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22E"/>
    <a:srgbClr val="2195AE"/>
    <a:srgbClr val="4C4C4B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9" autoAdjust="0"/>
    <p:restoredTop sz="97706" autoAdjust="0"/>
  </p:normalViewPr>
  <p:slideViewPr>
    <p:cSldViewPr snapToGrid="0" showGuides="1">
      <p:cViewPr varScale="1">
        <p:scale>
          <a:sx n="72" d="100"/>
          <a:sy n="72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7D5B8-1630-4A2E-9868-49D8384C198F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4D2E2-F8B3-498F-AE1D-3689305F64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7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22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Explain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to your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pupils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that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water is fun, but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that it is very important to stay safe near water.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 What are some fun things that you can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do in water?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4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4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Ask the pupils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how many things they can think of that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contain water at home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Some suggestions are provided on this slide, pupils may come up with lots more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06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Ask the pupils how many of them travelled past open water on their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way to school and what kind of water was it?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Canal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River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Stream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Reservoir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Lake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23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u="sng" dirty="0" smtClean="0"/>
              <a:t>Always swim in safe place:</a:t>
            </a:r>
          </a:p>
          <a:p>
            <a:pPr lvl="0"/>
            <a:endParaRPr lang="en-GB" b="1" u="sng" dirty="0" smtClean="0"/>
          </a:p>
          <a:p>
            <a:pPr lvl="0"/>
            <a:r>
              <a:rPr lang="en-GB" b="1" i="1" dirty="0" smtClean="0"/>
              <a:t>How do you know it is a safe place to swim?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i="1" dirty="0" smtClean="0"/>
              <a:t>If</a:t>
            </a:r>
            <a:r>
              <a:rPr lang="en-GB" i="1" baseline="0" dirty="0" smtClean="0"/>
              <a:t> it is lifeguarded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i="1" baseline="0" dirty="0" smtClean="0"/>
              <a:t>Look for flags – opens discussion on  what the flags mean (slide 16)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i="1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i="1" baseline="0" dirty="0" smtClean="0"/>
              <a:t>What other things do you need to think about?</a:t>
            </a:r>
            <a:endParaRPr lang="en-GB" b="1" i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Stop and Think: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Water is always moving.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water is colder than you think.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Edges can be dangerous.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There may be dangers under water.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Plan for your activity – check weather, tide times, get local advice and wear the right clothing</a:t>
            </a:r>
          </a:p>
          <a:p>
            <a:pPr lvl="0"/>
            <a:endParaRPr lang="en-GB" dirty="0" smtClean="0"/>
          </a:p>
          <a:p>
            <a:pPr lvl="0"/>
            <a:r>
              <a:rPr lang="en-GB" b="1" u="sng" dirty="0" smtClean="0"/>
              <a:t>Always swim with an adult:</a:t>
            </a:r>
          </a:p>
          <a:p>
            <a:pPr lvl="0"/>
            <a:endParaRPr lang="en-GB" b="0" i="1" u="none" dirty="0" smtClean="0"/>
          </a:p>
          <a:p>
            <a:pPr lvl="0"/>
            <a:r>
              <a:rPr lang="en-GB" b="1" i="1" u="none" dirty="0" smtClean="0"/>
              <a:t>Why should you swim with an adult?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i="1" u="none" dirty="0" smtClean="0"/>
              <a:t>To</a:t>
            </a:r>
            <a:r>
              <a:rPr lang="en-GB" b="0" i="1" u="none" baseline="0" dirty="0" smtClean="0"/>
              <a:t> keep you safe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="0" i="1" u="non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i="1" u="none" baseline="0" dirty="0" smtClean="0"/>
              <a:t>Should you ever swim alone?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i="1" u="none" baseline="0" dirty="0" smtClean="0"/>
              <a:t>NO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b="0" i="1" u="none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i="1" u="none" baseline="0" dirty="0" smtClean="0"/>
              <a:t>Where is a safe place to swim? – discussion on where pupils feel is safe and why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i="1" u="none" baseline="0" dirty="0" smtClean="0"/>
              <a:t>Swimming Pool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0" i="1" u="none" baseline="0" dirty="0" smtClean="0"/>
              <a:t>Lifeguarded beach or water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="0" i="1" u="none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="1" i="1" dirty="0" smtClean="0"/>
              <a:t>Other areas to think about: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Stay Together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Never swim alone - Stay close to a friend or family member.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Find a safe place to go - Only swim where there is a lifeguard.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36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u="sng" dirty="0" smtClean="0"/>
              <a:t>Float, breathe, relax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What happens to your body when you fall into cold water?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1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Cold</a:t>
            </a:r>
            <a:r>
              <a:rPr lang="en-GB" sz="1200" b="0" i="1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 water makes breathing really hard, it takes your breath away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1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Arms and legs get hard to move (shock, lack of oxygen)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1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This is why you need to relax to allow your breathing to return to near normal</a:t>
            </a:r>
            <a:endParaRPr lang="en-GB" sz="1200" b="0" i="1" dirty="0" smtClean="0"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lvl="0"/>
            <a:endParaRPr lang="en-GB" b="1" i="1" dirty="0" smtClean="0"/>
          </a:p>
          <a:p>
            <a:pPr lvl="0"/>
            <a:r>
              <a:rPr lang="en-GB" sz="1200" b="1" i="1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Why is it important to float on your back?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To allow your breathing</a:t>
            </a:r>
            <a:r>
              <a:rPr lang="en-GB" sz="1200" b="0" i="1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 to get back to normal after the shock of cold water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Gives you time to relax and assess the situation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 smtClean="0"/>
              <a:t>If you fall in, float until you feel calm</a:t>
            </a:r>
            <a:endParaRPr lang="en-GB" b="0" i="1" dirty="0" smtClean="0"/>
          </a:p>
          <a:p>
            <a:pPr lvl="1"/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How would you signal for help?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1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Tread water,</a:t>
            </a:r>
            <a:r>
              <a:rPr lang="en-GB" sz="1200" b="0" i="1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 raise one arm (still, not waving) and shout for help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1" baseline="0" dirty="0" smtClean="0"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1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How can you keep warm in the water?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 smtClean="0"/>
              <a:t>If you can, swim to safety or hold on to something that floats.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 smtClean="0"/>
              <a:t>Hold</a:t>
            </a:r>
            <a:r>
              <a:rPr lang="en-GB" i="1" baseline="0" dirty="0" smtClean="0"/>
              <a:t> onto something that floats and take up the HELP position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baseline="0" dirty="0" smtClean="0"/>
              <a:t>If in a group, huddle together around a floating object and shout for help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i="1" baseline="0" dirty="0" smtClean="0"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1" u="sng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Learn how to help in an emergency Call 999 or 122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i="1" u="sng" dirty="0" smtClean="0">
              <a:solidFill>
                <a:schemeClr val="accent5">
                  <a:lumMod val="75000"/>
                </a:schemeClr>
              </a:solidFill>
              <a:ea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1" u="none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How would you help</a:t>
            </a:r>
            <a:r>
              <a:rPr lang="en-GB" sz="1200" b="1" i="1" u="none" baseline="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 someone in trouble in the water?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If you see someone else in trouble in the water call 999 or 112.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Shout for help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Look for something you can throw to help them float, a life ring or even a football could help.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Keep watch until help arrives.</a:t>
            </a:r>
          </a:p>
          <a:p>
            <a:r>
              <a:rPr lang="en-GB" b="1" i="1" dirty="0" smtClean="0"/>
              <a:t>Would you go into</a:t>
            </a:r>
            <a:r>
              <a:rPr lang="en-GB" b="1" i="1" baseline="0" dirty="0" smtClean="0"/>
              <a:t> the water to help?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1" baseline="0" dirty="0" smtClean="0"/>
              <a:t>NO!!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Never enter the water to save others.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i="1" dirty="0" smtClean="0"/>
              <a:t>What</a:t>
            </a:r>
            <a:r>
              <a:rPr lang="en-GB" b="1" i="1" baseline="0" dirty="0" smtClean="0"/>
              <a:t> information would you give when calling emergency services?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1" baseline="0" dirty="0" smtClean="0"/>
              <a:t>Exactly where you 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1" baseline="0" dirty="0" smtClean="0"/>
              <a:t>Your name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1" baseline="0" dirty="0" smtClean="0"/>
              <a:t>What is happening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1" baseline="0" dirty="0" smtClean="0"/>
              <a:t>Name of the person in trouble (if you know it)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1" baseline="0" dirty="0" smtClean="0"/>
              <a:t>What service is wanted</a:t>
            </a:r>
            <a:endParaRPr lang="en-GB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18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Place the coloured beach flags around the classroom/PE hall</a:t>
            </a:r>
          </a:p>
          <a:p>
            <a:r>
              <a:rPr lang="en-GB" dirty="0" smtClean="0"/>
              <a:t>Teacher asks a question relating to a coloured flag</a:t>
            </a:r>
          </a:p>
          <a:p>
            <a:r>
              <a:rPr lang="en-GB" dirty="0" smtClean="0"/>
              <a:t>Pupils run to that coloured flag they think is correct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D2E2-F8B3-498F-AE1D-3689305F64A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28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8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8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4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5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9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5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1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13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18ABE-5B92-CB4B-8F5B-63C275DA505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2660B1-3A00-B547-9EC5-E6B71567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56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4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8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0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9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0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098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2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3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5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13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5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60859E-CC61-460A-A06A-03310F782F15}" type="datetimeFigureOut">
              <a:rPr lang="en-GB" smtClean="0"/>
              <a:t>13/02/2020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515F6-3AC0-414B-ABEE-07CEA67D9E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alphaModFix amt="7000"/>
          </a:blip>
          <a:stretch>
            <a:fillRect/>
          </a:stretch>
        </p:blipFill>
        <p:spPr>
          <a:xfrm rot="10391957" flipH="1" flipV="1">
            <a:off x="-6030000" y="152353"/>
            <a:ext cx="21143510" cy="199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alphaModFix amt="11000"/>
          </a:blip>
          <a:stretch>
            <a:fillRect/>
          </a:stretch>
        </p:blipFill>
        <p:spPr>
          <a:xfrm rot="21196429">
            <a:off x="-6030605" y="149370"/>
            <a:ext cx="21142800" cy="19984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919">
            <a:off x="305270" y="281587"/>
            <a:ext cx="1446846" cy="14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C30C-4D30-EB40-9AB0-567E743F7DC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9A25-4A33-BF40-BF84-010AF2D0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" b="2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 rot="21196429">
            <a:off x="-6030605" y="149370"/>
            <a:ext cx="21142800" cy="199842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884" y="2353116"/>
            <a:ext cx="6099243" cy="911595"/>
          </a:xfrm>
        </p:spPr>
        <p:txBody>
          <a:bodyPr/>
          <a:lstStyle/>
          <a:p>
            <a:pPr algn="l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Assembly</a:t>
            </a:r>
          </a:p>
          <a:p>
            <a:pPr algn="l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Safety Presentation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9201998" y="753602"/>
            <a:ext cx="1959815" cy="196206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84884" y="578242"/>
            <a:ext cx="8035048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Swimming and </a:t>
            </a:r>
            <a:b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Safety Charter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517" y="5964225"/>
            <a:ext cx="1901065" cy="6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 rot="21196429">
            <a:off x="-6030605" y="149370"/>
            <a:ext cx="21142800" cy="19984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305270" y="281587"/>
            <a:ext cx="1446846" cy="14485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351" y="2741037"/>
            <a:ext cx="10297297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to keep you safe</a:t>
            </a:r>
            <a:br>
              <a:rPr lang="en-GB"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1931" y="608894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to keep you safe</a:t>
            </a:r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2195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9" y="2103496"/>
            <a:ext cx="1768290" cy="1768290"/>
          </a:xfrm>
          <a:prstGeom prst="rect">
            <a:avLst/>
          </a:prstGeom>
          <a:ln>
            <a:solidFill>
              <a:srgbClr val="2195AE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9" y="4386950"/>
            <a:ext cx="1187658" cy="1768290"/>
          </a:xfrm>
          <a:prstGeom prst="rect">
            <a:avLst/>
          </a:prstGeom>
          <a:ln>
            <a:solidFill>
              <a:srgbClr val="2195AE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18" y="2103496"/>
            <a:ext cx="1972128" cy="1771773"/>
          </a:xfrm>
          <a:prstGeom prst="rect">
            <a:avLst/>
          </a:prstGeom>
          <a:ln>
            <a:solidFill>
              <a:srgbClr val="2195AE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20" y="4386950"/>
            <a:ext cx="1260546" cy="1768290"/>
          </a:xfrm>
          <a:prstGeom prst="rect">
            <a:avLst/>
          </a:prstGeom>
          <a:ln>
            <a:solidFill>
              <a:srgbClr val="2195AE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05" y="2103496"/>
            <a:ext cx="1389830" cy="1768290"/>
          </a:xfrm>
          <a:prstGeom prst="rect">
            <a:avLst/>
          </a:prstGeom>
          <a:ln>
            <a:solidFill>
              <a:srgbClr val="2195AE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1" y="4386950"/>
            <a:ext cx="1315175" cy="1768290"/>
          </a:xfrm>
          <a:prstGeom prst="rect">
            <a:avLst/>
          </a:prstGeom>
          <a:ln>
            <a:solidFill>
              <a:srgbClr val="2195AE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749643" y="2094762"/>
            <a:ext cx="109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Float</a:t>
            </a:r>
            <a:endParaRPr lang="en-US" sz="2000" dirty="0">
              <a:solidFill>
                <a:srgbClr val="4C4C4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7376" y="2101339"/>
            <a:ext cx="136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Survival</a:t>
            </a:r>
          </a:p>
          <a:p>
            <a: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Stroke</a:t>
            </a:r>
            <a:endParaRPr lang="en-US" sz="2000" dirty="0">
              <a:solidFill>
                <a:srgbClr val="4C4C4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20827" y="2107054"/>
            <a:ext cx="1861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Heat Escape</a:t>
            </a:r>
          </a:p>
          <a:p>
            <a:r>
              <a:rPr lang="en-US" sz="2000" dirty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Lessening</a:t>
            </a:r>
          </a:p>
          <a:p>
            <a:r>
              <a:rPr lang="en-US" sz="2000" dirty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Position</a:t>
            </a:r>
          </a:p>
          <a:p>
            <a:r>
              <a:rPr lang="en-US" sz="2000" dirty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(HELP)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2561" y="4390002"/>
            <a:ext cx="166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Treading Water</a:t>
            </a:r>
            <a:endParaRPr lang="en-US" sz="2000" dirty="0">
              <a:solidFill>
                <a:srgbClr val="4C4C4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8705" y="4386950"/>
            <a:ext cx="253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Signal </a:t>
            </a:r>
            <a: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for help/Attract </a:t>
            </a:r>
            <a:b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attention</a:t>
            </a:r>
            <a:endParaRPr lang="en-US" sz="2000" dirty="0">
              <a:solidFill>
                <a:srgbClr val="4C4C4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6562" y="4386950"/>
            <a:ext cx="166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C4C4B"/>
                </a:solidFill>
                <a:latin typeface="Arial" charset="0"/>
                <a:ea typeface="Arial" charset="0"/>
                <a:cs typeface="Arial" charset="0"/>
              </a:rPr>
              <a:t>Huddle</a:t>
            </a:r>
            <a:endParaRPr lang="en-US" sz="2000" dirty="0">
              <a:solidFill>
                <a:srgbClr val="4C4C4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75537" y="2617694"/>
            <a:ext cx="7422776" cy="4060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defTabSz="685800">
              <a:buNone/>
            </a:pP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help you get control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your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breathing.</a:t>
            </a:r>
            <a:endParaRPr lang="en-GB" sz="2000" dirty="0" smtClean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you fall in unexpectedly or to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rest.</a:t>
            </a:r>
            <a:endParaRPr lang="en-GB" sz="2000" dirty="0" smtClean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 your back, with your head supported by the water,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arms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legs spread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out.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1931" y="608895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</a:t>
            </a:r>
            <a:b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2195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5" y="2823882"/>
            <a:ext cx="2393577" cy="2393577"/>
          </a:xfrm>
          <a:prstGeom prst="rect">
            <a:avLst/>
          </a:prstGeom>
          <a:ln>
            <a:solidFill>
              <a:srgbClr val="2195AE"/>
            </a:solidFill>
          </a:ln>
        </p:spPr>
      </p:pic>
    </p:spTree>
    <p:extLst>
      <p:ext uri="{BB962C8B-B14F-4D97-AF65-F5344CB8AC3E}">
        <p14:creationId xmlns:p14="http://schemas.microsoft.com/office/powerpoint/2010/main" val="22675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1932" y="608895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Treading water</a:t>
            </a:r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2195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75537" y="2644585"/>
            <a:ext cx="7422776" cy="4060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Energy efficient way to stay afloat and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stationary.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 you need to stay in one place and can’t stay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afloat.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Upright in the water using a leg action that is effective and sculling</a:t>
            </a:r>
            <a:r>
              <a:rPr lang="en-GB" sz="20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with your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hands.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7" y="2226246"/>
            <a:ext cx="2386351" cy="3553012"/>
          </a:xfrm>
          <a:prstGeom prst="rect">
            <a:avLst/>
          </a:prstGeom>
          <a:ln>
            <a:solidFill>
              <a:srgbClr val="2195AE"/>
            </a:solidFill>
          </a:ln>
        </p:spPr>
      </p:pic>
    </p:spTree>
    <p:extLst>
      <p:ext uri="{BB962C8B-B14F-4D97-AF65-F5344CB8AC3E}">
        <p14:creationId xmlns:p14="http://schemas.microsoft.com/office/powerpoint/2010/main" val="20002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1931" y="608895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Stroke</a:t>
            </a:r>
            <a: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75537" y="2031345"/>
            <a:ext cx="7422776" cy="4060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400" b="1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defTabSz="685800">
              <a:lnSpc>
                <a:spcPts val="24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keep arms under water, saves energy, keeps head out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the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water and preserves heat and see the place you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are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travelling to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</a:t>
            </a:r>
            <a:r>
              <a:rPr lang="en-GB" sz="2400" b="1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85800">
              <a:lnSpc>
                <a:spcPts val="24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 you need to conserve energy and heat and you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have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decided it is safe to travel to safety.</a:t>
            </a: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</a:t>
            </a:r>
            <a:r>
              <a:rPr lang="en-GB" sz="2400" b="1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85800">
              <a:lnSpc>
                <a:spcPts val="24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 your front, head out of the water, alternating arm action. Hands pull under the water and close to body, using different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leg kicks.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3" y="2994584"/>
            <a:ext cx="2381335" cy="2139406"/>
          </a:xfrm>
          <a:prstGeom prst="rect">
            <a:avLst/>
          </a:prstGeom>
          <a:ln>
            <a:solidFill>
              <a:srgbClr val="2195AE"/>
            </a:solidFill>
          </a:ln>
        </p:spPr>
      </p:pic>
    </p:spTree>
    <p:extLst>
      <p:ext uri="{BB962C8B-B14F-4D97-AF65-F5344CB8AC3E}">
        <p14:creationId xmlns:p14="http://schemas.microsoft.com/office/powerpoint/2010/main" val="23156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1932" y="608895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for help</a:t>
            </a:r>
            <a: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5537" y="2374741"/>
            <a:ext cx="7422776" cy="4060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defTabSz="685800"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 you can’t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self-rescue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 need the attention of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others.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85800"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you fall in unexpectedly or get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tired.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85800">
              <a:lnSpc>
                <a:spcPts val="2400"/>
              </a:lnSpc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Holding on to a floating object or treading water, raise one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arm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the air and shout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help.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97" y="2374741"/>
            <a:ext cx="2357434" cy="3307002"/>
          </a:xfrm>
          <a:prstGeom prst="rect">
            <a:avLst/>
          </a:prstGeom>
          <a:ln>
            <a:solidFill>
              <a:srgbClr val="2195AE"/>
            </a:solidFill>
          </a:ln>
        </p:spPr>
      </p:pic>
    </p:spTree>
    <p:extLst>
      <p:ext uri="{BB962C8B-B14F-4D97-AF65-F5344CB8AC3E}">
        <p14:creationId xmlns:p14="http://schemas.microsoft.com/office/powerpoint/2010/main" val="35377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1932" y="617134"/>
            <a:ext cx="9181754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Escape Lessening </a:t>
            </a:r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b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600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en-GB" sz="3600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ELP</a:t>
            </a:r>
            <a:r>
              <a:rPr lang="hr-HR" sz="3600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3600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solidFill>
                <a:srgbClr val="2195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75537" y="2601850"/>
            <a:ext cx="7422776" cy="4060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defTabSz="685800"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retain heat, energy, stay calm and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visible.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85800"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you are in cold water and need to wait to be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rescued.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How?</a:t>
            </a:r>
          </a:p>
          <a:p>
            <a:pPr marL="0" indent="0" defTabSz="685800">
              <a:lnSpc>
                <a:spcPts val="2400"/>
              </a:lnSpc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Wrap arms across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your chest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with any type of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floating object 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under them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press your legs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together and pull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your knees to your chest.</a:t>
            </a: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" y="2601850"/>
            <a:ext cx="2315241" cy="2945698"/>
          </a:xfrm>
          <a:prstGeom prst="rect">
            <a:avLst/>
          </a:prstGeom>
          <a:ln>
            <a:solidFill>
              <a:srgbClr val="2195AE"/>
            </a:solidFill>
          </a:ln>
        </p:spPr>
      </p:pic>
    </p:spTree>
    <p:extLst>
      <p:ext uri="{BB962C8B-B14F-4D97-AF65-F5344CB8AC3E}">
        <p14:creationId xmlns:p14="http://schemas.microsoft.com/office/powerpoint/2010/main" val="24601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1932" y="608895"/>
            <a:ext cx="5145214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Huddle position</a:t>
            </a:r>
            <a: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5537" y="2537491"/>
            <a:ext cx="7422776" cy="4060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Why?</a:t>
            </a:r>
          </a:p>
          <a:p>
            <a:pPr marL="0" indent="0" defTabSz="685800">
              <a:lnSpc>
                <a:spcPts val="2400"/>
              </a:lnSpc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maintain heat, keep a group together or support a weak swimmer while waiting for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help.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When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85800"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If you fall in unexpectedly or need to keep a group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together.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</a:t>
            </a: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85800">
              <a:lnSpc>
                <a:spcPts val="2400"/>
              </a:lnSpc>
              <a:buNone/>
            </a:pP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Hold on to anything that floats, hold each other around the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waist </a:t>
            </a:r>
            <a:r>
              <a:rPr lang="en-GB" sz="2000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or link </a:t>
            </a:r>
            <a:r>
              <a:rPr lang="en-GB" sz="2000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arms. One of you must raise a hand to signal for help. </a:t>
            </a:r>
            <a:endParaRPr lang="en-GB" sz="2000" dirty="0">
              <a:solidFill>
                <a:srgbClr val="4C4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22" y="2560659"/>
            <a:ext cx="2313642" cy="3110757"/>
          </a:xfrm>
          <a:prstGeom prst="rect">
            <a:avLst/>
          </a:prstGeom>
          <a:ln>
            <a:solidFill>
              <a:srgbClr val="2195AE"/>
            </a:solidFill>
          </a:ln>
        </p:spPr>
      </p:pic>
    </p:spTree>
    <p:extLst>
      <p:ext uri="{BB962C8B-B14F-4D97-AF65-F5344CB8AC3E}">
        <p14:creationId xmlns:p14="http://schemas.microsoft.com/office/powerpoint/2010/main" val="893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1499024"/>
            <a:ext cx="9878568" cy="75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>
                <a:solidFill>
                  <a:srgbClr val="4C4C4B"/>
                </a:solidFill>
                <a:latin typeface="Arial"/>
                <a:cs typeface="Arial"/>
              </a:rPr>
              <a:t>On beaches patrolled by lifeguards, different flags tell you where </a:t>
            </a:r>
            <a:r>
              <a:rPr lang="en-GB" sz="2000" dirty="0" smtClean="0">
                <a:solidFill>
                  <a:srgbClr val="4C4C4B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4C4C4B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4C4C4B"/>
                </a:solidFill>
                <a:latin typeface="Arial"/>
                <a:cs typeface="Arial"/>
              </a:rPr>
              <a:t>it’s safest to </a:t>
            </a:r>
            <a:r>
              <a:rPr lang="en-GB" sz="2000" dirty="0">
                <a:solidFill>
                  <a:srgbClr val="4C4C4B"/>
                </a:solidFill>
                <a:latin typeface="Arial"/>
                <a:cs typeface="Arial"/>
              </a:rPr>
              <a:t>swim and which areas are designated for water sports: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1931" y="608895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beach flags</a:t>
            </a:r>
            <a: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15677" y="2611390"/>
            <a:ext cx="7422776" cy="4060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Swimming </a:t>
            </a: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zone</a:t>
            </a:r>
          </a:p>
          <a:p>
            <a:pPr marL="0" indent="0" defTabSz="68580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/>
                <a:cs typeface="Arial"/>
              </a:rPr>
              <a:t>Lifeguards patrol this area, it is the safest place to swim, </a:t>
            </a:r>
            <a:r>
              <a:rPr lang="en-GB" sz="2000" dirty="0" smtClean="0">
                <a:solidFill>
                  <a:srgbClr val="4D4D4C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4D4D4C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4D4D4C"/>
                </a:solidFill>
                <a:latin typeface="Arial"/>
                <a:cs typeface="Arial"/>
              </a:rPr>
              <a:t>body </a:t>
            </a:r>
            <a:r>
              <a:rPr lang="en-GB" sz="2000" dirty="0">
                <a:solidFill>
                  <a:srgbClr val="4D4D4C"/>
                </a:solidFill>
                <a:latin typeface="Arial"/>
                <a:cs typeface="Arial"/>
              </a:rPr>
              <a:t>board and use inflatables</a:t>
            </a:r>
            <a:r>
              <a:rPr lang="en-GB" sz="2000" dirty="0" smtClean="0">
                <a:solidFill>
                  <a:srgbClr val="4D4D4C"/>
                </a:solidFill>
                <a:latin typeface="Arial"/>
                <a:cs typeface="Arial"/>
              </a:rPr>
              <a:t>. </a:t>
            </a:r>
          </a:p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Hard craft </a:t>
            </a:r>
            <a:r>
              <a:rPr lang="en-GB" sz="2400" b="1" dirty="0" smtClean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zone</a:t>
            </a:r>
          </a:p>
          <a:p>
            <a:pPr marL="0" indent="0" defTabSz="685800">
              <a:buNone/>
            </a:pPr>
            <a:r>
              <a:rPr lang="en-GB" sz="2000" dirty="0">
                <a:solidFill>
                  <a:srgbClr val="4C4C4B"/>
                </a:solidFill>
                <a:latin typeface="Arial"/>
                <a:cs typeface="Arial"/>
              </a:rPr>
              <a:t>Area for water sports such as surfing only – no swimming.</a:t>
            </a:r>
            <a:endParaRPr lang="en-GB" sz="2000" dirty="0" smtClean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Offshore winds </a:t>
            </a:r>
            <a:endParaRPr lang="en-GB" sz="2400" b="1" dirty="0" smtClean="0">
              <a:solidFill>
                <a:srgbClr val="4C4C4B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685800">
              <a:buNone/>
            </a:pPr>
            <a:r>
              <a:rPr lang="en-GB" sz="2000" dirty="0">
                <a:solidFill>
                  <a:srgbClr val="4D4D4C"/>
                </a:solidFill>
                <a:latin typeface="Arial"/>
                <a:cs typeface="Arial"/>
              </a:rPr>
              <a:t>shows the direction and force of the wind.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 defTabSz="685800">
              <a:buNone/>
            </a:pPr>
            <a:r>
              <a:rPr lang="en-GB" sz="2400" b="1" dirty="0">
                <a:solidFill>
                  <a:srgbClr val="4C4C4B"/>
                </a:solidFill>
                <a:latin typeface="Arial"/>
                <a:cs typeface="Arial"/>
              </a:rPr>
              <a:t>No </a:t>
            </a:r>
            <a:r>
              <a:rPr lang="en-GB" sz="2400" b="1" dirty="0" smtClean="0">
                <a:solidFill>
                  <a:srgbClr val="4C4C4B"/>
                </a:solidFill>
                <a:latin typeface="Arial"/>
                <a:cs typeface="Arial"/>
              </a:rPr>
              <a:t>Swimming</a:t>
            </a:r>
          </a:p>
          <a:p>
            <a:pPr marL="0" indent="0" defTabSz="685800">
              <a:buNone/>
            </a:pPr>
            <a:r>
              <a:rPr lang="en-GB" sz="2000" dirty="0">
                <a:solidFill>
                  <a:srgbClr val="4D4D4C"/>
                </a:solidFill>
                <a:latin typeface="Arial"/>
                <a:cs typeface="Arial"/>
              </a:rPr>
              <a:t>Danger NEVER go into the water when the red flag is flying.</a:t>
            </a:r>
          </a:p>
          <a:p>
            <a:pPr marL="0" indent="0" defTabSz="685800">
              <a:buNone/>
            </a:pPr>
            <a:endParaRPr lang="en-GB" sz="2400" b="1" dirty="0" smtClean="0">
              <a:solidFill>
                <a:srgbClr val="4C4C4B"/>
              </a:solidFill>
              <a:latin typeface="Arial"/>
              <a:cs typeface="Arial"/>
            </a:endParaRPr>
          </a:p>
          <a:p>
            <a:pPr marL="0" indent="0" defTabSz="685800">
              <a:buNone/>
            </a:pPr>
            <a:endParaRPr lang="en-GB" sz="2400" b="1" dirty="0" smtClean="0">
              <a:solidFill>
                <a:srgbClr val="4C4C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9" y="3523381"/>
            <a:ext cx="1106156" cy="1106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9" y="4463964"/>
            <a:ext cx="1106156" cy="11061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24" y="2541947"/>
            <a:ext cx="1106156" cy="1106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9" y="5399995"/>
            <a:ext cx="1106156" cy="11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 rot="21196429">
            <a:off x="-6030605" y="149370"/>
            <a:ext cx="21142800" cy="19984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305270" y="281587"/>
            <a:ext cx="1446846" cy="1448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0">
            <a:off x="-10593132" y="2112129"/>
            <a:ext cx="16757999" cy="158412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005603" y="2741037"/>
            <a:ext cx="4207688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 rot="21196429">
            <a:off x="-6030605" y="149370"/>
            <a:ext cx="21142800" cy="19984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305270" y="281587"/>
            <a:ext cx="1446846" cy="14485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9229" y="2741037"/>
            <a:ext cx="6191420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Fun!</a:t>
            </a: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499024"/>
            <a:ext cx="9878568" cy="73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GB" sz="2000" dirty="0">
                <a:solidFill>
                  <a:srgbClr val="4C4C4B"/>
                </a:solidFill>
                <a:latin typeface="Arial"/>
                <a:cs typeface="Arial"/>
              </a:rPr>
              <a:t>Run to the beach flag you think answers the question </a:t>
            </a:r>
            <a:endParaRPr lang="en-GB" sz="2000" dirty="0" smtClean="0">
              <a:solidFill>
                <a:srgbClr val="4C4C4B"/>
              </a:solidFill>
              <a:latin typeface="Arial"/>
              <a:cs typeface="Arial"/>
            </a:endParaRPr>
          </a:p>
          <a:p>
            <a:pPr>
              <a:lnSpc>
                <a:spcPts val="2600"/>
              </a:lnSpc>
            </a:pPr>
            <a:r>
              <a:rPr lang="en-GB" sz="2000" dirty="0" smtClean="0">
                <a:solidFill>
                  <a:srgbClr val="4C4C4B"/>
                </a:solidFill>
                <a:latin typeface="Arial"/>
                <a:cs typeface="Arial"/>
              </a:rPr>
              <a:t>and </a:t>
            </a:r>
            <a:r>
              <a:rPr lang="en-GB" sz="2000" dirty="0">
                <a:solidFill>
                  <a:srgbClr val="4C4C4B"/>
                </a:solidFill>
                <a:latin typeface="Arial"/>
                <a:cs typeface="Arial"/>
              </a:rPr>
              <a:t>find out if you are right!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1931" y="608895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57" y="2995029"/>
            <a:ext cx="2244238" cy="2244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25" y="2995029"/>
            <a:ext cx="2244238" cy="2244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7" y="2995029"/>
            <a:ext cx="2244238" cy="2244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65" y="2995029"/>
            <a:ext cx="2244238" cy="22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1931" y="608895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8845" y="2262313"/>
            <a:ext cx="967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</a:rPr>
              <a:t>In pairs, quiz each other on the key water safety </a:t>
            </a:r>
            <a:r>
              <a:rPr lang="en-US" sz="2000" dirty="0" smtClean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</a:rPr>
              <a:t>messages.</a:t>
            </a:r>
            <a:endParaRPr lang="en-US" sz="20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844" y="3604497"/>
            <a:ext cx="705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a water safety poster for children in the year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below.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844" y="4761818"/>
            <a:ext cx="699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 to produce a beach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 – and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what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tells you about water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safety.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5" y="4300122"/>
            <a:ext cx="1583638" cy="1583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9" y="2988334"/>
            <a:ext cx="1583638" cy="1583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2" y="1678786"/>
            <a:ext cx="1583638" cy="15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1931" y="608895"/>
            <a:ext cx="9173518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things you can do in </a:t>
            </a:r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7655" y="2262313"/>
            <a:ext cx="2965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</a:rPr>
              <a:t>Swim with your friends</a:t>
            </a:r>
            <a:endParaRPr lang="en-US" sz="20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889" y="2268935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water polo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7655" y="3604497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Snorkel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6889" y="3447674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board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surf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7655" y="4918339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slides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5" y="1678786"/>
            <a:ext cx="1583638" cy="15836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15" y="2988334"/>
            <a:ext cx="1583638" cy="15836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5" y="4300122"/>
            <a:ext cx="1583638" cy="15836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9" y="2988334"/>
            <a:ext cx="1583638" cy="15836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2" y="1678786"/>
            <a:ext cx="1583638" cy="15836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83" y="2733939"/>
            <a:ext cx="2541336" cy="25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1931" y="605030"/>
            <a:ext cx="8440350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in and around your home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7655" y="2262313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</a:rPr>
              <a:t>Bath</a:t>
            </a:r>
            <a:endParaRPr lang="en-US" sz="20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6889" y="2268935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machine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7655" y="3604497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Paddling pool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6889" y="3593978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7655" y="4918339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butt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6889" y="4918339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pond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15" y="4300122"/>
            <a:ext cx="1583638" cy="1583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41" y="3255549"/>
            <a:ext cx="2608716" cy="13164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5" y="1678786"/>
            <a:ext cx="1583638" cy="15836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15" y="2988334"/>
            <a:ext cx="1583638" cy="15836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5" y="4300122"/>
            <a:ext cx="1583638" cy="15836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9" y="2988334"/>
            <a:ext cx="1583638" cy="15836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2" y="1678786"/>
            <a:ext cx="1583638" cy="15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250"/>
            <a:ext cx="11213757" cy="1012954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spcBef>
                <a:spcPts val="2800"/>
              </a:spcBef>
              <a:buNone/>
            </a:pPr>
            <a:r>
              <a:rPr lang="en-GB" sz="200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  <a:t>How many of you travelled past ‘open water’ on your</a:t>
            </a:r>
            <a:r>
              <a:rPr lang="en-GB" sz="2000" baseline="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  <a:t> way to school </a:t>
            </a:r>
            <a:br>
              <a:rPr lang="en-GB" sz="2000" baseline="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baseline="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  <a:t>and what</a:t>
            </a:r>
            <a:r>
              <a:rPr lang="en-GB" sz="200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aseline="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  <a:t>kind</a:t>
            </a:r>
            <a:r>
              <a:rPr lang="en-GB" sz="200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aseline="0" dirty="0" smtClean="0">
                <a:solidFill>
                  <a:srgbClr val="4C4C4B"/>
                </a:solidFill>
                <a:latin typeface="Arial" pitchFamily="34" charset="0"/>
                <a:cs typeface="Arial" pitchFamily="34" charset="0"/>
              </a:rPr>
              <a:t>of water was it?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08895"/>
            <a:ext cx="7992762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your way to school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15" y="2520412"/>
            <a:ext cx="1583638" cy="158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15" y="3828597"/>
            <a:ext cx="1583638" cy="1583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5" y="5140385"/>
            <a:ext cx="1583638" cy="1583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15" y="5140385"/>
            <a:ext cx="1583638" cy="1583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9" y="3828597"/>
            <a:ext cx="1583638" cy="158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2" y="2519049"/>
            <a:ext cx="1583638" cy="1583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7655" y="3119051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D4D4C"/>
                </a:solidFill>
                <a:latin typeface="Arial" charset="0"/>
                <a:ea typeface="Arial" charset="0"/>
                <a:cs typeface="Arial" charset="0"/>
              </a:rPr>
              <a:t>Canal</a:t>
            </a:r>
            <a:endParaRPr lang="en-US" sz="2000" dirty="0">
              <a:solidFill>
                <a:srgbClr val="4D4D4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889" y="3125673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7655" y="4461235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6889" y="4450716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7655" y="5775077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6889" y="5775077"/>
            <a:ext cx="276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73" y="3341262"/>
            <a:ext cx="2961874" cy="20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1931" y="617133"/>
            <a:ext cx="10362915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safety messages to </a:t>
            </a:r>
            <a: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br>
              <a:rPr lang="en-GB" dirty="0" smtClean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2195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9412" y="1602496"/>
            <a:ext cx="6264485" cy="4792656"/>
            <a:chOff x="1384300" y="1602496"/>
            <a:chExt cx="6264485" cy="47926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300" y="1754896"/>
              <a:ext cx="2918276" cy="29182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050" y="3449282"/>
              <a:ext cx="2910010" cy="29100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931" y="1602496"/>
              <a:ext cx="2918276" cy="291827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775" y="3485142"/>
              <a:ext cx="2910010" cy="2910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5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 rot="21196429">
            <a:off x="-6030605" y="149370"/>
            <a:ext cx="21142800" cy="199842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305270" y="281587"/>
            <a:ext cx="1446846" cy="14485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75180" y="2741037"/>
            <a:ext cx="8399517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Safety Quiz</a:t>
            </a:r>
            <a:endParaRPr lang="en-GB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178" y="2717205"/>
            <a:ext cx="7212106" cy="3176680"/>
          </a:xfrm>
        </p:spPr>
        <p:txBody>
          <a:bodyPr/>
          <a:lstStyle/>
          <a:p>
            <a:pPr marL="400050" lvl="1" indent="0">
              <a:lnSpc>
                <a:spcPts val="2500"/>
              </a:lnSpc>
              <a:buNone/>
            </a:pP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 you know it is a safe place to swim? </a:t>
            </a:r>
          </a:p>
          <a:p>
            <a:pPr marL="40005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other things do you need to think about?</a:t>
            </a:r>
          </a:p>
          <a:p>
            <a:pPr marL="0" indent="0">
              <a:lnSpc>
                <a:spcPts val="2500"/>
              </a:lnSpc>
              <a:buNone/>
            </a:pPr>
            <a:endParaRPr lang="en-GB" sz="2400" dirty="0" smtClean="0">
              <a:solidFill>
                <a:srgbClr val="4D4D4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500"/>
              </a:lnSpc>
            </a:pPr>
            <a:endParaRPr lang="en-GB" dirty="0" smtClean="0">
              <a:solidFill>
                <a:srgbClr val="4D4D4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500"/>
              </a:lnSpc>
              <a:buNone/>
            </a:pP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should you swim with an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adult?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Should you ever swim alone?</a:t>
            </a:r>
          </a:p>
          <a:p>
            <a:pPr marL="45720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Where is a safe place to swim?</a:t>
            </a:r>
          </a:p>
          <a:p>
            <a:pPr marL="0" indent="0"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754896"/>
            <a:ext cx="2918276" cy="2918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50" y="3449282"/>
            <a:ext cx="2910010" cy="29100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51931" y="608895"/>
            <a:ext cx="8035048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safety quiz</a:t>
            </a:r>
          </a:p>
        </p:txBody>
      </p:sp>
    </p:spTree>
    <p:extLst>
      <p:ext uri="{BB962C8B-B14F-4D97-AF65-F5344CB8AC3E}">
        <p14:creationId xmlns:p14="http://schemas.microsoft.com/office/powerpoint/2010/main" val="4551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" y="1584566"/>
            <a:ext cx="2918276" cy="2918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66" y="3467212"/>
            <a:ext cx="2910010" cy="291001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41693" y="2288896"/>
            <a:ext cx="7835153" cy="4484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happens to your body when you fall into cold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water?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 is it important to float on your back?</a:t>
            </a:r>
          </a:p>
          <a:p>
            <a:pPr marL="40005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 would you signal for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help?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 can you keep warm in the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water?</a:t>
            </a:r>
            <a:endParaRPr lang="en-GB" sz="2000" dirty="0">
              <a:solidFill>
                <a:srgbClr val="4D4D4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dirty="0" smtClean="0">
              <a:solidFill>
                <a:srgbClr val="4D4D4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How would you help someone in the trouble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water?</a:t>
            </a:r>
          </a:p>
          <a:p>
            <a:pPr marL="45720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Would you go into the water to help?</a:t>
            </a:r>
          </a:p>
          <a:p>
            <a:pPr marL="45720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Who information would give when calling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emergency services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57200" lvl="1" indent="0">
              <a:lnSpc>
                <a:spcPts val="2500"/>
              </a:lnSpc>
              <a:buNone/>
            </a:pP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objects could you throw to help </a:t>
            </a:r>
            <a:r>
              <a:rPr lang="en-GB" sz="2000" dirty="0" smtClean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them </a:t>
            </a:r>
            <a:r>
              <a:rPr lang="en-GB" sz="2000" dirty="0">
                <a:solidFill>
                  <a:srgbClr val="4D4D4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float?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D4D4C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1931" y="608895"/>
            <a:ext cx="8035048" cy="13759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9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safety quiz</a:t>
            </a:r>
          </a:p>
        </p:txBody>
      </p:sp>
    </p:spTree>
    <p:extLst>
      <p:ext uri="{BB962C8B-B14F-4D97-AF65-F5344CB8AC3E}">
        <p14:creationId xmlns:p14="http://schemas.microsoft.com/office/powerpoint/2010/main" val="38314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1187</Words>
  <Application>Microsoft Office PowerPoint</Application>
  <PresentationFormat>Widescreen</PresentationFormat>
  <Paragraphs>205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Amatuer Swimming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Swimming and Water Safety Charter</dc:title>
  <dc:creator>Michelle Brailsford</dc:creator>
  <cp:lastModifiedBy>Jessica Necchi</cp:lastModifiedBy>
  <cp:revision>219</cp:revision>
  <dcterms:created xsi:type="dcterms:W3CDTF">2018-11-15T16:38:10Z</dcterms:created>
  <dcterms:modified xsi:type="dcterms:W3CDTF">2020-02-13T14:00:50Z</dcterms:modified>
</cp:coreProperties>
</file>