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0" r:id="rId4"/>
    <p:sldId id="275" r:id="rId5"/>
    <p:sldId id="259" r:id="rId6"/>
    <p:sldId id="260" r:id="rId7"/>
    <p:sldId id="262" r:id="rId8"/>
    <p:sldId id="265" r:id="rId9"/>
    <p:sldId id="272" r:id="rId10"/>
    <p:sldId id="263" r:id="rId11"/>
    <p:sldId id="271" r:id="rId12"/>
    <p:sldId id="264" r:id="rId13"/>
    <p:sldId id="274" r:id="rId14"/>
    <p:sldId id="273" r:id="rId15"/>
    <p:sldId id="269" r:id="rId16"/>
    <p:sldId id="268" r:id="rId17"/>
    <p:sldId id="267"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470DBFD-9950-4976-899E-7D0C4B4B3155}" type="datetimeFigureOut">
              <a:rPr lang="en-GB" smtClean="0"/>
              <a:t>18/11/2017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1772218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70DBFD-9950-4976-899E-7D0C4B4B3155}" type="datetimeFigureOut">
              <a:rPr lang="en-GB" smtClean="0"/>
              <a:t>18/11/2017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58596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70DBFD-9950-4976-899E-7D0C4B4B3155}" type="datetimeFigureOut">
              <a:rPr lang="en-GB" smtClean="0"/>
              <a:t>18/11/2017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765431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470DBFD-9950-4976-899E-7D0C4B4B3155}" type="datetimeFigureOut">
              <a:rPr lang="en-GB" smtClean="0"/>
              <a:t>18/11/2017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59956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470DBFD-9950-4976-899E-7D0C4B4B3155}" type="datetimeFigureOut">
              <a:rPr lang="en-GB" smtClean="0"/>
              <a:t>18/11/2017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1707016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470DBFD-9950-4976-899E-7D0C4B4B3155}" type="datetimeFigureOut">
              <a:rPr lang="en-GB" smtClean="0"/>
              <a:t>18/11/2017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3096219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70DBFD-9950-4976-899E-7D0C4B4B3155}" type="datetimeFigureOut">
              <a:rPr lang="en-GB" smtClean="0"/>
              <a:t>18/11/2017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2888425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70DBFD-9950-4976-899E-7D0C4B4B3155}" type="datetimeFigureOut">
              <a:rPr lang="en-GB" smtClean="0"/>
              <a:t>18/11/2017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2317627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70DBFD-9950-4976-899E-7D0C4B4B3155}" type="datetimeFigureOut">
              <a:rPr lang="en-GB" smtClean="0"/>
              <a:t>18/11/2017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1125197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70DBFD-9950-4976-899E-7D0C4B4B3155}" type="datetimeFigureOut">
              <a:rPr lang="en-GB" smtClean="0"/>
              <a:t>18/11/2017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52030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70DBFD-9950-4976-899E-7D0C4B4B3155}" type="datetimeFigureOut">
              <a:rPr lang="en-GB" smtClean="0"/>
              <a:t>18/11/2017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7A8843-5190-4CE2-B957-77883343B5FB}" type="slidenum">
              <a:rPr lang="en-GB" smtClean="0"/>
              <a:t>‹#›</a:t>
            </a:fld>
            <a:endParaRPr lang="en-GB"/>
          </a:p>
        </p:txBody>
      </p:sp>
    </p:spTree>
    <p:extLst>
      <p:ext uri="{BB962C8B-B14F-4D97-AF65-F5344CB8AC3E}">
        <p14:creationId xmlns:p14="http://schemas.microsoft.com/office/powerpoint/2010/main" val="294753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Title Slide">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hasCustomPrompt="1"/>
          </p:nvPr>
        </p:nvSpPr>
        <p:spPr>
          <a:xfrm>
            <a:off x="2547258" y="586582"/>
            <a:ext cx="6180365" cy="2387600"/>
          </a:xfrm>
        </p:spPr>
        <p:txBody>
          <a:bodyPr anchor="b">
            <a:noAutofit/>
          </a:bodyPr>
          <a:lstStyle>
            <a:lvl1pPr algn="r">
              <a:defRPr sz="5000" b="0" i="0" baseline="0">
                <a:solidFill>
                  <a:srgbClr val="EE3A24"/>
                </a:solidFill>
                <a:latin typeface="Arial" charset="0"/>
                <a:ea typeface="Arial" charset="0"/>
                <a:cs typeface="Arial" charset="0"/>
              </a:defRPr>
            </a:lvl1pPr>
          </a:lstStyle>
          <a:p>
            <a:r>
              <a:rPr lang="en-US" dirty="0"/>
              <a:t>Click to edit Cover title style</a:t>
            </a:r>
          </a:p>
        </p:txBody>
      </p:sp>
      <p:sp>
        <p:nvSpPr>
          <p:cNvPr id="3" name="Subtitle 2"/>
          <p:cNvSpPr>
            <a:spLocks noGrp="1"/>
          </p:cNvSpPr>
          <p:nvPr>
            <p:ph type="subTitle" idx="1" hasCustomPrompt="1"/>
          </p:nvPr>
        </p:nvSpPr>
        <p:spPr>
          <a:xfrm>
            <a:off x="2547258" y="3066257"/>
            <a:ext cx="6180365" cy="1655762"/>
          </a:xfrm>
        </p:spPr>
        <p:txBody>
          <a:bodyPr/>
          <a:lstStyle>
            <a:lvl1pPr marL="0" indent="0" algn="r">
              <a:spcBef>
                <a:spcPts val="400"/>
              </a:spcBef>
              <a:buNone/>
              <a:defRPr sz="2400" b="0" i="0">
                <a:solidFill>
                  <a:srgbClr val="2195AE"/>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Cover subtitle style</a:t>
            </a:r>
          </a:p>
        </p:txBody>
      </p:sp>
      <p:sp>
        <p:nvSpPr>
          <p:cNvPr id="15" name="Content Placeholder 14"/>
          <p:cNvSpPr>
            <a:spLocks noGrp="1"/>
          </p:cNvSpPr>
          <p:nvPr>
            <p:ph sz="quarter" idx="13" hasCustomPrompt="1"/>
          </p:nvPr>
        </p:nvSpPr>
        <p:spPr>
          <a:xfrm>
            <a:off x="359230" y="6072985"/>
            <a:ext cx="2824843" cy="554037"/>
          </a:xfrm>
        </p:spPr>
        <p:txBody>
          <a:bodyPr>
            <a:normAutofit/>
          </a:bodyPr>
          <a:lstStyle>
            <a:lvl1pPr marL="0" indent="0">
              <a:buNone/>
              <a:defRPr sz="1400" baseline="0">
                <a:solidFill>
                  <a:srgbClr val="555555"/>
                </a:solidFill>
              </a:defRPr>
            </a:lvl1pPr>
          </a:lstStyle>
          <a:p>
            <a:pPr lvl="0"/>
            <a:r>
              <a:rPr lang="en-US" dirty="0"/>
              <a:t>Click to add date</a:t>
            </a:r>
          </a:p>
        </p:txBody>
      </p:sp>
    </p:spTree>
    <p:extLst>
      <p:ext uri="{BB962C8B-B14F-4D97-AF65-F5344CB8AC3E}">
        <p14:creationId xmlns:p14="http://schemas.microsoft.com/office/powerpoint/2010/main" val="4747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70DBFD-9950-4976-899E-7D0C4B4B3155}" type="datetimeFigureOut">
              <a:rPr lang="en-GB" smtClean="0"/>
              <a:t>18/11/2017</a:t>
            </a:fld>
            <a:endParaRPr lang="en-GB"/>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7A8843-5190-4CE2-B957-77883343B5FB}" type="slidenum">
              <a:rPr lang="en-GB" smtClean="0"/>
              <a:t>‹#›</a:t>
            </a:fld>
            <a:endParaRPr lang="en-GB"/>
          </a:p>
        </p:txBody>
      </p:sp>
    </p:spTree>
    <p:extLst>
      <p:ext uri="{BB962C8B-B14F-4D97-AF65-F5344CB8AC3E}">
        <p14:creationId xmlns:p14="http://schemas.microsoft.com/office/powerpoint/2010/main" val="3859158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b="1" dirty="0">
                <a:latin typeface="+mn-lt"/>
              </a:rPr>
              <a:t>National Team Meeting</a:t>
            </a:r>
          </a:p>
        </p:txBody>
      </p:sp>
      <p:sp>
        <p:nvSpPr>
          <p:cNvPr id="3" name="Subtitle 2"/>
          <p:cNvSpPr>
            <a:spLocks noGrp="1"/>
          </p:cNvSpPr>
          <p:nvPr>
            <p:ph type="subTitle" idx="1"/>
          </p:nvPr>
        </p:nvSpPr>
        <p:spPr/>
        <p:txBody>
          <a:bodyPr/>
          <a:lstStyle/>
          <a:p>
            <a:pPr algn="ctr">
              <a:spcBef>
                <a:spcPts val="400"/>
              </a:spcBef>
            </a:pPr>
            <a:r>
              <a:rPr lang="en-US" b="1" dirty="0">
                <a:latin typeface="+mn-lt"/>
              </a:rPr>
              <a:t>18</a:t>
            </a:r>
            <a:r>
              <a:rPr lang="en-US" b="1" baseline="30000" dirty="0">
                <a:latin typeface="+mn-lt"/>
              </a:rPr>
              <a:t>th</a:t>
            </a:r>
            <a:r>
              <a:rPr lang="en-US" b="1" dirty="0">
                <a:latin typeface="+mn-lt"/>
              </a:rPr>
              <a:t> November 2017</a:t>
            </a:r>
          </a:p>
          <a:p>
            <a:pPr algn="ctr">
              <a:spcBef>
                <a:spcPts val="400"/>
              </a:spcBef>
            </a:pPr>
            <a:r>
              <a:rPr lang="en-US" dirty="0"/>
              <a:t> </a:t>
            </a:r>
          </a:p>
        </p:txBody>
      </p:sp>
      <p:sp>
        <p:nvSpPr>
          <p:cNvPr id="4" name="Content Placeholder 3"/>
          <p:cNvSpPr>
            <a:spLocks noGrp="1"/>
          </p:cNvSpPr>
          <p:nvPr>
            <p:ph sz="quarter" idx="13"/>
          </p:nvPr>
        </p:nvSpPr>
        <p:spPr/>
        <p:txBody>
          <a:bodyPr/>
          <a:lstStyle/>
          <a:p>
            <a:endParaRPr lang="en-US" dirty="0"/>
          </a:p>
        </p:txBody>
      </p:sp>
    </p:spTree>
    <p:extLst>
      <p:ext uri="{BB962C8B-B14F-4D97-AF65-F5344CB8AC3E}">
        <p14:creationId xmlns:p14="http://schemas.microsoft.com/office/powerpoint/2010/main" val="699614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latin typeface="+mn-lt"/>
              </a:rPr>
              <a:t>Agenda</a:t>
            </a:r>
          </a:p>
        </p:txBody>
      </p:sp>
      <p:sp>
        <p:nvSpPr>
          <p:cNvPr id="5" name="Content Placeholder 4"/>
          <p:cNvSpPr>
            <a:spLocks noGrp="1"/>
          </p:cNvSpPr>
          <p:nvPr>
            <p:ph idx="1"/>
          </p:nvPr>
        </p:nvSpPr>
        <p:spPr/>
        <p:txBody>
          <a:bodyPr/>
          <a:lstStyle/>
          <a:p>
            <a:endParaRPr lang="en-GB" dirty="0">
              <a:latin typeface="Georgia" panose="02040502050405020303" pitchFamily="18" charset="0"/>
            </a:endParaRPr>
          </a:p>
          <a:p>
            <a:pPr lvl="0"/>
            <a:r>
              <a:rPr lang="en-US" dirty="0"/>
              <a:t>Water Polo Management Group</a:t>
            </a:r>
          </a:p>
          <a:p>
            <a:pPr lvl="0"/>
            <a:r>
              <a:rPr lang="en-US" dirty="0"/>
              <a:t>Funding landscape </a:t>
            </a:r>
          </a:p>
          <a:p>
            <a:pPr lvl="0"/>
            <a:r>
              <a:rPr lang="en-US" dirty="0"/>
              <a:t>Existing budget</a:t>
            </a:r>
          </a:p>
          <a:p>
            <a:pPr lvl="0"/>
            <a:r>
              <a:rPr lang="en-US" dirty="0"/>
              <a:t>Regular Questions</a:t>
            </a:r>
          </a:p>
          <a:p>
            <a:r>
              <a:rPr lang="en-US" dirty="0"/>
              <a:t>International Events</a:t>
            </a:r>
          </a:p>
          <a:p>
            <a:r>
              <a:rPr lang="en-US" dirty="0"/>
              <a:t>How you can help</a:t>
            </a:r>
            <a:endParaRPr lang="en-GB" dirty="0"/>
          </a:p>
        </p:txBody>
      </p:sp>
    </p:spTree>
    <p:extLst>
      <p:ext uri="{BB962C8B-B14F-4D97-AF65-F5344CB8AC3E}">
        <p14:creationId xmlns:p14="http://schemas.microsoft.com/office/powerpoint/2010/main" val="2156094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Water Polo Management Group</a:t>
            </a:r>
          </a:p>
        </p:txBody>
      </p:sp>
      <p:sp>
        <p:nvSpPr>
          <p:cNvPr id="3" name="Content Placeholder 2"/>
          <p:cNvSpPr>
            <a:spLocks noGrp="1"/>
          </p:cNvSpPr>
          <p:nvPr>
            <p:ph idx="1"/>
          </p:nvPr>
        </p:nvSpPr>
        <p:spPr/>
        <p:txBody>
          <a:bodyPr>
            <a:normAutofit lnSpcReduction="10000"/>
          </a:bodyPr>
          <a:lstStyle/>
          <a:p>
            <a:pPr marL="0" indent="0">
              <a:buNone/>
            </a:pPr>
            <a:r>
              <a:rPr lang="en-GB" sz="2200" dirty="0"/>
              <a:t>Volunteer Group</a:t>
            </a:r>
          </a:p>
          <a:p>
            <a:r>
              <a:rPr lang="en-GB" sz="2200" dirty="0"/>
              <a:t>Ian Elliot – Chair</a:t>
            </a:r>
          </a:p>
          <a:p>
            <a:r>
              <a:rPr lang="en-GB" sz="2200" dirty="0"/>
              <a:t>Sarah Dunsbee – Coach Development</a:t>
            </a:r>
          </a:p>
          <a:p>
            <a:r>
              <a:rPr lang="en-GB" sz="2200" dirty="0"/>
              <a:t>Mike Jukes – Workforce Development</a:t>
            </a:r>
          </a:p>
          <a:p>
            <a:r>
              <a:rPr lang="en-GB" sz="2200" dirty="0" err="1"/>
              <a:t>Eamonn</a:t>
            </a:r>
            <a:r>
              <a:rPr lang="en-GB" sz="2200" dirty="0"/>
              <a:t> O’Rourke – Chair of Manchester Strategic Group</a:t>
            </a:r>
          </a:p>
          <a:p>
            <a:r>
              <a:rPr lang="en-GB" sz="2200" dirty="0"/>
              <a:t>Mark Ray – Communication/fundraising</a:t>
            </a:r>
          </a:p>
          <a:p>
            <a:r>
              <a:rPr lang="en-GB" sz="2200" dirty="0"/>
              <a:t>Phil Winstanley – Performance Pathway</a:t>
            </a:r>
          </a:p>
          <a:p>
            <a:pPr marL="0" indent="0">
              <a:buNone/>
            </a:pPr>
            <a:endParaRPr lang="en-GB" sz="2200" dirty="0"/>
          </a:p>
          <a:p>
            <a:pPr marL="0" indent="0">
              <a:buNone/>
            </a:pPr>
            <a:r>
              <a:rPr lang="en-GB" sz="2200" dirty="0"/>
              <a:t>Swim England Officers</a:t>
            </a:r>
          </a:p>
          <a:p>
            <a:r>
              <a:rPr lang="en-GB" sz="2200" dirty="0"/>
              <a:t>Suzy Stevenson – Swim England Water Polo Manager</a:t>
            </a:r>
          </a:p>
          <a:p>
            <a:r>
              <a:rPr lang="en-GB" sz="2200" dirty="0"/>
              <a:t>Norman Leighton – Swim England Talent Officer</a:t>
            </a:r>
          </a:p>
          <a:p>
            <a:r>
              <a:rPr lang="en-GB" sz="2200" dirty="0"/>
              <a:t>Sports Governing Board (2 members)</a:t>
            </a:r>
          </a:p>
          <a:p>
            <a:endParaRPr lang="en-GB" sz="2200" dirty="0"/>
          </a:p>
          <a:p>
            <a:endParaRPr lang="en-GB" dirty="0"/>
          </a:p>
        </p:txBody>
      </p:sp>
    </p:spTree>
    <p:extLst>
      <p:ext uri="{BB962C8B-B14F-4D97-AF65-F5344CB8AC3E}">
        <p14:creationId xmlns:p14="http://schemas.microsoft.com/office/powerpoint/2010/main" val="2305924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The WPMG vision for the sport</a:t>
            </a:r>
          </a:p>
        </p:txBody>
      </p:sp>
      <p:sp>
        <p:nvSpPr>
          <p:cNvPr id="3" name="Content Placeholder 2"/>
          <p:cNvSpPr>
            <a:spLocks noGrp="1"/>
          </p:cNvSpPr>
          <p:nvPr>
            <p:ph idx="1"/>
          </p:nvPr>
        </p:nvSpPr>
        <p:spPr/>
        <p:txBody>
          <a:bodyPr/>
          <a:lstStyle/>
          <a:p>
            <a:r>
              <a:rPr lang="en-GB" dirty="0"/>
              <a:t>Swim England appointed WPMG</a:t>
            </a:r>
          </a:p>
          <a:p>
            <a:r>
              <a:rPr lang="en-GB" dirty="0"/>
              <a:t>The WPMG exists to support the SE objectives for the sport, bringing sport specific expertise to management and delivery</a:t>
            </a:r>
          </a:p>
          <a:p>
            <a:r>
              <a:rPr lang="en-GB" dirty="0"/>
              <a:t>Aim to return senior teams to European &amp; World Competition </a:t>
            </a:r>
          </a:p>
          <a:p>
            <a:r>
              <a:rPr lang="en-GB" dirty="0"/>
              <a:t>workforce, participation, performance and events, strategic planning and delivery </a:t>
            </a:r>
          </a:p>
          <a:p>
            <a:endParaRPr lang="en-GB" dirty="0"/>
          </a:p>
        </p:txBody>
      </p:sp>
    </p:spTree>
    <p:extLst>
      <p:ext uri="{BB962C8B-B14F-4D97-AF65-F5344CB8AC3E}">
        <p14:creationId xmlns:p14="http://schemas.microsoft.com/office/powerpoint/2010/main" val="2747496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latin typeface="+mn-lt"/>
              </a:rPr>
              <a:t>Funding landscape </a:t>
            </a:r>
            <a:endParaRPr lang="en-GB" dirty="0">
              <a:solidFill>
                <a:srgbClr val="FF0000"/>
              </a:solidFill>
              <a:latin typeface="+mn-lt"/>
            </a:endParaRPr>
          </a:p>
        </p:txBody>
      </p:sp>
      <p:sp>
        <p:nvSpPr>
          <p:cNvPr id="3" name="Content Placeholder 2"/>
          <p:cNvSpPr>
            <a:spLocks noGrp="1"/>
          </p:cNvSpPr>
          <p:nvPr>
            <p:ph idx="1"/>
          </p:nvPr>
        </p:nvSpPr>
        <p:spPr/>
        <p:txBody>
          <a:bodyPr/>
          <a:lstStyle/>
          <a:p>
            <a:r>
              <a:rPr lang="en-GB" dirty="0"/>
              <a:t>Historical support </a:t>
            </a:r>
          </a:p>
          <a:p>
            <a:r>
              <a:rPr lang="en-GB" dirty="0"/>
              <a:t>Sport England decision - April 2017 </a:t>
            </a:r>
          </a:p>
          <a:p>
            <a:r>
              <a:rPr lang="en-GB" dirty="0"/>
              <a:t>British Swimming </a:t>
            </a:r>
          </a:p>
          <a:p>
            <a:r>
              <a:rPr lang="en-GB" dirty="0"/>
              <a:t>Swim England </a:t>
            </a:r>
          </a:p>
        </p:txBody>
      </p:sp>
    </p:spTree>
    <p:extLst>
      <p:ext uri="{BB962C8B-B14F-4D97-AF65-F5344CB8AC3E}">
        <p14:creationId xmlns:p14="http://schemas.microsoft.com/office/powerpoint/2010/main" val="628955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FF0000"/>
                </a:solidFill>
                <a:latin typeface="+mn-lt"/>
              </a:rPr>
              <a:t>Swim England Budget 2017/18</a:t>
            </a:r>
          </a:p>
        </p:txBody>
      </p:sp>
      <p:sp>
        <p:nvSpPr>
          <p:cNvPr id="3" name="Content Placeholder 2"/>
          <p:cNvSpPr>
            <a:spLocks noGrp="1"/>
          </p:cNvSpPr>
          <p:nvPr>
            <p:ph idx="1"/>
          </p:nvPr>
        </p:nvSpPr>
        <p:spPr/>
        <p:txBody>
          <a:bodyPr>
            <a:normAutofit fontScale="92500" lnSpcReduction="10000"/>
          </a:bodyPr>
          <a:lstStyle/>
          <a:p>
            <a:r>
              <a:rPr lang="en-GB" sz="2400" dirty="0">
                <a:latin typeface="+mj-lt"/>
              </a:rPr>
              <a:t>Staff resources: Water Polo Manager, Talent Officer, 2 x Administrator £120,000</a:t>
            </a:r>
          </a:p>
          <a:p>
            <a:r>
              <a:rPr lang="en-GB" sz="2400" dirty="0">
                <a:latin typeface="+mj-lt"/>
              </a:rPr>
              <a:t>Programmes (Participation) £51,000</a:t>
            </a:r>
          </a:p>
          <a:p>
            <a:r>
              <a:rPr lang="en-GB" sz="2400" dirty="0">
                <a:latin typeface="+mj-lt"/>
              </a:rPr>
              <a:t>Management Group/Officials £23,200</a:t>
            </a:r>
          </a:p>
          <a:p>
            <a:r>
              <a:rPr lang="en-GB" sz="2400" dirty="0">
                <a:latin typeface="+mj-lt"/>
              </a:rPr>
              <a:t>Talent Programme (Sport England Funding) £50,000 per year (2 year programme)</a:t>
            </a:r>
          </a:p>
          <a:p>
            <a:r>
              <a:rPr lang="en-GB" sz="2400" dirty="0">
                <a:latin typeface="+mj-lt"/>
              </a:rPr>
              <a:t>National Centre (Pre-paid to Manchester) £50,000 per year (2 year programme)</a:t>
            </a:r>
          </a:p>
          <a:p>
            <a:r>
              <a:rPr lang="en-GB" sz="2400" dirty="0">
                <a:latin typeface="+mj-lt"/>
              </a:rPr>
              <a:t>National Age Groups £38,500</a:t>
            </a:r>
          </a:p>
          <a:p>
            <a:r>
              <a:rPr lang="en-GB" sz="2400" dirty="0">
                <a:latin typeface="+mj-lt"/>
              </a:rPr>
              <a:t>Coach Education £14,300</a:t>
            </a:r>
          </a:p>
          <a:p>
            <a:r>
              <a:rPr lang="en-GB" sz="2400" b="1" dirty="0">
                <a:latin typeface="+mj-lt"/>
              </a:rPr>
              <a:t>Total £347,000</a:t>
            </a:r>
          </a:p>
          <a:p>
            <a:r>
              <a:rPr lang="en-GB" sz="2400" b="1" dirty="0">
                <a:latin typeface="+mj-lt"/>
              </a:rPr>
              <a:t>Plus umbrella services of an SGB </a:t>
            </a:r>
          </a:p>
          <a:p>
            <a:endParaRPr lang="en-GB" dirty="0"/>
          </a:p>
          <a:p>
            <a:pPr marL="0" indent="0">
              <a:buNone/>
            </a:pPr>
            <a:endParaRPr lang="en-GB" dirty="0"/>
          </a:p>
        </p:txBody>
      </p:sp>
    </p:spTree>
    <p:extLst>
      <p:ext uri="{BB962C8B-B14F-4D97-AF65-F5344CB8AC3E}">
        <p14:creationId xmlns:p14="http://schemas.microsoft.com/office/powerpoint/2010/main" val="158902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latin typeface="+mn-lt"/>
              </a:rPr>
              <a:t>Frequent Questions?</a:t>
            </a:r>
          </a:p>
        </p:txBody>
      </p:sp>
      <p:sp>
        <p:nvSpPr>
          <p:cNvPr id="3" name="Content Placeholder 2"/>
          <p:cNvSpPr>
            <a:spLocks noGrp="1"/>
          </p:cNvSpPr>
          <p:nvPr>
            <p:ph idx="1"/>
          </p:nvPr>
        </p:nvSpPr>
        <p:spPr/>
        <p:txBody>
          <a:bodyPr>
            <a:normAutofit fontScale="32500" lnSpcReduction="20000"/>
          </a:bodyPr>
          <a:lstStyle/>
          <a:p>
            <a:pPr lvl="0"/>
            <a:endParaRPr lang="en-GB" sz="3700" dirty="0"/>
          </a:p>
          <a:p>
            <a:pPr lvl="0"/>
            <a:r>
              <a:rPr lang="en-GB" sz="3700" b="1" dirty="0"/>
              <a:t>Are there audited accounts for water polo?    </a:t>
            </a:r>
            <a:r>
              <a:rPr lang="en-GB" sz="3700" i="1" dirty="0"/>
              <a:t>Audited accounts for Swim England they are freely available but do not split the monies per discipline.  All accounting is undertaken by Swim England.  Our volunteer staff do not handle the monies.  Monies are paid directly to Swim England and volunteer’s claim expenses directly.</a:t>
            </a:r>
          </a:p>
          <a:p>
            <a:pPr marL="0" lvl="0" indent="0">
              <a:buNone/>
            </a:pPr>
            <a:endParaRPr lang="en-GB" sz="3700" dirty="0"/>
          </a:p>
          <a:p>
            <a:pPr lvl="0"/>
            <a:r>
              <a:rPr lang="en-GB" sz="3700" b="1" dirty="0"/>
              <a:t>What was the budget for the LEN qualification event in Manchester May 2017?  </a:t>
            </a:r>
            <a:r>
              <a:rPr lang="en-GB" sz="3700" i="1" dirty="0"/>
              <a:t>Budget for LEN Junior boys qualification in Manchester  c£60,000 no financial contribution from Swim England or British Swimming.  This is a British Swimming Event</a:t>
            </a:r>
          </a:p>
          <a:p>
            <a:pPr marL="0" lvl="0" indent="0">
              <a:buNone/>
            </a:pPr>
            <a:endParaRPr lang="en-GB" sz="3700" dirty="0"/>
          </a:p>
          <a:p>
            <a:pPr lvl="0"/>
            <a:r>
              <a:rPr lang="en-GB" sz="3700" b="1" dirty="0"/>
              <a:t>What is the budget for the EU Nations event in Manchester Nov 2017?  </a:t>
            </a:r>
            <a:r>
              <a:rPr lang="en-GB" sz="3700" i="1" dirty="0"/>
              <a:t>Budget for EU Nations U/21 event in Manchester  c£30,000 no financial contribution from Swim England or British Swimming.   This is a Swim England Event</a:t>
            </a:r>
          </a:p>
          <a:p>
            <a:pPr lvl="0"/>
            <a:endParaRPr lang="en-GB" sz="3700" b="1" dirty="0"/>
          </a:p>
          <a:p>
            <a:pPr lvl="0"/>
            <a:r>
              <a:rPr lang="en-GB" sz="3700" b="1" dirty="0"/>
              <a:t>How are the Manchester International events funded and managed?  </a:t>
            </a:r>
            <a:r>
              <a:rPr lang="en-GB" sz="3700" i="1" dirty="0"/>
              <a:t>Manchester City Council is the principal funder with limited private monies supporting each event.  The events are underwritten by Manchester City Council and a private individual .  Management and delivery of the event rests with the Local  Organising Committee  </a:t>
            </a:r>
          </a:p>
          <a:p>
            <a:pPr marL="0" lvl="0" indent="0">
              <a:buNone/>
            </a:pPr>
            <a:endParaRPr lang="en-GB" sz="3700" b="1" dirty="0"/>
          </a:p>
          <a:p>
            <a:pPr lvl="0"/>
            <a:r>
              <a:rPr lang="en-GB" sz="3700" b="1" dirty="0"/>
              <a:t>What was the athlete cost for the World University Games in </a:t>
            </a:r>
            <a:r>
              <a:rPr lang="en-GB" sz="3700" b="1" dirty="0" err="1"/>
              <a:t>Taipai</a:t>
            </a:r>
            <a:r>
              <a:rPr lang="en-GB" sz="3700" b="1" dirty="0"/>
              <a:t>?   </a:t>
            </a:r>
            <a:r>
              <a:rPr lang="en-GB" sz="3700" i="1" dirty="0"/>
              <a:t>BUCs cost per athlete for WUG c£2300 (</a:t>
            </a:r>
            <a:r>
              <a:rPr lang="en-GB" sz="3700" i="1" dirty="0" err="1"/>
              <a:t>Taipai</a:t>
            </a:r>
            <a:r>
              <a:rPr lang="en-GB" sz="3700" i="1" dirty="0"/>
              <a:t>).  Actual cost per athlete c£1000 after Swim England subsidy.  There is no subsidy for Naples in 2019.  All kit except costumes/trunks/hats (Technical kit)  provided by BUCs</a:t>
            </a:r>
          </a:p>
          <a:p>
            <a:pPr marL="0" lvl="0" indent="0">
              <a:buNone/>
            </a:pPr>
            <a:endParaRPr lang="en-GB" sz="3700" dirty="0"/>
          </a:p>
          <a:p>
            <a:pPr lvl="0"/>
            <a:r>
              <a:rPr lang="en-GB" sz="3700" b="1" dirty="0">
                <a:effectLst/>
              </a:rPr>
              <a:t>Is there a budget from British Swimming? </a:t>
            </a:r>
            <a:r>
              <a:rPr lang="en-GB" sz="3700" dirty="0">
                <a:effectLst/>
              </a:rPr>
              <a:t> </a:t>
            </a:r>
            <a:r>
              <a:rPr lang="en-GB" sz="3700" i="1" dirty="0">
                <a:effectLst/>
              </a:rPr>
              <a:t>British Swimming make no financial contribution to the sport.</a:t>
            </a:r>
          </a:p>
          <a:p>
            <a:pPr marL="0" lvl="0" indent="0">
              <a:buNone/>
            </a:pPr>
            <a:endParaRPr lang="en-GB" sz="3700" dirty="0">
              <a:effectLst/>
            </a:endParaRPr>
          </a:p>
          <a:p>
            <a:pPr lvl="0"/>
            <a:r>
              <a:rPr lang="en-GB" sz="3700" b="1" dirty="0"/>
              <a:t>Are  coaches, match officials and the Management Group all volunteers and are they paid for any of their work?  </a:t>
            </a:r>
            <a:r>
              <a:rPr lang="en-GB" sz="3700" i="1" dirty="0"/>
              <a:t>Other than the 4 Swim England staff resource  all persons within the programmes are volunteer’s.</a:t>
            </a:r>
          </a:p>
          <a:p>
            <a:pPr marL="0" lv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682535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latin typeface="+mn-lt"/>
              </a:rPr>
              <a:t>Frequent Questions (</a:t>
            </a:r>
            <a:r>
              <a:rPr lang="en-GB" b="1" dirty="0" err="1">
                <a:solidFill>
                  <a:srgbClr val="FF0000"/>
                </a:solidFill>
                <a:latin typeface="+mn-lt"/>
              </a:rPr>
              <a:t>cont</a:t>
            </a:r>
            <a:r>
              <a:rPr lang="en-GB" b="1" dirty="0">
                <a:solidFill>
                  <a:srgbClr val="FF0000"/>
                </a:solidFill>
                <a:latin typeface="+mn-lt"/>
              </a:rPr>
              <a:t>)?</a:t>
            </a:r>
            <a:endParaRPr lang="en-GB" b="1" dirty="0">
              <a:latin typeface="+mn-lt"/>
            </a:endParaRPr>
          </a:p>
        </p:txBody>
      </p:sp>
      <p:sp>
        <p:nvSpPr>
          <p:cNvPr id="3" name="Content Placeholder 2"/>
          <p:cNvSpPr>
            <a:spLocks noGrp="1"/>
          </p:cNvSpPr>
          <p:nvPr>
            <p:ph idx="1"/>
          </p:nvPr>
        </p:nvSpPr>
        <p:spPr>
          <a:xfrm>
            <a:off x="457200" y="1783357"/>
            <a:ext cx="8229600" cy="4525963"/>
          </a:xfrm>
        </p:spPr>
        <p:txBody>
          <a:bodyPr>
            <a:noAutofit/>
          </a:bodyPr>
          <a:lstStyle/>
          <a:p>
            <a:pPr lvl="0"/>
            <a:r>
              <a:rPr lang="en-GB" sz="1200" b="1" dirty="0"/>
              <a:t>How are expenses for squad officials paid?  </a:t>
            </a:r>
            <a:r>
              <a:rPr lang="en-GB" sz="1200" i="1" dirty="0"/>
              <a:t>All squad workforce expenses are paid out of Swim England funds up to the value of the budget</a:t>
            </a:r>
          </a:p>
          <a:p>
            <a:pPr marL="0" lvl="0" indent="0">
              <a:buNone/>
            </a:pPr>
            <a:endParaRPr lang="en-GB" sz="1200" dirty="0"/>
          </a:p>
          <a:p>
            <a:pPr lvl="0"/>
            <a:r>
              <a:rPr lang="en-GB" sz="1200" b="1" dirty="0"/>
              <a:t>How are  domestic training costs budgeted?  </a:t>
            </a:r>
            <a:r>
              <a:rPr lang="en-GB" sz="1200" i="1" dirty="0"/>
              <a:t>Domestic training costs for all squads are split as follows:  pool/gym/staff expenses – Swim England Talent Programme funding.  Athlete costs for hotel, travel, subsistence – parents</a:t>
            </a:r>
          </a:p>
          <a:p>
            <a:pPr marL="0" lvl="0" indent="0">
              <a:buNone/>
            </a:pPr>
            <a:endParaRPr lang="en-GB" sz="1200" dirty="0"/>
          </a:p>
          <a:p>
            <a:pPr lvl="0"/>
            <a:r>
              <a:rPr lang="en-GB" sz="1200" b="1" dirty="0"/>
              <a:t>How are overseas  camps and events  budgeted?   </a:t>
            </a:r>
            <a:r>
              <a:rPr lang="en-GB" sz="1200" i="1" dirty="0"/>
              <a:t>Overseas costs for all squads are broadly split as follows 3 x camps events abroad staff expenses paid from Swim England Talent Programme funding .  All athlete costs are from parents.  Additional camps, all cost by parents.  Note it is assumed that camps are in Europe for costing purposes.</a:t>
            </a:r>
          </a:p>
          <a:p>
            <a:pPr marL="0" lvl="0" indent="0">
              <a:buNone/>
            </a:pPr>
            <a:endParaRPr lang="en-GB" sz="1200" dirty="0"/>
          </a:p>
          <a:p>
            <a:pPr lvl="0"/>
            <a:r>
              <a:rPr lang="en-GB" sz="1200" b="1" dirty="0"/>
              <a:t>What is included within the TYR Sponsorship for Water Polo?  </a:t>
            </a:r>
            <a:r>
              <a:rPr lang="en-GB" sz="1200" i="1" dirty="0"/>
              <a:t>TYR sponsor GB Through British Swimming and England through SE.  We are only entitled to 2 sets of GBR kit per season; the rest has to be paid for.  This kit was used for the 2 junior campaigns in 2017.  Swim England provide no kit as part of the sponsorship arrangement</a:t>
            </a:r>
          </a:p>
          <a:p>
            <a:pPr marL="0" lvl="0" indent="0">
              <a:buNone/>
            </a:pPr>
            <a:endParaRPr lang="en-GB" sz="1200" i="1" dirty="0"/>
          </a:p>
          <a:p>
            <a:pPr lvl="0"/>
            <a:r>
              <a:rPr lang="en-GB" sz="1200" b="1" dirty="0"/>
              <a:t>Why do athletes pay for costumes and trunks?  </a:t>
            </a:r>
            <a:r>
              <a:rPr lang="en-GB" sz="1200" i="1" dirty="0"/>
              <a:t>Technical kit is not covered by TYR sponsorship.</a:t>
            </a:r>
          </a:p>
          <a:p>
            <a:pPr marL="0" lvl="0" indent="0">
              <a:buNone/>
            </a:pPr>
            <a:endParaRPr lang="en-GB" sz="1200" dirty="0"/>
          </a:p>
          <a:p>
            <a:pPr lvl="0"/>
            <a:r>
              <a:rPr lang="en-GB" sz="1200" b="1" dirty="0"/>
              <a:t>Can other sponsorship be provided?  </a:t>
            </a:r>
            <a:r>
              <a:rPr lang="en-GB" sz="1200" i="1" dirty="0"/>
              <a:t>Sponsorship other than kit can be proposed.  Swim England pursuing this as is the WPMG</a:t>
            </a:r>
          </a:p>
          <a:p>
            <a:pPr lvl="0"/>
            <a:endParaRPr lang="en-GB" sz="1200" dirty="0"/>
          </a:p>
          <a:p>
            <a:pPr lvl="0"/>
            <a:r>
              <a:rPr lang="en-GB" sz="1200" b="1" dirty="0"/>
              <a:t>When will the programmes be more visible for training and events? </a:t>
            </a:r>
            <a:r>
              <a:rPr lang="en-GB" sz="1200" i="1" dirty="0"/>
              <a:t>There is a coaches meeting on Saturday night to agree all national squad programmes and therefore identify costs.  An International events programme is included later in the presentation.</a:t>
            </a:r>
          </a:p>
        </p:txBody>
      </p:sp>
    </p:spTree>
    <p:extLst>
      <p:ext uri="{BB962C8B-B14F-4D97-AF65-F5344CB8AC3E}">
        <p14:creationId xmlns:p14="http://schemas.microsoft.com/office/powerpoint/2010/main" val="2618686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Athlete Contribution</a:t>
            </a:r>
          </a:p>
        </p:txBody>
      </p:sp>
      <p:sp>
        <p:nvSpPr>
          <p:cNvPr id="3" name="Content Placeholder 2"/>
          <p:cNvSpPr>
            <a:spLocks noGrp="1"/>
          </p:cNvSpPr>
          <p:nvPr>
            <p:ph idx="1"/>
          </p:nvPr>
        </p:nvSpPr>
        <p:spPr/>
        <p:txBody>
          <a:bodyPr>
            <a:normAutofit fontScale="70000" lnSpcReduction="20000"/>
          </a:bodyPr>
          <a:lstStyle/>
          <a:p>
            <a:r>
              <a:rPr lang="en-GB" dirty="0"/>
              <a:t>World University Games  £920 (BUCS member) or £1035 (non-BUCS member)       </a:t>
            </a:r>
          </a:p>
          <a:p>
            <a:pPr lvl="0"/>
            <a:r>
              <a:rPr lang="en-GB" dirty="0"/>
              <a:t>Junior men’s in Manchester qualification £250</a:t>
            </a:r>
          </a:p>
          <a:p>
            <a:r>
              <a:rPr lang="en-GB" dirty="0"/>
              <a:t>Junior women’s Europeans in Serbia £533</a:t>
            </a:r>
          </a:p>
          <a:p>
            <a:pPr lvl="0"/>
            <a:r>
              <a:rPr lang="en-GB" dirty="0"/>
              <a:t>EU Nations Junior men £510</a:t>
            </a:r>
          </a:p>
          <a:p>
            <a:pPr lvl="0"/>
            <a:r>
              <a:rPr lang="en-GB" dirty="0"/>
              <a:t>EU Nations Junior Women £422</a:t>
            </a:r>
          </a:p>
          <a:p>
            <a:pPr lvl="0"/>
            <a:r>
              <a:rPr lang="en-GB" dirty="0"/>
              <a:t>EU Nations Senior Men £377</a:t>
            </a:r>
          </a:p>
          <a:p>
            <a:pPr lvl="0"/>
            <a:r>
              <a:rPr lang="en-GB" dirty="0"/>
              <a:t>EU Nations Senior Women £510</a:t>
            </a:r>
          </a:p>
          <a:p>
            <a:pPr marL="0" lvl="0" indent="0">
              <a:buNone/>
            </a:pPr>
            <a:r>
              <a:rPr lang="en-GB" dirty="0"/>
              <a:t>                                                                                                                                                    	                                                 	                                           	                                                  	                                         	 </a:t>
            </a:r>
          </a:p>
          <a:p>
            <a:endParaRPr lang="en-GB" dirty="0"/>
          </a:p>
        </p:txBody>
      </p:sp>
    </p:spTree>
    <p:extLst>
      <p:ext uri="{BB962C8B-B14F-4D97-AF65-F5344CB8AC3E}">
        <p14:creationId xmlns:p14="http://schemas.microsoft.com/office/powerpoint/2010/main" val="3945286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FF0000"/>
                </a:solidFill>
                <a:latin typeface="+mn-lt"/>
              </a:rPr>
              <a:t>Events Strategy</a:t>
            </a:r>
          </a:p>
        </p:txBody>
      </p:sp>
      <p:sp>
        <p:nvSpPr>
          <p:cNvPr id="3" name="Content Placeholder 2"/>
          <p:cNvSpPr>
            <a:spLocks noGrp="1"/>
          </p:cNvSpPr>
          <p:nvPr>
            <p:ph idx="1"/>
          </p:nvPr>
        </p:nvSpPr>
        <p:spPr/>
        <p:txBody>
          <a:bodyPr>
            <a:normAutofit fontScale="77500" lnSpcReduction="20000"/>
          </a:bodyPr>
          <a:lstStyle/>
          <a:p>
            <a:pPr marL="0" indent="0">
              <a:buNone/>
            </a:pPr>
            <a:endParaRPr lang="en-GB" dirty="0"/>
          </a:p>
          <a:p>
            <a:r>
              <a:rPr lang="en-GB" dirty="0"/>
              <a:t>There are several distinct competition structures at international Level:</a:t>
            </a:r>
          </a:p>
          <a:p>
            <a:pPr marL="0" indent="0">
              <a:buNone/>
            </a:pPr>
            <a:r>
              <a:rPr lang="en-GB" dirty="0"/>
              <a:t> </a:t>
            </a:r>
          </a:p>
          <a:p>
            <a:pPr lvl="0"/>
            <a:r>
              <a:rPr lang="en-GB" dirty="0">
                <a:effectLst/>
              </a:rPr>
              <a:t>LEN European Juniors/seniors qualification and  finals.  Events fall under British Swimming ownership.  </a:t>
            </a:r>
          </a:p>
          <a:p>
            <a:pPr lvl="0"/>
            <a:r>
              <a:rPr lang="en-GB" dirty="0">
                <a:effectLst/>
              </a:rPr>
              <a:t>FINA World Championships Juniors/seniors qualification and finals.  Events fall under British Swimming  ownership</a:t>
            </a:r>
          </a:p>
          <a:p>
            <a:pPr lvl="0"/>
            <a:r>
              <a:rPr lang="en-GB" dirty="0">
                <a:effectLst/>
              </a:rPr>
              <a:t>EU Nations Senior, U/21 and Junior finals.  All events fall under the Swim England ownership</a:t>
            </a:r>
          </a:p>
          <a:p>
            <a:pPr lvl="0"/>
            <a:r>
              <a:rPr lang="en-GB" dirty="0">
                <a:effectLst/>
              </a:rPr>
              <a:t>World University Games.  Ownership rests with BUCs with entry supported by  British Swimming, entry for 2019 submitted (Naples)</a:t>
            </a:r>
            <a:endParaRPr lang="en-GB" dirty="0"/>
          </a:p>
        </p:txBody>
      </p:sp>
    </p:spTree>
    <p:extLst>
      <p:ext uri="{BB962C8B-B14F-4D97-AF65-F5344CB8AC3E}">
        <p14:creationId xmlns:p14="http://schemas.microsoft.com/office/powerpoint/2010/main" val="55612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Squad Budgets </a:t>
            </a:r>
          </a:p>
        </p:txBody>
      </p:sp>
      <p:graphicFrame>
        <p:nvGraphicFramePr>
          <p:cNvPr id="4" name="Content Placeholder 3"/>
          <p:cNvGraphicFramePr>
            <a:graphicFrameLocks noGrp="1"/>
          </p:cNvGraphicFramePr>
          <p:nvPr>
            <p:ph idx="1"/>
          </p:nvPr>
        </p:nvGraphicFramePr>
        <p:xfrm>
          <a:off x="2159000" y="2758281"/>
          <a:ext cx="4826000" cy="2209800"/>
        </p:xfrm>
        <a:graphic>
          <a:graphicData uri="http://schemas.openxmlformats.org/drawingml/2006/table">
            <a:tbl>
              <a:tblPr>
                <a:tableStyleId>{5C22544A-7EE6-4342-B048-85BDC9FD1C3A}</a:tableStyleId>
              </a:tblPr>
              <a:tblGrid>
                <a:gridCol w="1193015">
                  <a:extLst>
                    <a:ext uri="{9D8B030D-6E8A-4147-A177-3AD203B41FA5}">
                      <a16:colId xmlns:a16="http://schemas.microsoft.com/office/drawing/2014/main" val="20000"/>
                    </a:ext>
                  </a:extLst>
                </a:gridCol>
                <a:gridCol w="863032">
                  <a:extLst>
                    <a:ext uri="{9D8B030D-6E8A-4147-A177-3AD203B41FA5}">
                      <a16:colId xmlns:a16="http://schemas.microsoft.com/office/drawing/2014/main" val="20001"/>
                    </a:ext>
                  </a:extLst>
                </a:gridCol>
                <a:gridCol w="939182">
                  <a:extLst>
                    <a:ext uri="{9D8B030D-6E8A-4147-A177-3AD203B41FA5}">
                      <a16:colId xmlns:a16="http://schemas.microsoft.com/office/drawing/2014/main" val="20002"/>
                    </a:ext>
                  </a:extLst>
                </a:gridCol>
                <a:gridCol w="774191">
                  <a:extLst>
                    <a:ext uri="{9D8B030D-6E8A-4147-A177-3AD203B41FA5}">
                      <a16:colId xmlns:a16="http://schemas.microsoft.com/office/drawing/2014/main" val="20003"/>
                    </a:ext>
                  </a:extLst>
                </a:gridCol>
                <a:gridCol w="1056580">
                  <a:extLst>
                    <a:ext uri="{9D8B030D-6E8A-4147-A177-3AD203B41FA5}">
                      <a16:colId xmlns:a16="http://schemas.microsoft.com/office/drawing/2014/main" val="20004"/>
                    </a:ext>
                  </a:extLst>
                </a:gridCol>
              </a:tblGrid>
              <a:tr h="571500">
                <a:tc>
                  <a:txBody>
                    <a:bodyPr/>
                    <a:lstStyle/>
                    <a:p>
                      <a:pPr algn="l" fontAlgn="ctr"/>
                      <a:endParaRPr lang="en-GB" sz="1100" b="1"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Income</a:t>
                      </a:r>
                      <a:endParaRPr lang="en-GB" sz="1100" b="1"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Expenditure</a:t>
                      </a:r>
                      <a:endParaRPr lang="en-GB" sz="1100" b="1"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Subsidy</a:t>
                      </a:r>
                      <a:endParaRPr lang="en-GB" sz="1100" b="1"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Balance</a:t>
                      </a:r>
                      <a:br>
                        <a:rPr lang="en-GB" sz="1100" u="none" strike="noStrike">
                          <a:effectLst/>
                        </a:rPr>
                      </a:br>
                      <a:r>
                        <a:rPr lang="en-GB" sz="1100" u="none" strike="noStrike">
                          <a:effectLst/>
                        </a:rPr>
                        <a:t>(as of 31/10/17)</a:t>
                      </a:r>
                      <a:endParaRPr lang="en-GB" sz="1100" b="1" i="0" u="none" strike="noStrike">
                        <a:solidFill>
                          <a:srgbClr val="000000"/>
                        </a:solidFill>
                        <a:effectLst/>
                        <a:latin typeface="Arial"/>
                      </a:endParaRPr>
                    </a:p>
                  </a:txBody>
                  <a:tcPr marL="9525" marR="9525" marT="9525" marB="0" anchor="ctr"/>
                </a:tc>
                <a:extLst>
                  <a:ext uri="{0D108BD9-81ED-4DB2-BD59-A6C34878D82A}">
                    <a16:rowId xmlns:a16="http://schemas.microsoft.com/office/drawing/2014/main" val="10000"/>
                  </a:ext>
                </a:extLst>
              </a:tr>
              <a:tr h="180975">
                <a:tc>
                  <a:txBody>
                    <a:bodyPr/>
                    <a:lstStyle/>
                    <a:p>
                      <a:pPr algn="l" fontAlgn="ctr"/>
                      <a:r>
                        <a:rPr lang="en-GB" sz="1100" u="none" strike="noStrike">
                          <a:effectLst/>
                        </a:rPr>
                        <a:t>National Academy</a:t>
                      </a:r>
                      <a:endParaRPr lang="en-GB" sz="1100" b="0"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 £      27,555 </a:t>
                      </a:r>
                      <a:endParaRPr lang="en-GB" sz="1100" b="0"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 £        34,499 </a:t>
                      </a:r>
                      <a:endParaRPr lang="en-GB" sz="1100" b="0" i="0" u="none" strike="noStrike">
                        <a:solidFill>
                          <a:srgbClr val="000000"/>
                        </a:solidFill>
                        <a:effectLst/>
                        <a:latin typeface="Arial"/>
                      </a:endParaRPr>
                    </a:p>
                  </a:txBody>
                  <a:tcPr marL="9525" marR="9525" marT="9525" marB="0" anchor="ctr"/>
                </a:tc>
                <a:tc>
                  <a:txBody>
                    <a:bodyPr/>
                    <a:lstStyle/>
                    <a:p>
                      <a:pPr algn="l" fontAlgn="ctr"/>
                      <a:r>
                        <a:rPr lang="en-GB" sz="1100" u="none" strike="noStrike">
                          <a:effectLst/>
                        </a:rPr>
                        <a:t> £      2,000 </a:t>
                      </a:r>
                      <a:endParaRPr lang="en-GB" sz="1100" b="0" i="0" u="none" strike="noStrike">
                        <a:solidFill>
                          <a:srgbClr val="000000"/>
                        </a:solidFill>
                        <a:effectLst/>
                        <a:latin typeface="Arial"/>
                      </a:endParaRPr>
                    </a:p>
                  </a:txBody>
                  <a:tcPr marL="9525" marR="9525" marT="9525" marB="0" anchor="ctr"/>
                </a:tc>
                <a:tc>
                  <a:txBody>
                    <a:bodyPr/>
                    <a:lstStyle/>
                    <a:p>
                      <a:pPr algn="r" fontAlgn="b"/>
                      <a:r>
                        <a:rPr lang="en-GB" sz="1100" u="none" strike="noStrike">
                          <a:effectLst/>
                        </a:rPr>
                        <a:t>-4,944.00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1"/>
                  </a:ext>
                </a:extLst>
              </a:tr>
              <a:tr h="180975">
                <a:tc>
                  <a:txBody>
                    <a:bodyPr/>
                    <a:lstStyle/>
                    <a:p>
                      <a:pPr algn="l" fontAlgn="b"/>
                      <a:r>
                        <a:rPr lang="en-GB" sz="1100" u="none" strike="noStrike">
                          <a:effectLst/>
                        </a:rPr>
                        <a:t>U17 Boys</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25,650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28,478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8,000 </a:t>
                      </a:r>
                      <a:endParaRPr lang="en-GB" sz="1100" b="0"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5,172.00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2"/>
                  </a:ext>
                </a:extLst>
              </a:tr>
              <a:tr h="180975">
                <a:tc>
                  <a:txBody>
                    <a:bodyPr/>
                    <a:lstStyle/>
                    <a:p>
                      <a:pPr algn="l" fontAlgn="b"/>
                      <a:r>
                        <a:rPr lang="en-GB" sz="1100" u="none" strike="noStrike">
                          <a:effectLst/>
                        </a:rPr>
                        <a:t>U17 Girls</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31,937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33,594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8,000 </a:t>
                      </a:r>
                      <a:endParaRPr lang="en-GB" sz="1100" b="0"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6,343.00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3"/>
                  </a:ext>
                </a:extLst>
              </a:tr>
              <a:tr h="180975">
                <a:tc>
                  <a:txBody>
                    <a:bodyPr/>
                    <a:lstStyle/>
                    <a:p>
                      <a:pPr algn="l" fontAlgn="b"/>
                      <a:r>
                        <a:rPr lang="en-GB" sz="1100" u="none" strike="noStrike">
                          <a:effectLst/>
                        </a:rPr>
                        <a:t>U19 Men</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13,726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16,380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8,000 </a:t>
                      </a:r>
                      <a:endParaRPr lang="en-GB" sz="1100" b="0"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5,346.00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4"/>
                  </a:ext>
                </a:extLst>
              </a:tr>
              <a:tr h="180975">
                <a:tc>
                  <a:txBody>
                    <a:bodyPr/>
                    <a:lstStyle/>
                    <a:p>
                      <a:pPr algn="l" fontAlgn="b"/>
                      <a:r>
                        <a:rPr lang="en-GB" sz="1100" u="none" strike="noStrike">
                          <a:effectLst/>
                        </a:rPr>
                        <a:t>U19 Women</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1,037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642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8,000 </a:t>
                      </a:r>
                      <a:endParaRPr lang="en-GB" sz="1100" b="0"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8,395.00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5"/>
                  </a:ext>
                </a:extLst>
              </a:tr>
              <a:tr h="180975">
                <a:tc>
                  <a:txBody>
                    <a:bodyPr/>
                    <a:lstStyle/>
                    <a:p>
                      <a:pPr algn="l" fontAlgn="b"/>
                      <a:r>
                        <a:rPr lang="en-GB" sz="1100" u="none" strike="noStrike">
                          <a:effectLst/>
                        </a:rPr>
                        <a:t>Senior Men</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20,087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25,048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8,000 </a:t>
                      </a:r>
                      <a:endParaRPr lang="en-GB" sz="1100" b="0"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3,039.00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6"/>
                  </a:ext>
                </a:extLst>
              </a:tr>
              <a:tr h="180975">
                <a:tc>
                  <a:txBody>
                    <a:bodyPr/>
                    <a:lstStyle/>
                    <a:p>
                      <a:pPr algn="l" fontAlgn="b"/>
                      <a:r>
                        <a:rPr lang="en-GB" sz="1100" u="none" strike="noStrike">
                          <a:effectLst/>
                        </a:rPr>
                        <a:t>Senior Women</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9,873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20,636 </a:t>
                      </a:r>
                      <a:endParaRPr lang="en-GB" sz="1100" b="0"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8,000 </a:t>
                      </a:r>
                      <a:endParaRPr lang="en-GB" sz="1100" b="0"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-2,763.00</a:t>
                      </a:r>
                      <a:endParaRPr lang="en-GB" sz="1100" b="0"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7"/>
                  </a:ext>
                </a:extLst>
              </a:tr>
              <a:tr h="190500">
                <a:tc>
                  <a:txBody>
                    <a:bodyPr/>
                    <a:lstStyle/>
                    <a:p>
                      <a:pPr algn="l" fontAlgn="b"/>
                      <a:endParaRPr lang="en-GB" sz="1100" b="1"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129,865 </a:t>
                      </a:r>
                      <a:endParaRPr lang="en-GB" sz="1100" b="1"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159,277 </a:t>
                      </a:r>
                      <a:endParaRPr lang="en-GB" sz="1100" b="1" i="0" u="none" strike="noStrike">
                        <a:solidFill>
                          <a:srgbClr val="000000"/>
                        </a:solidFill>
                        <a:effectLst/>
                        <a:latin typeface="Arial"/>
                      </a:endParaRPr>
                    </a:p>
                  </a:txBody>
                  <a:tcPr marL="9525" marR="9525" marT="9525" marB="0" anchor="b"/>
                </a:tc>
                <a:tc>
                  <a:txBody>
                    <a:bodyPr/>
                    <a:lstStyle/>
                    <a:p>
                      <a:pPr algn="l" fontAlgn="b"/>
                      <a:r>
                        <a:rPr lang="en-GB" sz="1100" u="none" strike="noStrike">
                          <a:effectLst/>
                        </a:rPr>
                        <a:t> £    50,000 </a:t>
                      </a:r>
                      <a:endParaRPr lang="en-GB" sz="1100" b="1" i="0" u="none" strike="noStrike">
                        <a:solidFill>
                          <a:srgbClr val="000000"/>
                        </a:solidFill>
                        <a:effectLst/>
                        <a:latin typeface="Arial"/>
                      </a:endParaRPr>
                    </a:p>
                  </a:txBody>
                  <a:tcPr marL="9525" marR="9525" marT="9525" marB="0" anchor="b"/>
                </a:tc>
                <a:tc>
                  <a:txBody>
                    <a:bodyPr/>
                    <a:lstStyle/>
                    <a:p>
                      <a:pPr algn="r" fontAlgn="b"/>
                      <a:r>
                        <a:rPr lang="en-GB" sz="1100" u="none" strike="noStrike">
                          <a:effectLst/>
                        </a:rPr>
                        <a:t>20,588.00</a:t>
                      </a:r>
                      <a:endParaRPr lang="en-GB" sz="1100" b="1" i="0" u="none" strike="noStrike">
                        <a:solidFill>
                          <a:srgbClr val="000000"/>
                        </a:solidFill>
                        <a:effectLst/>
                        <a:latin typeface="Arial"/>
                      </a:endParaRPr>
                    </a:p>
                  </a:txBody>
                  <a:tcPr marL="9525" marR="9525" marT="9525" marB="0" anchor="b"/>
                </a:tc>
                <a:extLst>
                  <a:ext uri="{0D108BD9-81ED-4DB2-BD59-A6C34878D82A}">
                    <a16:rowId xmlns:a16="http://schemas.microsoft.com/office/drawing/2014/main" val="10008"/>
                  </a:ext>
                </a:extLst>
              </a:tr>
              <a:tr h="180975">
                <a:tc>
                  <a:txBody>
                    <a:bodyPr/>
                    <a:lstStyle/>
                    <a:p>
                      <a:pPr algn="l" fontAlgn="b"/>
                      <a:endParaRPr lang="en-GB" sz="1100" b="0" i="0" u="none" strike="noStrike">
                        <a:solidFill>
                          <a:srgbClr val="000000"/>
                        </a:solidFill>
                        <a:effectLst/>
                        <a:latin typeface="Arial"/>
                      </a:endParaRPr>
                    </a:p>
                  </a:txBody>
                  <a:tcPr marL="9525" marR="9525" marT="9525" marB="0" anchor="b"/>
                </a:tc>
                <a:tc>
                  <a:txBody>
                    <a:bodyPr/>
                    <a:lstStyle/>
                    <a:p>
                      <a:pPr algn="l" fontAlgn="b"/>
                      <a:endParaRPr lang="en-GB" sz="1100" b="0" i="0" u="none" strike="noStrike">
                        <a:solidFill>
                          <a:srgbClr val="000000"/>
                        </a:solidFill>
                        <a:effectLst/>
                        <a:latin typeface="Arial"/>
                      </a:endParaRPr>
                    </a:p>
                  </a:txBody>
                  <a:tcPr marL="9525" marR="9525" marT="9525" marB="0" anchor="b"/>
                </a:tc>
                <a:tc>
                  <a:txBody>
                    <a:bodyPr/>
                    <a:lstStyle/>
                    <a:p>
                      <a:pPr algn="l" fontAlgn="b"/>
                      <a:endParaRPr lang="en-GB" sz="1100" b="0" i="0" u="none" strike="noStrike">
                        <a:solidFill>
                          <a:srgbClr val="000000"/>
                        </a:solidFill>
                        <a:effectLst/>
                        <a:latin typeface="Arial"/>
                      </a:endParaRPr>
                    </a:p>
                  </a:txBody>
                  <a:tcPr marL="9525" marR="9525" marT="9525" marB="0" anchor="b"/>
                </a:tc>
                <a:tc>
                  <a:txBody>
                    <a:bodyPr/>
                    <a:lstStyle/>
                    <a:p>
                      <a:pPr algn="l" fontAlgn="b"/>
                      <a:endParaRPr lang="en-GB" sz="1100" b="0" i="0" u="none" strike="noStrike">
                        <a:solidFill>
                          <a:srgbClr val="000000"/>
                        </a:solidFill>
                        <a:effectLst/>
                        <a:latin typeface="Arial"/>
                      </a:endParaRPr>
                    </a:p>
                  </a:txBody>
                  <a:tcPr marL="9525" marR="9525" marT="9525" marB="0" anchor="b"/>
                </a:tc>
                <a:tc>
                  <a:txBody>
                    <a:bodyPr/>
                    <a:lstStyle/>
                    <a:p>
                      <a:pPr algn="l" fontAlgn="b"/>
                      <a:endParaRPr lang="en-GB" sz="1100" b="0" i="0" u="none" strike="noStrike" dirty="0">
                        <a:solidFill>
                          <a:srgbClr val="000000"/>
                        </a:solidFill>
                        <a:effectLst/>
                        <a:latin typeface="Arial"/>
                      </a:endParaRPr>
                    </a:p>
                  </a:txBody>
                  <a:tcPr marL="9525" marR="9525" marT="9525" marB="0" anchor="b"/>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385661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latin typeface="+mn-lt"/>
              </a:rPr>
              <a:t>International Events 2018</a:t>
            </a:r>
          </a:p>
        </p:txBody>
      </p:sp>
      <p:graphicFrame>
        <p:nvGraphicFramePr>
          <p:cNvPr id="4" name="Content Placeholder 3"/>
          <p:cNvGraphicFramePr>
            <a:graphicFrameLocks noGrp="1"/>
          </p:cNvGraphicFramePr>
          <p:nvPr>
            <p:ph idx="1"/>
          </p:nvPr>
        </p:nvGraphicFramePr>
        <p:xfrm>
          <a:off x="2771511" y="1356202"/>
          <a:ext cx="3600977" cy="5013960"/>
        </p:xfrm>
        <a:graphic>
          <a:graphicData uri="http://schemas.openxmlformats.org/drawingml/2006/table">
            <a:tbl>
              <a:tblPr firstRow="1" firstCol="1" bandRow="1">
                <a:tableStyleId>{5C22544A-7EE6-4342-B048-85BDC9FD1C3A}</a:tableStyleId>
              </a:tblPr>
              <a:tblGrid>
                <a:gridCol w="489378">
                  <a:extLst>
                    <a:ext uri="{9D8B030D-6E8A-4147-A177-3AD203B41FA5}">
                      <a16:colId xmlns:a16="http://schemas.microsoft.com/office/drawing/2014/main" val="20000"/>
                    </a:ext>
                  </a:extLst>
                </a:gridCol>
                <a:gridCol w="654192">
                  <a:extLst>
                    <a:ext uri="{9D8B030D-6E8A-4147-A177-3AD203B41FA5}">
                      <a16:colId xmlns:a16="http://schemas.microsoft.com/office/drawing/2014/main" val="20001"/>
                    </a:ext>
                  </a:extLst>
                </a:gridCol>
                <a:gridCol w="478078">
                  <a:extLst>
                    <a:ext uri="{9D8B030D-6E8A-4147-A177-3AD203B41FA5}">
                      <a16:colId xmlns:a16="http://schemas.microsoft.com/office/drawing/2014/main" val="20002"/>
                    </a:ext>
                  </a:extLst>
                </a:gridCol>
                <a:gridCol w="548991">
                  <a:extLst>
                    <a:ext uri="{9D8B030D-6E8A-4147-A177-3AD203B41FA5}">
                      <a16:colId xmlns:a16="http://schemas.microsoft.com/office/drawing/2014/main" val="20003"/>
                    </a:ext>
                  </a:extLst>
                </a:gridCol>
                <a:gridCol w="900439">
                  <a:extLst>
                    <a:ext uri="{9D8B030D-6E8A-4147-A177-3AD203B41FA5}">
                      <a16:colId xmlns:a16="http://schemas.microsoft.com/office/drawing/2014/main" val="20004"/>
                    </a:ext>
                  </a:extLst>
                </a:gridCol>
                <a:gridCol w="529899">
                  <a:extLst>
                    <a:ext uri="{9D8B030D-6E8A-4147-A177-3AD203B41FA5}">
                      <a16:colId xmlns:a16="http://schemas.microsoft.com/office/drawing/2014/main" val="20005"/>
                    </a:ext>
                  </a:extLst>
                </a:gridCol>
              </a:tblGrid>
              <a:tr h="102863">
                <a:tc>
                  <a:txBody>
                    <a:bodyPr/>
                    <a:lstStyle/>
                    <a:p>
                      <a:pPr>
                        <a:spcAft>
                          <a:spcPts val="0"/>
                        </a:spcAft>
                      </a:pPr>
                      <a:r>
                        <a:rPr lang="en-GB" sz="700">
                          <a:effectLst/>
                        </a:rPr>
                        <a:t>Date</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Event</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Owner</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Location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Delivery</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Comment</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0"/>
                  </a:ext>
                </a:extLst>
              </a:tr>
              <a:tr h="308588">
                <a:tc>
                  <a:txBody>
                    <a:bodyPr/>
                    <a:lstStyle/>
                    <a:p>
                      <a:pPr>
                        <a:spcAft>
                          <a:spcPts val="0"/>
                        </a:spcAft>
                      </a:pPr>
                      <a:r>
                        <a:rPr lang="en-GB" sz="700">
                          <a:effectLst/>
                        </a:rPr>
                        <a:t>18-19 November 2017</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U/21 Women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Manchester</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highlight>
                            <a:srgbClr val="FFFF00"/>
                          </a:highlight>
                        </a:rPr>
                        <a:t>LOC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Confirmed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1"/>
                  </a:ext>
                </a:extLst>
              </a:tr>
              <a:tr h="308588">
                <a:tc>
                  <a:txBody>
                    <a:bodyPr/>
                    <a:lstStyle/>
                    <a:p>
                      <a:pPr>
                        <a:spcAft>
                          <a:spcPts val="0"/>
                        </a:spcAft>
                      </a:pPr>
                      <a:r>
                        <a:rPr lang="en-GB" sz="700">
                          <a:effectLst/>
                        </a:rPr>
                        <a:t>18-19 November 2017</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U/21 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Manchester</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highlight>
                            <a:srgbClr val="FFFF00"/>
                          </a:highlight>
                        </a:rPr>
                        <a:t>LOC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Confirmed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2"/>
                  </a:ext>
                </a:extLst>
              </a:tr>
              <a:tr h="308588">
                <a:tc>
                  <a:txBody>
                    <a:bodyPr/>
                    <a:lstStyle/>
                    <a:p>
                      <a:pPr>
                        <a:spcAft>
                          <a:spcPts val="0"/>
                        </a:spcAft>
                      </a:pPr>
                      <a:r>
                        <a:rPr lang="en-GB" sz="700">
                          <a:effectLst/>
                        </a:rPr>
                        <a:t>23-25 March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Junior 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Prague</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Entered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3"/>
                  </a:ext>
                </a:extLst>
              </a:tr>
              <a:tr h="205726">
                <a:tc>
                  <a:txBody>
                    <a:bodyPr/>
                    <a:lstStyle/>
                    <a:p>
                      <a:pPr>
                        <a:spcAft>
                          <a:spcPts val="0"/>
                        </a:spcAft>
                      </a:pPr>
                      <a:r>
                        <a:rPr lang="en-GB" sz="700">
                          <a:effectLst/>
                        </a:rPr>
                        <a:t>30 March-1 April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Junior Women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Brno</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Entered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4"/>
                  </a:ext>
                </a:extLst>
              </a:tr>
              <a:tr h="411451">
                <a:tc>
                  <a:txBody>
                    <a:bodyPr/>
                    <a:lstStyle/>
                    <a:p>
                      <a:pPr>
                        <a:spcAft>
                          <a:spcPts val="0"/>
                        </a:spcAft>
                      </a:pPr>
                      <a:r>
                        <a:rPr lang="en-GB" sz="700">
                          <a:effectLst/>
                        </a:rPr>
                        <a:t>11-13 May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LEN European Junior U/19 Men Qualification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British Swimming</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Manchester (not confirmed)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highlight>
                            <a:srgbClr val="FFFF00"/>
                          </a:highlight>
                        </a:rPr>
                        <a:t>LOC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Bid December 2017 to host</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5"/>
                  </a:ext>
                </a:extLst>
              </a:tr>
              <a:tr h="411451">
                <a:tc>
                  <a:txBody>
                    <a:bodyPr/>
                    <a:lstStyle/>
                    <a:p>
                      <a:pPr>
                        <a:spcAft>
                          <a:spcPts val="0"/>
                        </a:spcAft>
                      </a:pPr>
                      <a:r>
                        <a:rPr lang="en-GB" sz="700">
                          <a:effectLst/>
                        </a:rPr>
                        <a:t>11-13 May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LEN European Junior U/19 Women Qualification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British Swimming</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TBC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highlight>
                            <a:srgbClr val="FFFF00"/>
                          </a:highlight>
                        </a:rPr>
                        <a:t>LOC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Provisional event , unlikely to be required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6"/>
                  </a:ext>
                </a:extLst>
              </a:tr>
              <a:tr h="205726">
                <a:tc>
                  <a:txBody>
                    <a:bodyPr/>
                    <a:lstStyle/>
                    <a:p>
                      <a:pPr>
                        <a:spcAft>
                          <a:spcPts val="0"/>
                        </a:spcAft>
                      </a:pPr>
                      <a:r>
                        <a:rPr lang="en-GB" sz="700">
                          <a:effectLst/>
                        </a:rPr>
                        <a:t>18-20 May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Senior 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Prague</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Entered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7"/>
                  </a:ext>
                </a:extLst>
              </a:tr>
              <a:tr h="205726">
                <a:tc>
                  <a:txBody>
                    <a:bodyPr/>
                    <a:lstStyle/>
                    <a:p>
                      <a:pPr>
                        <a:spcAft>
                          <a:spcPts val="0"/>
                        </a:spcAft>
                      </a:pPr>
                      <a:r>
                        <a:rPr lang="en-GB" sz="700">
                          <a:effectLst/>
                        </a:rPr>
                        <a:t>25-27 May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Senior Women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Prague</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Entered</a:t>
                      </a:r>
                    </a:p>
                    <a:p>
                      <a:pPr>
                        <a:spcAft>
                          <a:spcPts val="0"/>
                        </a:spcAft>
                      </a:pPr>
                      <a:r>
                        <a:rPr lang="en-GB" sz="700">
                          <a:effectLst/>
                        </a:rPr>
                        <a:t> </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8"/>
                  </a:ext>
                </a:extLst>
              </a:tr>
              <a:tr h="308588">
                <a:tc>
                  <a:txBody>
                    <a:bodyPr/>
                    <a:lstStyle/>
                    <a:p>
                      <a:pPr>
                        <a:spcAft>
                          <a:spcPts val="0"/>
                        </a:spcAft>
                      </a:pPr>
                      <a:r>
                        <a:rPr lang="en-GB" sz="700">
                          <a:effectLst/>
                        </a:rPr>
                        <a:t>26 August September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LEN European Junior U/19 Men – Finals</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British Swimming</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Minsk</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Subject to qualification</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09"/>
                  </a:ext>
                </a:extLst>
              </a:tr>
              <a:tr h="308588">
                <a:tc>
                  <a:txBody>
                    <a:bodyPr/>
                    <a:lstStyle/>
                    <a:p>
                      <a:pPr>
                        <a:spcAft>
                          <a:spcPts val="0"/>
                        </a:spcAft>
                      </a:pPr>
                      <a:r>
                        <a:rPr lang="en-GB" sz="700">
                          <a:effectLst/>
                        </a:rPr>
                        <a:t>9-16 September</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LEN European Junior U/19 Women - Finals</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British Swimming</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Funchal</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LEN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Subject to qualification</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10"/>
                  </a:ext>
                </a:extLst>
              </a:tr>
              <a:tr h="411451">
                <a:tc>
                  <a:txBody>
                    <a:bodyPr/>
                    <a:lstStyle/>
                    <a:p>
                      <a:pPr>
                        <a:spcAft>
                          <a:spcPts val="0"/>
                        </a:spcAft>
                      </a:pPr>
                      <a:r>
                        <a:rPr lang="en-GB" sz="700">
                          <a:effectLst/>
                        </a:rPr>
                        <a:t>Aug/Sept 2018 (TBC)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FINA Junior World Championships - Women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British Swimming</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Belgrade</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FINA</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Qualified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11"/>
                  </a:ext>
                </a:extLst>
              </a:tr>
              <a:tr h="411451">
                <a:tc>
                  <a:txBody>
                    <a:bodyPr/>
                    <a:lstStyle/>
                    <a:p>
                      <a:pPr>
                        <a:spcAft>
                          <a:spcPts val="0"/>
                        </a:spcAft>
                      </a:pPr>
                      <a:r>
                        <a:rPr lang="en-GB" sz="700">
                          <a:effectLst/>
                        </a:rPr>
                        <a:t>September 2018 (after 20 Sept)</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Commonwealth Championship Senior Women and Senior 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Malta (provisional)</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Commonwealth/Malta</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Entered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12"/>
                  </a:ext>
                </a:extLst>
              </a:tr>
              <a:tr h="308588">
                <a:tc>
                  <a:txBody>
                    <a:bodyPr/>
                    <a:lstStyle/>
                    <a:p>
                      <a:pPr>
                        <a:spcAft>
                          <a:spcPts val="0"/>
                        </a:spcAft>
                      </a:pPr>
                      <a:r>
                        <a:rPr lang="en-GB" sz="700">
                          <a:effectLst/>
                        </a:rPr>
                        <a:t>November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U/21 Women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Manchester</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highlight>
                            <a:srgbClr val="FFFF00"/>
                          </a:highlight>
                        </a:rPr>
                        <a:t>LOC</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Entered. To be confirmed</a:t>
                      </a:r>
                      <a:endParaRPr lang="en-GB" sz="700">
                        <a:effectLst/>
                        <a:latin typeface="Calibri"/>
                        <a:ea typeface="Calibri"/>
                        <a:cs typeface="Times New Roman"/>
                      </a:endParaRPr>
                    </a:p>
                  </a:txBody>
                  <a:tcPr marL="42080" marR="42080" marT="0" marB="0"/>
                </a:tc>
                <a:extLst>
                  <a:ext uri="{0D108BD9-81ED-4DB2-BD59-A6C34878D82A}">
                    <a16:rowId xmlns:a16="http://schemas.microsoft.com/office/drawing/2014/main" val="10013"/>
                  </a:ext>
                </a:extLst>
              </a:tr>
              <a:tr h="308588">
                <a:tc>
                  <a:txBody>
                    <a:bodyPr/>
                    <a:lstStyle/>
                    <a:p>
                      <a:pPr>
                        <a:spcAft>
                          <a:spcPts val="0"/>
                        </a:spcAft>
                      </a:pPr>
                      <a:r>
                        <a:rPr lang="en-GB" sz="700">
                          <a:effectLst/>
                        </a:rPr>
                        <a:t>November 2018</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EU Nations U/21 Men</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Swim England</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rPr>
                        <a:t>Manchester</a:t>
                      </a:r>
                      <a:endParaRPr lang="en-GB" sz="700">
                        <a:effectLst/>
                        <a:latin typeface="Calibri"/>
                        <a:ea typeface="Calibri"/>
                        <a:cs typeface="Times New Roman"/>
                      </a:endParaRPr>
                    </a:p>
                  </a:txBody>
                  <a:tcPr marL="42080" marR="42080" marT="0" marB="0"/>
                </a:tc>
                <a:tc>
                  <a:txBody>
                    <a:bodyPr/>
                    <a:lstStyle/>
                    <a:p>
                      <a:pPr>
                        <a:spcAft>
                          <a:spcPts val="0"/>
                        </a:spcAft>
                      </a:pPr>
                      <a:r>
                        <a:rPr lang="en-GB" sz="700">
                          <a:effectLst/>
                          <a:highlight>
                            <a:srgbClr val="FFFF00"/>
                          </a:highlight>
                        </a:rPr>
                        <a:t>LOC</a:t>
                      </a:r>
                      <a:endParaRPr lang="en-GB" sz="700">
                        <a:effectLst/>
                        <a:latin typeface="Calibri"/>
                        <a:ea typeface="Calibri"/>
                        <a:cs typeface="Times New Roman"/>
                      </a:endParaRPr>
                    </a:p>
                  </a:txBody>
                  <a:tcPr marL="42080" marR="42080" marT="0" marB="0"/>
                </a:tc>
                <a:tc>
                  <a:txBody>
                    <a:bodyPr/>
                    <a:lstStyle/>
                    <a:p>
                      <a:pPr>
                        <a:spcAft>
                          <a:spcPts val="0"/>
                        </a:spcAft>
                      </a:pPr>
                      <a:r>
                        <a:rPr lang="en-GB" sz="700" dirty="0">
                          <a:effectLst/>
                        </a:rPr>
                        <a:t>Entered. To be confirmed</a:t>
                      </a:r>
                      <a:endParaRPr lang="en-GB" sz="700" dirty="0">
                        <a:effectLst/>
                        <a:latin typeface="Calibri"/>
                        <a:ea typeface="Calibri"/>
                        <a:cs typeface="Times New Roman"/>
                      </a:endParaRPr>
                    </a:p>
                  </a:txBody>
                  <a:tcPr marL="42080" marR="42080" marT="0" marB="0"/>
                </a:tc>
                <a:extLst>
                  <a:ext uri="{0D108BD9-81ED-4DB2-BD59-A6C34878D82A}">
                    <a16:rowId xmlns:a16="http://schemas.microsoft.com/office/drawing/2014/main" val="10014"/>
                  </a:ext>
                </a:extLst>
              </a:tr>
            </a:tbl>
          </a:graphicData>
        </a:graphic>
      </p:graphicFrame>
      <p:sp>
        <p:nvSpPr>
          <p:cNvPr id="5" name="Rectangle 4"/>
          <p:cNvSpPr>
            <a:spLocks noChangeArrowheads="1"/>
          </p:cNvSpPr>
          <p:nvPr/>
        </p:nvSpPr>
        <p:spPr bwMode="auto">
          <a:xfrm>
            <a:off x="2771775" y="13557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a:ln>
                  <a:noFill/>
                </a:ln>
                <a:solidFill>
                  <a:schemeClr val="tx1"/>
                </a:solidFill>
                <a:effectLst/>
                <a:latin typeface="Arial" pitchFamily="34" charset="0"/>
                <a:ea typeface="Calibri" pitchFamily="34" charset="0"/>
                <a:cs typeface="Times New Roman" pitchFamily="18" charset="0"/>
              </a:rPr>
              <a:t> </a:t>
            </a:r>
            <a:endParaRPr kumimoji="0" lang="en-GB"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04751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Current Fundraising Attempts</a:t>
            </a:r>
            <a:endParaRPr lang="en-GB" dirty="0"/>
          </a:p>
        </p:txBody>
      </p:sp>
      <p:sp>
        <p:nvSpPr>
          <p:cNvPr id="3" name="Content Placeholder 2"/>
          <p:cNvSpPr>
            <a:spLocks noGrp="1"/>
          </p:cNvSpPr>
          <p:nvPr>
            <p:ph idx="1"/>
          </p:nvPr>
        </p:nvSpPr>
        <p:spPr/>
        <p:txBody>
          <a:bodyPr/>
          <a:lstStyle/>
          <a:p>
            <a:r>
              <a:rPr lang="en-GB" dirty="0"/>
              <a:t>Experience of ’97 and ‘00 Euro qualifiers</a:t>
            </a:r>
          </a:p>
          <a:p>
            <a:pPr lvl="1"/>
            <a:r>
              <a:rPr lang="en-GB" dirty="0"/>
              <a:t>Parental engagement</a:t>
            </a:r>
          </a:p>
          <a:p>
            <a:pPr lvl="1"/>
            <a:r>
              <a:rPr lang="en-GB" dirty="0"/>
              <a:t>Funds raised (‘97 men example)</a:t>
            </a:r>
          </a:p>
          <a:p>
            <a:r>
              <a:rPr lang="en-GB" dirty="0"/>
              <a:t>Current systems</a:t>
            </a:r>
          </a:p>
          <a:p>
            <a:pPr lvl="1"/>
            <a:r>
              <a:rPr lang="en-GB" dirty="0"/>
              <a:t>Easy Fundraising</a:t>
            </a:r>
          </a:p>
          <a:p>
            <a:pPr lvl="1"/>
            <a:r>
              <a:rPr lang="en-GB" dirty="0"/>
              <a:t>Letters for contacts</a:t>
            </a:r>
          </a:p>
          <a:p>
            <a:pPr lvl="1"/>
            <a:r>
              <a:rPr lang="en-GB" dirty="0" err="1"/>
              <a:t>Pledgesports</a:t>
            </a:r>
            <a:endParaRPr lang="en-GB" dirty="0"/>
          </a:p>
          <a:p>
            <a:pPr lvl="1"/>
            <a:r>
              <a:rPr lang="en-GB" dirty="0"/>
              <a:t>Swimming trust </a:t>
            </a:r>
          </a:p>
        </p:txBody>
      </p:sp>
    </p:spTree>
    <p:extLst>
      <p:ext uri="{BB962C8B-B14F-4D97-AF65-F5344CB8AC3E}">
        <p14:creationId xmlns:p14="http://schemas.microsoft.com/office/powerpoint/2010/main" val="345030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How Can You Help?</a:t>
            </a:r>
          </a:p>
        </p:txBody>
      </p:sp>
      <p:sp>
        <p:nvSpPr>
          <p:cNvPr id="3" name="Content Placeholder 2"/>
          <p:cNvSpPr>
            <a:spLocks noGrp="1"/>
          </p:cNvSpPr>
          <p:nvPr>
            <p:ph idx="1"/>
          </p:nvPr>
        </p:nvSpPr>
        <p:spPr/>
        <p:txBody>
          <a:bodyPr/>
          <a:lstStyle/>
          <a:p>
            <a:r>
              <a:rPr lang="en-GB" dirty="0"/>
              <a:t> (Squad-led)</a:t>
            </a:r>
          </a:p>
          <a:p>
            <a:pPr lvl="1"/>
            <a:r>
              <a:rPr lang="en-GB" dirty="0"/>
              <a:t>Obtain individual / team sponsorship for specific events – usually through personal contacts / other campaigns</a:t>
            </a:r>
          </a:p>
          <a:p>
            <a:r>
              <a:rPr lang="en-GB" dirty="0"/>
              <a:t>(Sport-led)</a:t>
            </a:r>
          </a:p>
          <a:p>
            <a:pPr lvl="1"/>
            <a:r>
              <a:rPr lang="en-GB" dirty="0"/>
              <a:t>Whole sport fundraising </a:t>
            </a:r>
          </a:p>
          <a:p>
            <a:pPr lvl="2"/>
            <a:r>
              <a:rPr lang="en-GB" dirty="0"/>
              <a:t>Assurance of sport / squad specificity</a:t>
            </a:r>
          </a:p>
          <a:p>
            <a:pPr lvl="2"/>
            <a:r>
              <a:rPr lang="en-GB" dirty="0"/>
              <a:t>Work with Swim England </a:t>
            </a:r>
          </a:p>
        </p:txBody>
      </p:sp>
    </p:spTree>
    <p:extLst>
      <p:ext uri="{BB962C8B-B14F-4D97-AF65-F5344CB8AC3E}">
        <p14:creationId xmlns:p14="http://schemas.microsoft.com/office/powerpoint/2010/main" val="2696825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Website and Social Media</a:t>
            </a:r>
          </a:p>
        </p:txBody>
      </p:sp>
      <p:sp>
        <p:nvSpPr>
          <p:cNvPr id="3" name="Content Placeholder 2"/>
          <p:cNvSpPr>
            <a:spLocks noGrp="1"/>
          </p:cNvSpPr>
          <p:nvPr>
            <p:ph idx="1"/>
          </p:nvPr>
        </p:nvSpPr>
        <p:spPr/>
        <p:txBody>
          <a:bodyPr/>
          <a:lstStyle/>
          <a:p>
            <a:r>
              <a:rPr lang="en-GB" dirty="0"/>
              <a:t>Responsible use of social media by athletes and parents</a:t>
            </a:r>
          </a:p>
          <a:p>
            <a:r>
              <a:rPr lang="en-GB" dirty="0"/>
              <a:t>Positive support </a:t>
            </a:r>
          </a:p>
          <a:p>
            <a:r>
              <a:rPr lang="en-GB" dirty="0"/>
              <a:t>Swim England and England Water Polo report all water polo matters</a:t>
            </a:r>
          </a:p>
          <a:p>
            <a:r>
              <a:rPr lang="en-GB" dirty="0"/>
              <a:t>Share official posts</a:t>
            </a:r>
          </a:p>
          <a:p>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805272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Communication</a:t>
            </a:r>
          </a:p>
        </p:txBody>
      </p:sp>
      <p:sp>
        <p:nvSpPr>
          <p:cNvPr id="3" name="Content Placeholder 2"/>
          <p:cNvSpPr>
            <a:spLocks noGrp="1"/>
          </p:cNvSpPr>
          <p:nvPr>
            <p:ph idx="1"/>
          </p:nvPr>
        </p:nvSpPr>
        <p:spPr/>
        <p:txBody>
          <a:bodyPr/>
          <a:lstStyle/>
          <a:p>
            <a:r>
              <a:rPr lang="en-GB" dirty="0"/>
              <a:t>Team Communication through the Squad Team Manager for all team matters</a:t>
            </a:r>
          </a:p>
          <a:p>
            <a:r>
              <a:rPr lang="en-GB" dirty="0"/>
              <a:t>Link from squads to whole sport media - gap</a:t>
            </a:r>
          </a:p>
          <a:p>
            <a:r>
              <a:rPr lang="en-GB" dirty="0"/>
              <a:t>Contact for fund raising and media – Mark Ray</a:t>
            </a:r>
          </a:p>
          <a:p>
            <a:r>
              <a:rPr lang="en-GB" dirty="0"/>
              <a:t>Contact with WPMG Ian Elliot</a:t>
            </a:r>
          </a:p>
        </p:txBody>
      </p:sp>
    </p:spTree>
    <p:extLst>
      <p:ext uri="{BB962C8B-B14F-4D97-AF65-F5344CB8AC3E}">
        <p14:creationId xmlns:p14="http://schemas.microsoft.com/office/powerpoint/2010/main" val="1898504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Any Questions</a:t>
            </a:r>
          </a:p>
        </p:txBody>
      </p:sp>
      <p:sp>
        <p:nvSpPr>
          <p:cNvPr id="3" name="Content Placeholder 2"/>
          <p:cNvSpPr>
            <a:spLocks noGrp="1"/>
          </p:cNvSpPr>
          <p:nvPr>
            <p:ph idx="1"/>
          </p:nvPr>
        </p:nvSpPr>
        <p:spPr/>
        <p:txBody>
          <a:bodyPr>
            <a:normAutofit/>
          </a:bodyPr>
          <a:lstStyle/>
          <a:p>
            <a:pPr marL="0" indent="0" algn="ctr">
              <a:buNone/>
            </a:pPr>
            <a:r>
              <a:rPr lang="en-GB" sz="9600" dirty="0"/>
              <a:t>?</a:t>
            </a:r>
          </a:p>
        </p:txBody>
      </p:sp>
    </p:spTree>
    <p:extLst>
      <p:ext uri="{BB962C8B-B14F-4D97-AF65-F5344CB8AC3E}">
        <p14:creationId xmlns:p14="http://schemas.microsoft.com/office/powerpoint/2010/main" val="27836310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820</Words>
  <Application>Microsoft Office PowerPoint</Application>
  <PresentationFormat>On-screen Show (4:3)</PresentationFormat>
  <Paragraphs>258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Georgia</vt:lpstr>
      <vt:lpstr>Times New Roman</vt:lpstr>
      <vt:lpstr>Office Theme</vt:lpstr>
      <vt:lpstr>National Team Meeting</vt:lpstr>
      <vt:lpstr>Agenda</vt:lpstr>
      <vt:lpstr>Water Polo Management Group</vt:lpstr>
      <vt:lpstr>The WPMG vision for the sport</vt:lpstr>
      <vt:lpstr>Funding landscape </vt:lpstr>
      <vt:lpstr>Swim England Budget 2017/18</vt:lpstr>
      <vt:lpstr>Frequent Questions?</vt:lpstr>
      <vt:lpstr>Frequent Questions (cont)?</vt:lpstr>
      <vt:lpstr>Athlete Contribution</vt:lpstr>
      <vt:lpstr>Events Strategy</vt:lpstr>
      <vt:lpstr>Squad Budgets </vt:lpstr>
      <vt:lpstr>International Events 2018</vt:lpstr>
      <vt:lpstr>Current Fundraising Attempts</vt:lpstr>
      <vt:lpstr>How Can You Help?</vt:lpstr>
      <vt:lpstr>Website and Social Media</vt:lpstr>
      <vt:lpstr>Communication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Team Staff Meeting</dc:title>
  <dc:creator>Ian Elliot</dc:creator>
  <cp:lastModifiedBy>Mark Ray</cp:lastModifiedBy>
  <cp:revision>27</cp:revision>
  <dcterms:created xsi:type="dcterms:W3CDTF">2017-11-16T10:52:34Z</dcterms:created>
  <dcterms:modified xsi:type="dcterms:W3CDTF">2017-11-18T10:13:27Z</dcterms:modified>
</cp:coreProperties>
</file>