
<file path=[Content_Types].xml><?xml version="1.0" encoding="utf-8"?>
<Types xmlns="http://schemas.openxmlformats.org/package/2006/content-types">
  <Default Extension="png" ContentType="image/png"/>
  <Default Extension="mp3" ContentType="audio/mpeg"/>
  <Default Extension="emf" ContentType="image/x-emf"/>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6"/>
  </p:notesMasterIdLst>
  <p:sldIdLst>
    <p:sldId id="258" r:id="rId2"/>
    <p:sldId id="257" r:id="rId3"/>
    <p:sldId id="259" r:id="rId4"/>
    <p:sldId id="260" r:id="rId5"/>
    <p:sldId id="292" r:id="rId6"/>
    <p:sldId id="262" r:id="rId7"/>
    <p:sldId id="293" r:id="rId8"/>
    <p:sldId id="263" r:id="rId9"/>
    <p:sldId id="264" r:id="rId10"/>
    <p:sldId id="266" r:id="rId11"/>
    <p:sldId id="267" r:id="rId12"/>
    <p:sldId id="268" r:id="rId13"/>
    <p:sldId id="270" r:id="rId14"/>
    <p:sldId id="271" r:id="rId15"/>
    <p:sldId id="272" r:id="rId16"/>
    <p:sldId id="274" r:id="rId17"/>
    <p:sldId id="269" r:id="rId18"/>
    <p:sldId id="300" r:id="rId19"/>
    <p:sldId id="294" r:id="rId20"/>
    <p:sldId id="275" r:id="rId21"/>
    <p:sldId id="276" r:id="rId22"/>
    <p:sldId id="277" r:id="rId23"/>
    <p:sldId id="278" r:id="rId24"/>
    <p:sldId id="280" r:id="rId25"/>
    <p:sldId id="281" r:id="rId26"/>
    <p:sldId id="301" r:id="rId27"/>
    <p:sldId id="302" r:id="rId28"/>
    <p:sldId id="303" r:id="rId29"/>
    <p:sldId id="285" r:id="rId30"/>
    <p:sldId id="287" r:id="rId31"/>
    <p:sldId id="286" r:id="rId32"/>
    <p:sldId id="288" r:id="rId33"/>
    <p:sldId id="289" r:id="rId34"/>
    <p:sldId id="291" r:id="rId35"/>
  </p:sldIdLst>
  <p:sldSz cx="12192000" cy="6858000"/>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FAFAFA"/>
    <a:srgbClr val="0F3C47"/>
    <a:srgbClr val="EE3A24"/>
    <a:srgbClr val="80CBE7"/>
    <a:srgbClr val="2195AE"/>
    <a:srgbClr val="55555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86" autoAdjust="0"/>
    <p:restoredTop sz="57403" autoAdjust="0"/>
  </p:normalViewPr>
  <p:slideViewPr>
    <p:cSldViewPr snapToGrid="0" snapToObjects="1">
      <p:cViewPr varScale="1">
        <p:scale>
          <a:sx n="50" d="100"/>
          <a:sy n="50" d="100"/>
        </p:scale>
        <p:origin x="78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8056"/>
          </a:xfrm>
          <a:prstGeom prst="rect">
            <a:avLst/>
          </a:prstGeom>
        </p:spPr>
        <p:txBody>
          <a:bodyPr vert="horz" lIns="91440" tIns="45720" rIns="91440" bIns="45720" rtlCol="0"/>
          <a:lstStyle>
            <a:lvl1pPr algn="r">
              <a:defRPr sz="1200"/>
            </a:lvl1pPr>
          </a:lstStyle>
          <a:p>
            <a:fld id="{F5F0CA8C-63ED-48A0-AD41-5A49E931E551}" type="datetimeFigureOut">
              <a:rPr lang="en-GB" smtClean="0"/>
              <a:t>25/01/2019</a:t>
            </a:fld>
            <a:endParaRPr lang="en-GB"/>
          </a:p>
        </p:txBody>
      </p:sp>
      <p:sp>
        <p:nvSpPr>
          <p:cNvPr id="4" name="Slide Image Placeholder 3"/>
          <p:cNvSpPr>
            <a:spLocks noGrp="1" noRot="1" noChangeAspect="1"/>
          </p:cNvSpPr>
          <p:nvPr>
            <p:ph type="sldImg" idx="2"/>
          </p:nvPr>
        </p:nvSpPr>
        <p:spPr>
          <a:xfrm>
            <a:off x="357188" y="1241425"/>
            <a:ext cx="5954712"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77194"/>
            <a:ext cx="533527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889938"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28584"/>
            <a:ext cx="2889938" cy="498055"/>
          </a:xfrm>
          <a:prstGeom prst="rect">
            <a:avLst/>
          </a:prstGeom>
        </p:spPr>
        <p:txBody>
          <a:bodyPr vert="horz" lIns="91440" tIns="45720" rIns="91440" bIns="45720" rtlCol="0" anchor="b"/>
          <a:lstStyle>
            <a:lvl1pPr algn="r">
              <a:defRPr sz="1200"/>
            </a:lvl1pPr>
          </a:lstStyle>
          <a:p>
            <a:fld id="{6340D914-F998-4FB0-9702-4522309BA021}" type="slidenum">
              <a:rPr lang="en-GB" smtClean="0"/>
              <a:t>‹#›</a:t>
            </a:fld>
            <a:endParaRPr lang="en-GB"/>
          </a:p>
        </p:txBody>
      </p:sp>
    </p:spTree>
    <p:extLst>
      <p:ext uri="{BB962C8B-B14F-4D97-AF65-F5344CB8AC3E}">
        <p14:creationId xmlns:p14="http://schemas.microsoft.com/office/powerpoint/2010/main" val="38850143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Welcome</a:t>
            </a:r>
            <a:r>
              <a:rPr lang="en-GB" baseline="0" dirty="0" smtClean="0"/>
              <a:t> to the Swim England Club Awards webinar.</a:t>
            </a:r>
            <a:endParaRPr lang="en-GB" dirty="0" smtClean="0"/>
          </a:p>
          <a:p>
            <a:endParaRPr lang="en-GB" dirty="0" smtClean="0"/>
          </a:p>
          <a:p>
            <a:r>
              <a:rPr lang="en-GB" dirty="0" smtClean="0"/>
              <a:t>My</a:t>
            </a:r>
            <a:r>
              <a:rPr lang="en-GB" baseline="0" dirty="0" smtClean="0"/>
              <a:t> name is Lindsay Dunn and I work as a National Talent Officer for the Swim England Talent Team. </a:t>
            </a:r>
          </a:p>
          <a:p>
            <a:endParaRPr lang="en-GB" baseline="0" dirty="0" smtClean="0"/>
          </a:p>
          <a:p>
            <a:r>
              <a:rPr lang="en-GB" baseline="0" dirty="0" smtClean="0"/>
              <a:t>Our team have worked in collaboration with the Swim England Club Development team and Learn to Swim team to develop the content for the new Club Awards and the purpose of this webinar will be to talk through the rationale for the development of these awards and the syllabus for delivery. </a:t>
            </a:r>
          </a:p>
          <a:p>
            <a:endParaRPr lang="en-GB" baseline="0" dirty="0" smtClean="0"/>
          </a:p>
        </p:txBody>
      </p:sp>
      <p:sp>
        <p:nvSpPr>
          <p:cNvPr id="4" name="Slide Number Placeholder 3"/>
          <p:cNvSpPr>
            <a:spLocks noGrp="1"/>
          </p:cNvSpPr>
          <p:nvPr>
            <p:ph type="sldNum" sz="quarter" idx="10"/>
          </p:nvPr>
        </p:nvSpPr>
        <p:spPr/>
        <p:txBody>
          <a:bodyPr/>
          <a:lstStyle/>
          <a:p>
            <a:fld id="{6340D914-F998-4FB0-9702-4522309BA021}" type="slidenum">
              <a:rPr lang="en-GB" smtClean="0"/>
              <a:t>1</a:t>
            </a:fld>
            <a:endParaRPr lang="en-GB"/>
          </a:p>
        </p:txBody>
      </p:sp>
    </p:spTree>
    <p:extLst>
      <p:ext uri="{BB962C8B-B14F-4D97-AF65-F5344CB8AC3E}">
        <p14:creationId xmlns:p14="http://schemas.microsoft.com/office/powerpoint/2010/main" val="17579731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kern="1200" dirty="0" smtClean="0">
                <a:solidFill>
                  <a:schemeClr val="tx1"/>
                </a:solidFill>
                <a:effectLst/>
                <a:latin typeface="+mn-lt"/>
                <a:ea typeface="+mn-ea"/>
                <a:cs typeface="+mn-cs"/>
              </a:rPr>
              <a:t>The Swim England Learn to Swim framework is the national syllabus used to help teachers deliver swimming lessons.</a:t>
            </a:r>
          </a:p>
          <a:p>
            <a:endParaRPr lang="en-GB" sz="1200" b="0" kern="1200" dirty="0" smtClean="0">
              <a:solidFill>
                <a:schemeClr val="tx1"/>
              </a:solidFill>
              <a:effectLst/>
              <a:latin typeface="+mn-lt"/>
              <a:ea typeface="+mn-ea"/>
              <a:cs typeface="+mn-cs"/>
            </a:endParaRPr>
          </a:p>
          <a:p>
            <a:r>
              <a:rPr lang="en-GB" sz="1200" b="0" kern="1200" dirty="0" smtClean="0">
                <a:solidFill>
                  <a:schemeClr val="tx1"/>
                </a:solidFill>
                <a:effectLst/>
                <a:latin typeface="+mn-lt"/>
                <a:ea typeface="+mn-ea"/>
                <a:cs typeface="+mn-cs"/>
              </a:rPr>
              <a:t>This framework is made up of the seven stages of learning to swim, which aims to develop confident and able swimmers using fun and enjoyment to engage learners.</a:t>
            </a:r>
          </a:p>
          <a:p>
            <a:endParaRPr lang="en-GB" dirty="0" smtClean="0"/>
          </a:p>
          <a:p>
            <a:r>
              <a:rPr lang="en-GB" dirty="0" smtClean="0"/>
              <a:t>Swimmers</a:t>
            </a:r>
            <a:r>
              <a:rPr lang="en-GB" baseline="0" dirty="0" smtClean="0"/>
              <a:t> must have passed stage 7 before then looking to undertake either Stages 8 – 10 of the Aquatic Skills Framework or the Club Awards.</a:t>
            </a:r>
          </a:p>
          <a:p>
            <a:endParaRPr lang="en-GB" baseline="0" dirty="0" smtClean="0"/>
          </a:p>
          <a:p>
            <a:r>
              <a:rPr lang="en-GB" baseline="0" dirty="0" smtClean="0"/>
              <a:t>The Aquatic Skills Framework is now intended to be delivered within leisure centre environments by swimming teachers. By completing stages 8 – 10, swimmers will be able to swim with improved efficiency; maximising their ability to gain health and fitness benefits from participation in the sport. Swimmers will also be encouraged, where appropriate, to try other aquatic disciplines such as water polo, diving and artistic swimming. </a:t>
            </a:r>
          </a:p>
          <a:p>
            <a:endParaRPr lang="en-GB" baseline="0" dirty="0" smtClean="0"/>
          </a:p>
          <a:p>
            <a:pPr defTabSz="918698">
              <a:defRPr/>
            </a:pPr>
            <a:r>
              <a:rPr lang="en-GB" baseline="0" dirty="0" smtClean="0"/>
              <a:t>The newly introduced Club Awards have been designed for delivery within club programmes, by swimming coaches. By completing these 6 awards, swimmers would demonstrate their ability to be able to perform all of the fundamental strokes and skills required for their engagement in competitive swimming. As with the Aquatic Skills framework, swimmers will also be encouraged, where appropriate, to try other aquatic disciplines such as water polo, diving and artistic swimming. </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2</a:t>
            </a:fld>
            <a:endParaRPr lang="en-GB"/>
          </a:p>
        </p:txBody>
      </p:sp>
    </p:spTree>
    <p:extLst>
      <p:ext uri="{BB962C8B-B14F-4D97-AF65-F5344CB8AC3E}">
        <p14:creationId xmlns:p14="http://schemas.microsoft.com/office/powerpoint/2010/main" val="41054601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When a swimmer has achieved all of the outcomes for a specific award, they can obtain a certificate and pin badge. This merchandise can be purchased by clubs directly from Swim England and sold to their members. </a:t>
            </a:r>
          </a:p>
        </p:txBody>
      </p:sp>
      <p:sp>
        <p:nvSpPr>
          <p:cNvPr id="4" name="Slide Number Placeholder 3"/>
          <p:cNvSpPr>
            <a:spLocks noGrp="1"/>
          </p:cNvSpPr>
          <p:nvPr>
            <p:ph type="sldNum" sz="quarter" idx="10"/>
          </p:nvPr>
        </p:nvSpPr>
        <p:spPr/>
        <p:txBody>
          <a:bodyPr/>
          <a:lstStyle/>
          <a:p>
            <a:fld id="{6340D914-F998-4FB0-9702-4522309BA021}" type="slidenum">
              <a:rPr lang="en-GB" smtClean="0"/>
              <a:t>3</a:t>
            </a:fld>
            <a:endParaRPr lang="en-GB"/>
          </a:p>
        </p:txBody>
      </p:sp>
    </p:spTree>
    <p:extLst>
      <p:ext uri="{BB962C8B-B14F-4D97-AF65-F5344CB8AC3E}">
        <p14:creationId xmlns:p14="http://schemas.microsoft.com/office/powerpoint/2010/main" val="2761794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Fundamentally, the</a:t>
            </a:r>
            <a:r>
              <a:rPr lang="en-GB" baseline="0" dirty="0" smtClean="0"/>
              <a:t> club awards were developed in an attempt to enhance the technical skill of 7 – 12 year olds transitioning from the Learn To Swim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All six awards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Working towards the successful execution and completion of the learning outcomes should be covered as an integral part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Prior to delivering these awards within your club environment, you will need to consider how this syllabus can be effectively integrated into your existing squad structure. </a:t>
            </a: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Typically</a:t>
            </a:r>
            <a:r>
              <a:rPr lang="en-GB" baseline="0" dirty="0" smtClean="0"/>
              <a:t>, we would advise that you look to group swimmers according to the club award that they have achieved but please be prepared for those swimmers who advance more in some areas than others. For example, you may have a swimmer who has picked up the dive start really well but is struggling with the backstroke start due to their inability to hold their body in the starting position. It may therefore be possible that a swimmer achieves the outcomes on award 5 for their dive start but only the outcomes on award 3 for the backstroke start within a similar time frame. Stay focused on the main award that you are working towards but don’t be afraid to challenge individuals who are more capable where appropriate.</a:t>
            </a:r>
            <a:endParaRPr lang="en-GB" dirty="0" smtClean="0"/>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4</a:t>
            </a:fld>
            <a:endParaRPr lang="en-GB"/>
          </a:p>
        </p:txBody>
      </p:sp>
    </p:spTree>
    <p:extLst>
      <p:ext uri="{BB962C8B-B14F-4D97-AF65-F5344CB8AC3E}">
        <p14:creationId xmlns:p14="http://schemas.microsoft.com/office/powerpoint/2010/main" val="15587479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340D914-F998-4FB0-9702-4522309BA021}" type="slidenum">
              <a:rPr lang="en-GB" smtClean="0"/>
              <a:t>5</a:t>
            </a:fld>
            <a:endParaRPr lang="en-GB"/>
          </a:p>
        </p:txBody>
      </p:sp>
    </p:spTree>
    <p:extLst>
      <p:ext uri="{BB962C8B-B14F-4D97-AF65-F5344CB8AC3E}">
        <p14:creationId xmlns:p14="http://schemas.microsoft.com/office/powerpoint/2010/main" val="3906802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club awards</a:t>
            </a:r>
            <a:r>
              <a:rPr lang="en-GB" baseline="0" dirty="0" smtClean="0"/>
              <a:t> syllabus requires the coach to deliver a holistic programme to their young swimmers. This will include working on …</a:t>
            </a:r>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6</a:t>
            </a:fld>
            <a:endParaRPr lang="en-GB"/>
          </a:p>
        </p:txBody>
      </p:sp>
    </p:spTree>
    <p:extLst>
      <p:ext uri="{BB962C8B-B14F-4D97-AF65-F5344CB8AC3E}">
        <p14:creationId xmlns:p14="http://schemas.microsoft.com/office/powerpoint/2010/main" val="29231754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340D914-F998-4FB0-9702-4522309BA021}" type="slidenum">
              <a:rPr lang="en-GB" smtClean="0"/>
              <a:t>7</a:t>
            </a:fld>
            <a:endParaRPr lang="en-GB"/>
          </a:p>
        </p:txBody>
      </p:sp>
    </p:spTree>
    <p:extLst>
      <p:ext uri="{BB962C8B-B14F-4D97-AF65-F5344CB8AC3E}">
        <p14:creationId xmlns:p14="http://schemas.microsoft.com/office/powerpoint/2010/main" val="2511155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Effective</a:t>
            </a:r>
            <a:r>
              <a:rPr lang="en-GB" baseline="0" dirty="0" smtClean="0"/>
              <a:t> stroke technique is about getting the mechanics of the stroke performed correctly in the first instance. We aim to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This ‘layering’ concept should be evident when you consider how the learning outcomes progress across the six awards.</a:t>
            </a:r>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8</a:t>
            </a:fld>
            <a:endParaRPr lang="en-GB"/>
          </a:p>
        </p:txBody>
      </p:sp>
    </p:spTree>
    <p:extLst>
      <p:ext uri="{BB962C8B-B14F-4D97-AF65-F5344CB8AC3E}">
        <p14:creationId xmlns:p14="http://schemas.microsoft.com/office/powerpoint/2010/main" val="40934112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This ‘layering’ concept should again be evident when you consider how the learning outcomes progress across the six awards.</a:t>
            </a:r>
          </a:p>
          <a:p>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9</a:t>
            </a:fld>
            <a:endParaRPr lang="en-GB"/>
          </a:p>
        </p:txBody>
      </p:sp>
    </p:spTree>
    <p:extLst>
      <p:ext uri="{BB962C8B-B14F-4D97-AF65-F5344CB8AC3E}">
        <p14:creationId xmlns:p14="http://schemas.microsoft.com/office/powerpoint/2010/main" val="1037799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Being able to perform</a:t>
            </a:r>
            <a:r>
              <a:rPr lang="en-GB" baseline="0" dirty="0" smtClean="0"/>
              <a:t> an effective and efficient competitive start requires specific work being undertaken in the pool/ on dry land to address each of the component parts of this skill (listed above).</a:t>
            </a:r>
          </a:p>
          <a:p>
            <a:endParaRPr lang="en-GB" baseline="0" dirty="0" smtClean="0"/>
          </a:p>
          <a:p>
            <a:r>
              <a:rPr lang="en-GB" dirty="0" smtClean="0"/>
              <a:t>The</a:t>
            </a:r>
            <a:r>
              <a:rPr lang="en-GB" baseline="0" dirty="0" smtClean="0"/>
              <a:t> Club Awards advocate the principle that swimmers must firstly be able to get into the correct set position when the order to “Take your marks” is given. If a start is not set up correctly then it is unlikely that the subsequent movements will be technically proficient.</a:t>
            </a:r>
          </a:p>
          <a:p>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Notably, this ‘layering’ concept should be evident when you consider how the learning outcomes progress across the six awards.</a:t>
            </a:r>
          </a:p>
          <a:p>
            <a:endParaRPr lang="en-GB" baseline="0" dirty="0" smtClean="0"/>
          </a:p>
          <a:p>
            <a:r>
              <a:rPr lang="en-GB" baseline="0" dirty="0" smtClean="0"/>
              <a:t>The resources pictured here on the right of the slide are featured on the ‘</a:t>
            </a:r>
            <a:r>
              <a:rPr lang="en-GB" baseline="0" dirty="0" err="1" smtClean="0"/>
              <a:t>offtheblocks</a:t>
            </a:r>
            <a:r>
              <a:rPr lang="en-GB" baseline="0" dirty="0" smtClean="0"/>
              <a:t>’ platform. </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10</a:t>
            </a:fld>
            <a:endParaRPr lang="en-GB"/>
          </a:p>
        </p:txBody>
      </p:sp>
    </p:spTree>
    <p:extLst>
      <p:ext uri="{BB962C8B-B14F-4D97-AF65-F5344CB8AC3E}">
        <p14:creationId xmlns:p14="http://schemas.microsoft.com/office/powerpoint/2010/main" val="876475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Being able to perform</a:t>
            </a:r>
            <a:r>
              <a:rPr lang="en-GB" baseline="0" dirty="0" smtClean="0"/>
              <a:t> effective and efficient competitive turns requires specific work being undertaken in the pool/ on dry land to address each of the component parts of this skill (listed above).</a:t>
            </a:r>
          </a:p>
          <a:p>
            <a:endParaRPr lang="en-GB" baseline="0" dirty="0" smtClean="0"/>
          </a:p>
          <a:p>
            <a:r>
              <a:rPr lang="en-GB" dirty="0" smtClean="0"/>
              <a:t>The</a:t>
            </a:r>
            <a:r>
              <a:rPr lang="en-GB" baseline="0" dirty="0" smtClean="0"/>
              <a:t> Club Awards advocate the principle that swimmers must firstly be able to approach the wall correctly, otherwise it is unlikely that the subsequent movements will be technically proficient.</a:t>
            </a:r>
          </a:p>
          <a:p>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Again, this ‘layering’ concept should be evident when you consider how the learning outcomes progress across the six awards.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The resources pictured here on the right of the slide are featured on the ‘</a:t>
            </a:r>
            <a:r>
              <a:rPr lang="en-GB" baseline="0" dirty="0" err="1" smtClean="0"/>
              <a:t>offtheblocks</a:t>
            </a:r>
            <a:r>
              <a:rPr lang="en-GB" baseline="0" dirty="0" smtClean="0"/>
              <a:t>’ platform. </a:t>
            </a:r>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11</a:t>
            </a:fld>
            <a:endParaRPr lang="en-GB"/>
          </a:p>
        </p:txBody>
      </p:sp>
    </p:spTree>
    <p:extLst>
      <p:ext uri="{BB962C8B-B14F-4D97-AF65-F5344CB8AC3E}">
        <p14:creationId xmlns:p14="http://schemas.microsoft.com/office/powerpoint/2010/main" val="42586685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Being able to perform</a:t>
            </a:r>
            <a:r>
              <a:rPr lang="en-GB" baseline="0" dirty="0" smtClean="0"/>
              <a:t> effective and efficient competitive finishes requires specific work being undertaken in the pool/ on dry land to address each of the component parts of this skill (listed above).</a:t>
            </a:r>
          </a:p>
          <a:p>
            <a:endParaRPr lang="en-GB" baseline="0" dirty="0" smtClean="0"/>
          </a:p>
          <a:p>
            <a:r>
              <a:rPr lang="en-GB" dirty="0" smtClean="0"/>
              <a:t>The</a:t>
            </a:r>
            <a:r>
              <a:rPr lang="en-GB" baseline="0" dirty="0" smtClean="0"/>
              <a:t> Club Awards advocate the principle that swimmers must firstly be able to judge the approach to the wall correctly, otherwise it is unlikely that the subsequent movements will be technically proficient.</a:t>
            </a:r>
          </a:p>
          <a:p>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Similarly, this ‘layering’ concept should be evident when you consider how the learning outcomes progress across the six awards.</a:t>
            </a:r>
          </a:p>
          <a:p>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The resources pictured here on the right of the slide are featured on the ‘</a:t>
            </a:r>
            <a:r>
              <a:rPr lang="en-GB" baseline="0" dirty="0" err="1" smtClean="0"/>
              <a:t>offtheblocks</a:t>
            </a:r>
            <a:r>
              <a:rPr lang="en-GB" baseline="0" dirty="0" smtClean="0"/>
              <a:t>’ platform. </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12</a:t>
            </a:fld>
            <a:endParaRPr lang="en-GB"/>
          </a:p>
        </p:txBody>
      </p:sp>
    </p:spTree>
    <p:extLst>
      <p:ext uri="{BB962C8B-B14F-4D97-AF65-F5344CB8AC3E}">
        <p14:creationId xmlns:p14="http://schemas.microsoft.com/office/powerpoint/2010/main" val="16557353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 we</a:t>
            </a:r>
            <a:r>
              <a:rPr lang="en-GB" baseline="0" dirty="0" smtClean="0"/>
              <a:t> explained earlier, e</a:t>
            </a:r>
            <a:r>
              <a:rPr lang="en-GB" dirty="0" smtClean="0"/>
              <a:t>ffective</a:t>
            </a:r>
            <a:r>
              <a:rPr lang="en-GB" baseline="0" dirty="0" smtClean="0"/>
              <a:t> stroke technique is about getting the mechanics of the stroke performed correctly</a:t>
            </a:r>
          </a:p>
          <a:p>
            <a:endParaRPr lang="en-GB" baseline="0" dirty="0" smtClean="0"/>
          </a:p>
          <a:p>
            <a:r>
              <a:rPr lang="en-GB" baseline="0" dirty="0" smtClean="0"/>
              <a:t>For a stroke to be efficient it must first be effective before we can then consider the coordination of different movements to ensure that we have excellent economy of movement and minimal wasted energy; efficiency!</a:t>
            </a:r>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13</a:t>
            </a:fld>
            <a:endParaRPr lang="en-GB"/>
          </a:p>
        </p:txBody>
      </p:sp>
    </p:spTree>
    <p:extLst>
      <p:ext uri="{BB962C8B-B14F-4D97-AF65-F5344CB8AC3E}">
        <p14:creationId xmlns:p14="http://schemas.microsoft.com/office/powerpoint/2010/main" val="29942892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It</a:t>
            </a:r>
            <a:r>
              <a:rPr lang="en-GB" baseline="0" dirty="0" smtClean="0"/>
              <a:t> would be useful to coach finishes at the same time as relay takeovers as clearly both the incoming and outgoing swimmer are mutually responsible for making sure that a legal and efficient takeover is executed</a:t>
            </a:r>
            <a:endParaRPr lang="en-GB" dirty="0" smtClean="0"/>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14</a:t>
            </a:fld>
            <a:endParaRPr lang="en-GB"/>
          </a:p>
        </p:txBody>
      </p:sp>
    </p:spTree>
    <p:extLst>
      <p:ext uri="{BB962C8B-B14F-4D97-AF65-F5344CB8AC3E}">
        <p14:creationId xmlns:p14="http://schemas.microsoft.com/office/powerpoint/2010/main" val="1572187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340D914-F998-4FB0-9702-4522309BA021}" type="slidenum">
              <a:rPr lang="en-GB" smtClean="0"/>
              <a:t>15</a:t>
            </a:fld>
            <a:endParaRPr lang="en-GB"/>
          </a:p>
        </p:txBody>
      </p:sp>
    </p:spTree>
    <p:extLst>
      <p:ext uri="{BB962C8B-B14F-4D97-AF65-F5344CB8AC3E}">
        <p14:creationId xmlns:p14="http://schemas.microsoft.com/office/powerpoint/2010/main" val="20367579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Talk through each piece of equipment – appropriate</a:t>
            </a:r>
            <a:r>
              <a:rPr lang="en-GB" baseline="0" dirty="0" smtClean="0"/>
              <a:t> use</a:t>
            </a:r>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16</a:t>
            </a:fld>
            <a:endParaRPr lang="en-GB"/>
          </a:p>
        </p:txBody>
      </p:sp>
    </p:spTree>
    <p:extLst>
      <p:ext uri="{BB962C8B-B14F-4D97-AF65-F5344CB8AC3E}">
        <p14:creationId xmlns:p14="http://schemas.microsoft.com/office/powerpoint/2010/main" val="18701342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Sign up to</a:t>
            </a:r>
            <a:r>
              <a:rPr lang="en-GB" baseline="0" dirty="0" smtClean="0"/>
              <a:t> </a:t>
            </a:r>
            <a:r>
              <a:rPr lang="en-GB" baseline="0" dirty="0" err="1" smtClean="0"/>
              <a:t>offtheblocks</a:t>
            </a:r>
            <a:r>
              <a:rPr lang="en-GB" baseline="0" dirty="0" smtClean="0"/>
              <a:t> to get a username.</a:t>
            </a:r>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17</a:t>
            </a:fld>
            <a:endParaRPr lang="en-GB"/>
          </a:p>
        </p:txBody>
      </p:sp>
    </p:spTree>
    <p:extLst>
      <p:ext uri="{BB962C8B-B14F-4D97-AF65-F5344CB8AC3E}">
        <p14:creationId xmlns:p14="http://schemas.microsoft.com/office/powerpoint/2010/main" val="23956512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18</a:t>
            </a:fld>
            <a:endParaRPr lang="en-GB"/>
          </a:p>
        </p:txBody>
      </p:sp>
    </p:spTree>
    <p:extLst>
      <p:ext uri="{BB962C8B-B14F-4D97-AF65-F5344CB8AC3E}">
        <p14:creationId xmlns:p14="http://schemas.microsoft.com/office/powerpoint/2010/main" val="2157223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340D914-F998-4FB0-9702-4522309BA021}" type="slidenum">
              <a:rPr lang="en-GB" smtClean="0"/>
              <a:t>19</a:t>
            </a:fld>
            <a:endParaRPr lang="en-GB"/>
          </a:p>
        </p:txBody>
      </p:sp>
    </p:spTree>
    <p:extLst>
      <p:ext uri="{BB962C8B-B14F-4D97-AF65-F5344CB8AC3E}">
        <p14:creationId xmlns:p14="http://schemas.microsoft.com/office/powerpoint/2010/main" val="24914012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factsheet is located on </a:t>
            </a:r>
            <a:r>
              <a:rPr lang="en-GB" dirty="0" err="1" smtClean="0"/>
              <a:t>offtheblocks</a:t>
            </a:r>
            <a:r>
              <a:rPr lang="en-GB" dirty="0" smtClean="0"/>
              <a:t>.</a:t>
            </a:r>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20</a:t>
            </a:fld>
            <a:endParaRPr lang="en-GB"/>
          </a:p>
        </p:txBody>
      </p:sp>
    </p:spTree>
    <p:extLst>
      <p:ext uri="{BB962C8B-B14F-4D97-AF65-F5344CB8AC3E}">
        <p14:creationId xmlns:p14="http://schemas.microsoft.com/office/powerpoint/2010/main" val="11823245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21</a:t>
            </a:fld>
            <a:endParaRPr lang="en-GB"/>
          </a:p>
        </p:txBody>
      </p:sp>
    </p:spTree>
    <p:extLst>
      <p:ext uri="{BB962C8B-B14F-4D97-AF65-F5344CB8AC3E}">
        <p14:creationId xmlns:p14="http://schemas.microsoft.com/office/powerpoint/2010/main" val="14928742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In your role as a coach, consider </a:t>
            </a:r>
            <a:r>
              <a:rPr lang="en-US" baseline="0" dirty="0" smtClean="0"/>
              <a:t>how you interpret the sporting environment for your swimmers.  Within sport, we can consider how we do things – the process – and what we achieve by doing those things – the outcome. The emphasis that you put on each of these will, indirectly, influence the way in which young people define success and failure.  A focus on the ‘process’ over the outcome is generally recommended both in training and in competition.   </a:t>
            </a:r>
            <a:endParaRPr lang="en-US" dirty="0" smtClean="0"/>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22</a:t>
            </a:fld>
            <a:endParaRPr lang="en-GB"/>
          </a:p>
        </p:txBody>
      </p:sp>
    </p:spTree>
    <p:extLst>
      <p:ext uri="{BB962C8B-B14F-4D97-AF65-F5344CB8AC3E}">
        <p14:creationId xmlns:p14="http://schemas.microsoft.com/office/powerpoint/2010/main" val="7057753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340D914-F998-4FB0-9702-4522309BA021}" type="slidenum">
              <a:rPr lang="en-GB" smtClean="0"/>
              <a:t>23</a:t>
            </a:fld>
            <a:endParaRPr lang="en-GB"/>
          </a:p>
        </p:txBody>
      </p:sp>
    </p:spTree>
    <p:extLst>
      <p:ext uri="{BB962C8B-B14F-4D97-AF65-F5344CB8AC3E}">
        <p14:creationId xmlns:p14="http://schemas.microsoft.com/office/powerpoint/2010/main" val="17702595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a:t>
            </a:r>
            <a:r>
              <a:rPr lang="en-GB" baseline="0" dirty="0" smtClean="0"/>
              <a:t> have an online resource link that shows videos of a series of exercises in each of these sections. The exercises are graded into levels of difficulty so it is important that the basic level 1 graded exercises are first performed competently before progressing to exercises at level 2 and upwards.</a:t>
            </a:r>
          </a:p>
          <a:p>
            <a:endParaRPr lang="en-GB" baseline="0" dirty="0" smtClean="0"/>
          </a:p>
          <a:p>
            <a:r>
              <a:rPr lang="en-GB" baseline="0" dirty="0" smtClean="0"/>
              <a:t>The club awards advocate the introduction of the RMAP framework with progressively increasing number of exercises performed in each phase as the swimmer progresses through the award syllabus.</a:t>
            </a:r>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24</a:t>
            </a:fld>
            <a:endParaRPr lang="en-GB"/>
          </a:p>
        </p:txBody>
      </p:sp>
    </p:spTree>
    <p:extLst>
      <p:ext uri="{BB962C8B-B14F-4D97-AF65-F5344CB8AC3E}">
        <p14:creationId xmlns:p14="http://schemas.microsoft.com/office/powerpoint/2010/main" val="21794095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25</a:t>
            </a:fld>
            <a:endParaRPr lang="en-GB"/>
          </a:p>
        </p:txBody>
      </p:sp>
    </p:spTree>
    <p:extLst>
      <p:ext uri="{BB962C8B-B14F-4D97-AF65-F5344CB8AC3E}">
        <p14:creationId xmlns:p14="http://schemas.microsoft.com/office/powerpoint/2010/main" val="32035037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26</a:t>
            </a:fld>
            <a:endParaRPr lang="en-GB"/>
          </a:p>
        </p:txBody>
      </p:sp>
    </p:spTree>
    <p:extLst>
      <p:ext uri="{BB962C8B-B14F-4D97-AF65-F5344CB8AC3E}">
        <p14:creationId xmlns:p14="http://schemas.microsoft.com/office/powerpoint/2010/main" val="891177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27</a:t>
            </a:fld>
            <a:endParaRPr lang="en-GB"/>
          </a:p>
        </p:txBody>
      </p:sp>
    </p:spTree>
    <p:extLst>
      <p:ext uri="{BB962C8B-B14F-4D97-AF65-F5344CB8AC3E}">
        <p14:creationId xmlns:p14="http://schemas.microsoft.com/office/powerpoint/2010/main" val="1559058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28</a:t>
            </a:fld>
            <a:endParaRPr lang="en-GB"/>
          </a:p>
        </p:txBody>
      </p:sp>
    </p:spTree>
    <p:extLst>
      <p:ext uri="{BB962C8B-B14F-4D97-AF65-F5344CB8AC3E}">
        <p14:creationId xmlns:p14="http://schemas.microsoft.com/office/powerpoint/2010/main" val="6242390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Swim</a:t>
            </a:r>
            <a:r>
              <a:rPr lang="en-GB" baseline="0" dirty="0" smtClean="0"/>
              <a:t> England are also advocating that best practice around training/ competition would involve swimmers understanding and implementing appropriate recovery strategies. Initially, for swimmers at this age/ stage of development we would simply recommend a series of stretches aimed at improved/ maintaining range of movement.</a:t>
            </a:r>
            <a:endParaRPr lang="en-GB" dirty="0" smtClean="0"/>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29</a:t>
            </a:fld>
            <a:endParaRPr lang="en-GB"/>
          </a:p>
        </p:txBody>
      </p:sp>
    </p:spTree>
    <p:extLst>
      <p:ext uri="{BB962C8B-B14F-4D97-AF65-F5344CB8AC3E}">
        <p14:creationId xmlns:p14="http://schemas.microsoft.com/office/powerpoint/2010/main" val="28933423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Across</a:t>
            </a:r>
            <a:r>
              <a:rPr lang="en-GB" baseline="0" dirty="0" smtClean="0"/>
              <a:t> our C/R/N development programmes we deliver education on psychology (e.g. goal setting), nutrition, lifestyle management not just pool based training.</a:t>
            </a:r>
            <a:endParaRPr lang="en-GB" dirty="0" smtClean="0"/>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30</a:t>
            </a:fld>
            <a:endParaRPr lang="en-GB"/>
          </a:p>
        </p:txBody>
      </p:sp>
    </p:spTree>
    <p:extLst>
      <p:ext uri="{BB962C8B-B14F-4D97-AF65-F5344CB8AC3E}">
        <p14:creationId xmlns:p14="http://schemas.microsoft.com/office/powerpoint/2010/main" val="10976956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Ongoing</a:t>
            </a:r>
            <a:r>
              <a:rPr lang="en-GB" baseline="0" dirty="0" smtClean="0"/>
              <a:t> assessment.</a:t>
            </a:r>
          </a:p>
          <a:p>
            <a:endParaRPr lang="en-GB" baseline="0" dirty="0" smtClean="0"/>
          </a:p>
          <a:p>
            <a:r>
              <a:rPr lang="en-GB" baseline="0" dirty="0" smtClean="0"/>
              <a:t>Need to be able to consistently perform the elements included</a:t>
            </a:r>
            <a:endParaRPr lang="en-GB" dirty="0" smtClean="0"/>
          </a:p>
          <a:p>
            <a:endParaRPr lang="en-GB" dirty="0"/>
          </a:p>
        </p:txBody>
      </p:sp>
      <p:sp>
        <p:nvSpPr>
          <p:cNvPr id="4" name="Slide Number Placeholder 3"/>
          <p:cNvSpPr>
            <a:spLocks noGrp="1"/>
          </p:cNvSpPr>
          <p:nvPr>
            <p:ph type="sldNum" sz="quarter" idx="10"/>
          </p:nvPr>
        </p:nvSpPr>
        <p:spPr/>
        <p:txBody>
          <a:bodyPr/>
          <a:lstStyle/>
          <a:p>
            <a:fld id="{6340D914-F998-4FB0-9702-4522309BA021}" type="slidenum">
              <a:rPr lang="en-GB" smtClean="0"/>
              <a:t>31</a:t>
            </a:fld>
            <a:endParaRPr lang="en-GB"/>
          </a:p>
        </p:txBody>
      </p:sp>
    </p:spTree>
    <p:extLst>
      <p:ext uri="{BB962C8B-B14F-4D97-AF65-F5344CB8AC3E}">
        <p14:creationId xmlns:p14="http://schemas.microsoft.com/office/powerpoint/2010/main" val="40624486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340D914-F998-4FB0-9702-4522309BA021}" type="slidenum">
              <a:rPr lang="en-GB" smtClean="0"/>
              <a:t>32</a:t>
            </a:fld>
            <a:endParaRPr lang="en-GB"/>
          </a:p>
        </p:txBody>
      </p:sp>
    </p:spTree>
    <p:extLst>
      <p:ext uri="{BB962C8B-B14F-4D97-AF65-F5344CB8AC3E}">
        <p14:creationId xmlns:p14="http://schemas.microsoft.com/office/powerpoint/2010/main" val="7762084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340D914-F998-4FB0-9702-4522309BA021}" type="slidenum">
              <a:rPr lang="en-GB" smtClean="0"/>
              <a:t>33</a:t>
            </a:fld>
            <a:endParaRPr lang="en-GB"/>
          </a:p>
        </p:txBody>
      </p:sp>
    </p:spTree>
    <p:extLst>
      <p:ext uri="{BB962C8B-B14F-4D97-AF65-F5344CB8AC3E}">
        <p14:creationId xmlns:p14="http://schemas.microsoft.com/office/powerpoint/2010/main" val="114081057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340D914-F998-4FB0-9702-4522309BA021}" type="slidenum">
              <a:rPr lang="en-GB" smtClean="0"/>
              <a:t>34</a:t>
            </a:fld>
            <a:endParaRPr lang="en-GB"/>
          </a:p>
        </p:txBody>
      </p:sp>
    </p:spTree>
    <p:extLst>
      <p:ext uri="{BB962C8B-B14F-4D97-AF65-F5344CB8AC3E}">
        <p14:creationId xmlns:p14="http://schemas.microsoft.com/office/powerpoint/2010/main" val="16590107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Title Slide">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hasCustomPrompt="1"/>
          </p:nvPr>
        </p:nvSpPr>
        <p:spPr>
          <a:xfrm>
            <a:off x="3396343" y="586582"/>
            <a:ext cx="8240486" cy="2387600"/>
          </a:xfrm>
        </p:spPr>
        <p:txBody>
          <a:bodyPr anchor="b">
            <a:noAutofit/>
          </a:bodyPr>
          <a:lstStyle>
            <a:lvl1pPr algn="r">
              <a:defRPr sz="5000" b="0" i="0" baseline="0">
                <a:solidFill>
                  <a:srgbClr val="EE3A24"/>
                </a:solidFill>
                <a:latin typeface="Arial" charset="0"/>
                <a:ea typeface="Arial" charset="0"/>
                <a:cs typeface="Arial" charset="0"/>
              </a:defRPr>
            </a:lvl1pPr>
          </a:lstStyle>
          <a:p>
            <a:r>
              <a:rPr lang="en-US" dirty="0" smtClean="0"/>
              <a:t>Click to edit Cover title style</a:t>
            </a:r>
            <a:endParaRPr lang="en-US" dirty="0"/>
          </a:p>
        </p:txBody>
      </p:sp>
      <p:sp>
        <p:nvSpPr>
          <p:cNvPr id="3" name="Subtitle 2"/>
          <p:cNvSpPr>
            <a:spLocks noGrp="1"/>
          </p:cNvSpPr>
          <p:nvPr>
            <p:ph type="subTitle" idx="1" hasCustomPrompt="1"/>
          </p:nvPr>
        </p:nvSpPr>
        <p:spPr>
          <a:xfrm>
            <a:off x="3396343" y="3066257"/>
            <a:ext cx="8240486" cy="1655762"/>
          </a:xfrm>
        </p:spPr>
        <p:txBody>
          <a:bodyPr/>
          <a:lstStyle>
            <a:lvl1pPr marL="0" indent="0" algn="r">
              <a:spcBef>
                <a:spcPts val="400"/>
              </a:spcBef>
              <a:buNone/>
              <a:defRPr sz="2400" b="0" i="0">
                <a:solidFill>
                  <a:srgbClr val="2195AE"/>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Cover subtitle style</a:t>
            </a:r>
            <a:endParaRPr lang="en-US" dirty="0"/>
          </a:p>
        </p:txBody>
      </p:sp>
      <p:sp>
        <p:nvSpPr>
          <p:cNvPr id="15" name="Content Placeholder 14"/>
          <p:cNvSpPr>
            <a:spLocks noGrp="1"/>
          </p:cNvSpPr>
          <p:nvPr>
            <p:ph sz="quarter" idx="13" hasCustomPrompt="1"/>
          </p:nvPr>
        </p:nvSpPr>
        <p:spPr>
          <a:xfrm>
            <a:off x="478972" y="6072982"/>
            <a:ext cx="3766457" cy="554037"/>
          </a:xfrm>
        </p:spPr>
        <p:txBody>
          <a:bodyPr>
            <a:normAutofit/>
          </a:bodyPr>
          <a:lstStyle>
            <a:lvl1pPr marL="0" indent="0">
              <a:buNone/>
              <a:defRPr sz="1400" baseline="0">
                <a:solidFill>
                  <a:srgbClr val="555555"/>
                </a:solidFill>
              </a:defRPr>
            </a:lvl1pPr>
          </a:lstStyle>
          <a:p>
            <a:pPr lvl="0"/>
            <a:r>
              <a:rPr lang="en-US" dirty="0" smtClean="0"/>
              <a:t>Click to add date</a:t>
            </a:r>
          </a:p>
        </p:txBody>
      </p:sp>
    </p:spTree>
    <p:extLst>
      <p:ext uri="{BB962C8B-B14F-4D97-AF65-F5344CB8AC3E}">
        <p14:creationId xmlns:p14="http://schemas.microsoft.com/office/powerpoint/2010/main" val="46727920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mage 1 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itle 1"/>
          <p:cNvSpPr>
            <a:spLocks noGrp="1"/>
          </p:cNvSpPr>
          <p:nvPr>
            <p:ph type="ctrTitle" hasCustomPrompt="1"/>
          </p:nvPr>
        </p:nvSpPr>
        <p:spPr>
          <a:xfrm>
            <a:off x="3396343" y="586582"/>
            <a:ext cx="8240486" cy="2387600"/>
          </a:xfrm>
        </p:spPr>
        <p:txBody>
          <a:bodyPr anchor="b">
            <a:noAutofit/>
          </a:bodyPr>
          <a:lstStyle>
            <a:lvl1pPr algn="r">
              <a:defRPr sz="5000" b="0" i="0" baseline="0">
                <a:solidFill>
                  <a:schemeClr val="bg1"/>
                </a:solidFill>
                <a:latin typeface="Arial" charset="0"/>
                <a:ea typeface="Arial" charset="0"/>
                <a:cs typeface="Arial" charset="0"/>
              </a:defRPr>
            </a:lvl1pPr>
          </a:lstStyle>
          <a:p>
            <a:r>
              <a:rPr lang="en-US" dirty="0" smtClean="0"/>
              <a:t>Click to edit Cover title style</a:t>
            </a:r>
            <a:endParaRPr lang="en-US" dirty="0"/>
          </a:p>
        </p:txBody>
      </p:sp>
      <p:sp>
        <p:nvSpPr>
          <p:cNvPr id="9" name="Subtitle 2"/>
          <p:cNvSpPr>
            <a:spLocks noGrp="1"/>
          </p:cNvSpPr>
          <p:nvPr>
            <p:ph type="subTitle" idx="1" hasCustomPrompt="1"/>
          </p:nvPr>
        </p:nvSpPr>
        <p:spPr>
          <a:xfrm>
            <a:off x="3396343" y="3066257"/>
            <a:ext cx="8240486" cy="1655762"/>
          </a:xfrm>
        </p:spPr>
        <p:txBody>
          <a:bodyPr/>
          <a:lstStyle>
            <a:lvl1pPr marL="0" indent="0" algn="r">
              <a:spcBef>
                <a:spcPts val="400"/>
              </a:spcBef>
              <a:buNone/>
              <a:defRPr sz="2400" b="0" i="0" baseline="0">
                <a:solidFill>
                  <a:schemeClr val="bg1"/>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Cover subtitle style</a:t>
            </a:r>
            <a:endParaRPr lang="en-US" dirty="0"/>
          </a:p>
        </p:txBody>
      </p:sp>
      <p:sp>
        <p:nvSpPr>
          <p:cNvPr id="10" name="Content Placeholder 14"/>
          <p:cNvSpPr>
            <a:spLocks noGrp="1"/>
          </p:cNvSpPr>
          <p:nvPr>
            <p:ph sz="quarter" idx="13" hasCustomPrompt="1"/>
          </p:nvPr>
        </p:nvSpPr>
        <p:spPr>
          <a:xfrm>
            <a:off x="478972" y="6072982"/>
            <a:ext cx="3766457" cy="554037"/>
          </a:xfrm>
        </p:spPr>
        <p:txBody>
          <a:bodyPr>
            <a:normAutofit/>
          </a:bodyPr>
          <a:lstStyle>
            <a:lvl1pPr marL="0" indent="0">
              <a:buNone/>
              <a:defRPr sz="1400" baseline="0">
                <a:solidFill>
                  <a:schemeClr val="bg1"/>
                </a:solidFill>
              </a:defRPr>
            </a:lvl1pPr>
          </a:lstStyle>
          <a:p>
            <a:pPr lvl="0"/>
            <a:r>
              <a:rPr lang="en-US" dirty="0" smtClean="0"/>
              <a:t>Click to add date</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210634" y="5752738"/>
            <a:ext cx="2426196" cy="772663"/>
          </a:xfrm>
          <a:prstGeom prst="rect">
            <a:avLst/>
          </a:prstGeom>
        </p:spPr>
      </p:pic>
    </p:spTree>
    <p:extLst>
      <p:ext uri="{BB962C8B-B14F-4D97-AF65-F5344CB8AC3E}">
        <p14:creationId xmlns:p14="http://schemas.microsoft.com/office/powerpoint/2010/main" val="297332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mage 2 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itle 1"/>
          <p:cNvSpPr>
            <a:spLocks noGrp="1"/>
          </p:cNvSpPr>
          <p:nvPr>
            <p:ph type="ctrTitle" hasCustomPrompt="1"/>
          </p:nvPr>
        </p:nvSpPr>
        <p:spPr>
          <a:xfrm>
            <a:off x="5470357" y="586582"/>
            <a:ext cx="6166471" cy="2387600"/>
          </a:xfrm>
        </p:spPr>
        <p:txBody>
          <a:bodyPr anchor="b">
            <a:noAutofit/>
          </a:bodyPr>
          <a:lstStyle>
            <a:lvl1pPr algn="r">
              <a:defRPr sz="5000" b="0" i="0" baseline="0">
                <a:solidFill>
                  <a:schemeClr val="bg1"/>
                </a:solidFill>
                <a:latin typeface="Arial" charset="0"/>
                <a:ea typeface="Arial" charset="0"/>
                <a:cs typeface="Arial" charset="0"/>
              </a:defRPr>
            </a:lvl1pPr>
          </a:lstStyle>
          <a:p>
            <a:r>
              <a:rPr lang="en-US" dirty="0" smtClean="0"/>
              <a:t>Click to edit </a:t>
            </a:r>
            <a:br>
              <a:rPr lang="en-US" dirty="0" smtClean="0"/>
            </a:br>
            <a:r>
              <a:rPr lang="en-US" dirty="0" smtClean="0"/>
              <a:t>Cover title style</a:t>
            </a:r>
            <a:endParaRPr lang="en-US" dirty="0"/>
          </a:p>
        </p:txBody>
      </p:sp>
      <p:sp>
        <p:nvSpPr>
          <p:cNvPr id="8" name="Subtitle 2"/>
          <p:cNvSpPr>
            <a:spLocks noGrp="1"/>
          </p:cNvSpPr>
          <p:nvPr>
            <p:ph type="subTitle" idx="1" hasCustomPrompt="1"/>
          </p:nvPr>
        </p:nvSpPr>
        <p:spPr>
          <a:xfrm>
            <a:off x="5470357" y="3066257"/>
            <a:ext cx="6166472" cy="1655762"/>
          </a:xfrm>
        </p:spPr>
        <p:txBody>
          <a:bodyPr/>
          <a:lstStyle>
            <a:lvl1pPr marL="0" indent="0" algn="r">
              <a:spcBef>
                <a:spcPts val="400"/>
              </a:spcBef>
              <a:buNone/>
              <a:defRPr sz="2400" b="0" i="0" baseline="0">
                <a:solidFill>
                  <a:schemeClr val="bg1"/>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Cover subtitle style</a:t>
            </a:r>
            <a:endParaRPr lang="en-US" dirty="0"/>
          </a:p>
        </p:txBody>
      </p:sp>
      <p:sp>
        <p:nvSpPr>
          <p:cNvPr id="9" name="Content Placeholder 14"/>
          <p:cNvSpPr>
            <a:spLocks noGrp="1"/>
          </p:cNvSpPr>
          <p:nvPr>
            <p:ph sz="quarter" idx="13" hasCustomPrompt="1"/>
          </p:nvPr>
        </p:nvSpPr>
        <p:spPr>
          <a:xfrm>
            <a:off x="478972" y="6072982"/>
            <a:ext cx="3766457" cy="554037"/>
          </a:xfrm>
        </p:spPr>
        <p:txBody>
          <a:bodyPr>
            <a:normAutofit/>
          </a:bodyPr>
          <a:lstStyle>
            <a:lvl1pPr marL="0" indent="0">
              <a:buNone/>
              <a:defRPr sz="1400" baseline="0">
                <a:solidFill>
                  <a:schemeClr val="bg1"/>
                </a:solidFill>
              </a:defRPr>
            </a:lvl1pPr>
          </a:lstStyle>
          <a:p>
            <a:pPr lvl="0"/>
            <a:r>
              <a:rPr lang="en-US" dirty="0" smtClean="0"/>
              <a:t>Click to add date</a:t>
            </a:r>
          </a:p>
        </p:txBody>
      </p:sp>
    </p:spTree>
    <p:extLst>
      <p:ext uri="{BB962C8B-B14F-4D97-AF65-F5344CB8AC3E}">
        <p14:creationId xmlns:p14="http://schemas.microsoft.com/office/powerpoint/2010/main" val="217161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hasCustomPrompt="1"/>
          </p:nvPr>
        </p:nvSpPr>
        <p:spPr>
          <a:xfrm>
            <a:off x="337457" y="365125"/>
            <a:ext cx="11451772" cy="1325563"/>
          </a:xfrm>
        </p:spPr>
        <p:txBody>
          <a:bodyPr>
            <a:noAutofit/>
          </a:bodyPr>
          <a:lstStyle>
            <a:lvl1pPr>
              <a:defRPr b="0" i="0" baseline="0">
                <a:solidFill>
                  <a:srgbClr val="EE3A24"/>
                </a:solidFill>
                <a:latin typeface="Arial" charset="0"/>
                <a:ea typeface="Arial" charset="0"/>
                <a:cs typeface="Arial" charset="0"/>
              </a:defRPr>
            </a:lvl1pPr>
          </a:lstStyle>
          <a:p>
            <a:r>
              <a:rPr lang="en-US" dirty="0" smtClean="0"/>
              <a:t>Click to edit title style</a:t>
            </a:r>
            <a:endParaRPr lang="en-US" dirty="0"/>
          </a:p>
        </p:txBody>
      </p:sp>
      <p:sp>
        <p:nvSpPr>
          <p:cNvPr id="3" name="Content Placeholder 2"/>
          <p:cNvSpPr>
            <a:spLocks noGrp="1"/>
          </p:cNvSpPr>
          <p:nvPr>
            <p:ph idx="1" hasCustomPrompt="1"/>
          </p:nvPr>
        </p:nvSpPr>
        <p:spPr>
          <a:xfrm>
            <a:off x="337457" y="1825625"/>
            <a:ext cx="11451772" cy="4351338"/>
          </a:xfrm>
        </p:spPr>
        <p:txBody>
          <a:bodyPr/>
          <a:lstStyle>
            <a:lvl1pPr>
              <a:defRPr b="0" i="0" baseline="0">
                <a:solidFill>
                  <a:srgbClr val="555555"/>
                </a:solidFill>
                <a:latin typeface="Arial" charset="0"/>
                <a:ea typeface="Arial" charset="0"/>
                <a:cs typeface="Arial" charset="0"/>
              </a:defRPr>
            </a:lvl1pPr>
            <a:lvl2pPr>
              <a:defRPr b="0" i="0" baseline="0">
                <a:solidFill>
                  <a:srgbClr val="555555"/>
                </a:solidFill>
                <a:latin typeface="Arial" charset="0"/>
                <a:ea typeface="Arial" charset="0"/>
                <a:cs typeface="Arial" charset="0"/>
              </a:defRPr>
            </a:lvl2pPr>
            <a:lvl3pPr>
              <a:defRPr b="0" i="0" baseline="0">
                <a:solidFill>
                  <a:srgbClr val="555555"/>
                </a:solidFill>
                <a:latin typeface="Arial" charset="0"/>
                <a:ea typeface="Arial" charset="0"/>
                <a:cs typeface="Arial" charset="0"/>
              </a:defRPr>
            </a:lvl3pPr>
            <a:lvl4pPr>
              <a:defRPr b="0" i="0" baseline="0">
                <a:solidFill>
                  <a:srgbClr val="555555"/>
                </a:solidFill>
                <a:latin typeface="Arial" charset="0"/>
                <a:ea typeface="Arial" charset="0"/>
                <a:cs typeface="Arial" charset="0"/>
              </a:defRPr>
            </a:lvl4pPr>
            <a:lvl5pPr>
              <a:defRPr b="0" i="0" baseline="0">
                <a:solidFill>
                  <a:srgbClr val="555555"/>
                </a:solidFill>
                <a:latin typeface="Arial" charset="0"/>
                <a:ea typeface="Arial" charset="0"/>
                <a:cs typeface="Arial" charset="0"/>
              </a:defRPr>
            </a:lvl5pPr>
          </a:lstStyle>
          <a:p>
            <a:pPr lvl="0"/>
            <a:r>
              <a:rPr lang="en-US" dirty="0" smtClean="0"/>
              <a:t>Click to edit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1395177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layout 2">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itle 1"/>
          <p:cNvSpPr>
            <a:spLocks noGrp="1"/>
          </p:cNvSpPr>
          <p:nvPr>
            <p:ph type="title" hasCustomPrompt="1"/>
          </p:nvPr>
        </p:nvSpPr>
        <p:spPr>
          <a:xfrm>
            <a:off x="337457" y="365125"/>
            <a:ext cx="11451772" cy="1325563"/>
          </a:xfrm>
        </p:spPr>
        <p:txBody>
          <a:bodyPr>
            <a:noAutofit/>
          </a:bodyPr>
          <a:lstStyle>
            <a:lvl1pPr>
              <a:defRPr b="0" i="0" baseline="0">
                <a:solidFill>
                  <a:srgbClr val="EE3A24"/>
                </a:solidFill>
                <a:latin typeface="Arial" charset="0"/>
                <a:ea typeface="Arial" charset="0"/>
                <a:cs typeface="Arial" charset="0"/>
              </a:defRPr>
            </a:lvl1pPr>
          </a:lstStyle>
          <a:p>
            <a:r>
              <a:rPr lang="en-US" dirty="0" smtClean="0"/>
              <a:t>Click to edit title style</a:t>
            </a:r>
            <a:endParaRPr lang="en-US" dirty="0"/>
          </a:p>
        </p:txBody>
      </p:sp>
      <p:sp>
        <p:nvSpPr>
          <p:cNvPr id="8" name="Content Placeholder 2"/>
          <p:cNvSpPr>
            <a:spLocks noGrp="1"/>
          </p:cNvSpPr>
          <p:nvPr>
            <p:ph idx="1" hasCustomPrompt="1"/>
          </p:nvPr>
        </p:nvSpPr>
        <p:spPr>
          <a:xfrm>
            <a:off x="337457" y="1825625"/>
            <a:ext cx="11451772" cy="4351338"/>
          </a:xfrm>
        </p:spPr>
        <p:txBody>
          <a:bodyPr/>
          <a:lstStyle>
            <a:lvl1pPr>
              <a:defRPr b="0" i="0" baseline="0">
                <a:solidFill>
                  <a:srgbClr val="555555"/>
                </a:solidFill>
                <a:latin typeface="Arial" charset="0"/>
                <a:ea typeface="Arial" charset="0"/>
                <a:cs typeface="Arial" charset="0"/>
              </a:defRPr>
            </a:lvl1pPr>
            <a:lvl2pPr>
              <a:defRPr b="0" i="0" baseline="0">
                <a:solidFill>
                  <a:srgbClr val="555555"/>
                </a:solidFill>
                <a:latin typeface="Arial" charset="0"/>
                <a:ea typeface="Arial" charset="0"/>
                <a:cs typeface="Arial" charset="0"/>
              </a:defRPr>
            </a:lvl2pPr>
            <a:lvl3pPr>
              <a:defRPr b="0" i="0" baseline="0">
                <a:solidFill>
                  <a:srgbClr val="555555"/>
                </a:solidFill>
                <a:latin typeface="Arial" charset="0"/>
                <a:ea typeface="Arial" charset="0"/>
                <a:cs typeface="Arial" charset="0"/>
              </a:defRPr>
            </a:lvl3pPr>
            <a:lvl4pPr>
              <a:defRPr b="0" i="0" baseline="0">
                <a:solidFill>
                  <a:srgbClr val="555555"/>
                </a:solidFill>
                <a:latin typeface="Arial" charset="0"/>
                <a:ea typeface="Arial" charset="0"/>
                <a:cs typeface="Arial" charset="0"/>
              </a:defRPr>
            </a:lvl4pPr>
            <a:lvl5pPr>
              <a:defRPr b="0" i="0" baseline="0">
                <a:solidFill>
                  <a:srgbClr val="555555"/>
                </a:solidFill>
                <a:latin typeface="Arial" charset="0"/>
                <a:ea typeface="Arial" charset="0"/>
                <a:cs typeface="Arial" charset="0"/>
              </a:defRPr>
            </a:lvl5pPr>
          </a:lstStyle>
          <a:p>
            <a:pPr lvl="0"/>
            <a:r>
              <a:rPr lang="en-US" dirty="0" smtClean="0"/>
              <a:t>Click to edit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99989096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layout 1">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1"/>
          <p:cNvSpPr>
            <a:spLocks noGrp="1"/>
          </p:cNvSpPr>
          <p:nvPr>
            <p:ph type="title" hasCustomPrompt="1"/>
          </p:nvPr>
        </p:nvSpPr>
        <p:spPr>
          <a:xfrm>
            <a:off x="337457" y="365125"/>
            <a:ext cx="11451772" cy="1325563"/>
          </a:xfrm>
        </p:spPr>
        <p:txBody>
          <a:bodyPr>
            <a:noAutofit/>
          </a:bodyPr>
          <a:lstStyle>
            <a:lvl1pPr>
              <a:defRPr b="0" i="0" baseline="0">
                <a:solidFill>
                  <a:srgbClr val="EE3A24"/>
                </a:solidFill>
                <a:latin typeface="Arial" charset="0"/>
                <a:ea typeface="Arial" charset="0"/>
                <a:cs typeface="Arial" charset="0"/>
              </a:defRPr>
            </a:lvl1pPr>
          </a:lstStyle>
          <a:p>
            <a:r>
              <a:rPr lang="en-US" dirty="0" smtClean="0"/>
              <a:t>Click to edit title style</a:t>
            </a:r>
            <a:endParaRPr lang="en-US" dirty="0"/>
          </a:p>
        </p:txBody>
      </p:sp>
      <p:sp>
        <p:nvSpPr>
          <p:cNvPr id="10" name="Content Placeholder 2"/>
          <p:cNvSpPr>
            <a:spLocks noGrp="1"/>
          </p:cNvSpPr>
          <p:nvPr>
            <p:ph idx="1" hasCustomPrompt="1"/>
          </p:nvPr>
        </p:nvSpPr>
        <p:spPr>
          <a:xfrm>
            <a:off x="337457" y="1825625"/>
            <a:ext cx="5540829" cy="4351338"/>
          </a:xfrm>
        </p:spPr>
        <p:txBody>
          <a:bodyPr/>
          <a:lstStyle>
            <a:lvl1pPr>
              <a:defRPr b="0" i="0" baseline="0">
                <a:solidFill>
                  <a:srgbClr val="555555"/>
                </a:solidFill>
                <a:latin typeface="Arial" charset="0"/>
                <a:ea typeface="Arial" charset="0"/>
                <a:cs typeface="Arial" charset="0"/>
              </a:defRPr>
            </a:lvl1pPr>
            <a:lvl2pPr>
              <a:defRPr b="0" i="0" baseline="0">
                <a:solidFill>
                  <a:srgbClr val="555555"/>
                </a:solidFill>
                <a:latin typeface="Arial" charset="0"/>
                <a:ea typeface="Arial" charset="0"/>
                <a:cs typeface="Arial" charset="0"/>
              </a:defRPr>
            </a:lvl2pPr>
            <a:lvl3pPr>
              <a:defRPr b="0" i="0" baseline="0">
                <a:solidFill>
                  <a:srgbClr val="555555"/>
                </a:solidFill>
                <a:latin typeface="Arial" charset="0"/>
                <a:ea typeface="Arial" charset="0"/>
                <a:cs typeface="Arial" charset="0"/>
              </a:defRPr>
            </a:lvl3pPr>
            <a:lvl4pPr>
              <a:defRPr b="0" i="0" baseline="0">
                <a:solidFill>
                  <a:srgbClr val="555555"/>
                </a:solidFill>
                <a:latin typeface="Arial" charset="0"/>
                <a:ea typeface="Arial" charset="0"/>
                <a:cs typeface="Arial" charset="0"/>
              </a:defRPr>
            </a:lvl4pPr>
            <a:lvl5pPr>
              <a:defRPr b="0" i="0" baseline="0">
                <a:solidFill>
                  <a:srgbClr val="555555"/>
                </a:solidFill>
                <a:latin typeface="Arial" charset="0"/>
                <a:ea typeface="Arial" charset="0"/>
                <a:cs typeface="Arial" charset="0"/>
              </a:defRPr>
            </a:lvl5pPr>
          </a:lstStyle>
          <a:p>
            <a:pPr lvl="0"/>
            <a:r>
              <a:rPr lang="en-US" dirty="0" smtClean="0"/>
              <a:t>Click to edit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Content Placeholder 2"/>
          <p:cNvSpPr>
            <a:spLocks noGrp="1"/>
          </p:cNvSpPr>
          <p:nvPr>
            <p:ph idx="10" hasCustomPrompt="1"/>
          </p:nvPr>
        </p:nvSpPr>
        <p:spPr>
          <a:xfrm>
            <a:off x="6226629" y="1825625"/>
            <a:ext cx="5562600" cy="4351338"/>
          </a:xfrm>
        </p:spPr>
        <p:txBody>
          <a:bodyPr/>
          <a:lstStyle>
            <a:lvl1pPr>
              <a:defRPr b="0" i="0" baseline="0">
                <a:solidFill>
                  <a:srgbClr val="555555"/>
                </a:solidFill>
                <a:latin typeface="Arial" charset="0"/>
                <a:ea typeface="Arial" charset="0"/>
                <a:cs typeface="Arial" charset="0"/>
              </a:defRPr>
            </a:lvl1pPr>
            <a:lvl2pPr>
              <a:defRPr b="0" i="0" baseline="0">
                <a:solidFill>
                  <a:srgbClr val="555555"/>
                </a:solidFill>
                <a:latin typeface="Arial" charset="0"/>
                <a:ea typeface="Arial" charset="0"/>
                <a:cs typeface="Arial" charset="0"/>
              </a:defRPr>
            </a:lvl2pPr>
            <a:lvl3pPr>
              <a:defRPr b="0" i="0" baseline="0">
                <a:solidFill>
                  <a:srgbClr val="555555"/>
                </a:solidFill>
                <a:latin typeface="Arial" charset="0"/>
                <a:ea typeface="Arial" charset="0"/>
                <a:cs typeface="Arial" charset="0"/>
              </a:defRPr>
            </a:lvl3pPr>
            <a:lvl4pPr>
              <a:defRPr b="0" i="0" baseline="0">
                <a:solidFill>
                  <a:srgbClr val="555555"/>
                </a:solidFill>
                <a:latin typeface="Arial" charset="0"/>
                <a:ea typeface="Arial" charset="0"/>
                <a:cs typeface="Arial" charset="0"/>
              </a:defRPr>
            </a:lvl4pPr>
            <a:lvl5pPr>
              <a:defRPr b="0" i="0" baseline="0">
                <a:solidFill>
                  <a:srgbClr val="555555"/>
                </a:solidFill>
                <a:latin typeface="Arial" charset="0"/>
                <a:ea typeface="Arial" charset="0"/>
                <a:cs typeface="Arial" charset="0"/>
              </a:defRPr>
            </a:lvl5pPr>
          </a:lstStyle>
          <a:p>
            <a:pPr lvl="0"/>
            <a:r>
              <a:rPr lang="en-US" dirty="0" smtClean="0"/>
              <a:t>Click to edit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10784375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layout 2">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 Placeholder 2"/>
          <p:cNvSpPr>
            <a:spLocks noGrp="1"/>
          </p:cNvSpPr>
          <p:nvPr>
            <p:ph type="body" idx="1" hasCustomPrompt="1"/>
          </p:nvPr>
        </p:nvSpPr>
        <p:spPr>
          <a:xfrm>
            <a:off x="337458" y="1824037"/>
            <a:ext cx="5540828" cy="681037"/>
          </a:xfrm>
        </p:spPr>
        <p:txBody>
          <a:bodyPr anchor="b"/>
          <a:lstStyle>
            <a:lvl1pPr marL="0" indent="0">
              <a:buNone/>
              <a:defRPr sz="2400" b="1">
                <a:solidFill>
                  <a:srgbClr val="2195AE"/>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text styles</a:t>
            </a:r>
          </a:p>
        </p:txBody>
      </p:sp>
      <p:sp>
        <p:nvSpPr>
          <p:cNvPr id="5" name="Text Placeholder 4"/>
          <p:cNvSpPr>
            <a:spLocks noGrp="1"/>
          </p:cNvSpPr>
          <p:nvPr>
            <p:ph type="body" sz="quarter" idx="3" hasCustomPrompt="1"/>
          </p:nvPr>
        </p:nvSpPr>
        <p:spPr>
          <a:xfrm>
            <a:off x="6226628" y="1824035"/>
            <a:ext cx="5562601" cy="681040"/>
          </a:xfrm>
        </p:spPr>
        <p:txBody>
          <a:bodyPr anchor="b"/>
          <a:lstStyle>
            <a:lvl1pPr marL="0" indent="0">
              <a:buNone/>
              <a:defRPr sz="2400" b="1">
                <a:solidFill>
                  <a:srgbClr val="2195AE"/>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text styles</a:t>
            </a:r>
          </a:p>
        </p:txBody>
      </p:sp>
      <p:sp>
        <p:nvSpPr>
          <p:cNvPr id="11" name="Title 1"/>
          <p:cNvSpPr>
            <a:spLocks noGrp="1"/>
          </p:cNvSpPr>
          <p:nvPr>
            <p:ph type="title" hasCustomPrompt="1"/>
          </p:nvPr>
        </p:nvSpPr>
        <p:spPr>
          <a:xfrm>
            <a:off x="337457" y="365125"/>
            <a:ext cx="11451772" cy="1325563"/>
          </a:xfrm>
        </p:spPr>
        <p:txBody>
          <a:bodyPr>
            <a:noAutofit/>
          </a:bodyPr>
          <a:lstStyle>
            <a:lvl1pPr>
              <a:defRPr b="0" i="0" baseline="0">
                <a:solidFill>
                  <a:srgbClr val="EE3A24"/>
                </a:solidFill>
                <a:latin typeface="Arial" charset="0"/>
                <a:ea typeface="Arial" charset="0"/>
                <a:cs typeface="Arial" charset="0"/>
              </a:defRPr>
            </a:lvl1pPr>
          </a:lstStyle>
          <a:p>
            <a:r>
              <a:rPr lang="en-US" dirty="0" smtClean="0"/>
              <a:t>Click to edit title style</a:t>
            </a:r>
            <a:endParaRPr lang="en-US" dirty="0"/>
          </a:p>
        </p:txBody>
      </p:sp>
      <p:sp>
        <p:nvSpPr>
          <p:cNvPr id="12" name="Content Placeholder 2"/>
          <p:cNvSpPr>
            <a:spLocks noGrp="1"/>
          </p:cNvSpPr>
          <p:nvPr>
            <p:ph idx="10" hasCustomPrompt="1"/>
          </p:nvPr>
        </p:nvSpPr>
        <p:spPr>
          <a:xfrm>
            <a:off x="337457" y="2505075"/>
            <a:ext cx="5540829" cy="3671888"/>
          </a:xfrm>
        </p:spPr>
        <p:txBody>
          <a:bodyPr/>
          <a:lstStyle>
            <a:lvl1pPr>
              <a:defRPr b="0" i="0" baseline="0">
                <a:solidFill>
                  <a:srgbClr val="555555"/>
                </a:solidFill>
                <a:latin typeface="Arial" charset="0"/>
                <a:ea typeface="Arial" charset="0"/>
                <a:cs typeface="Arial" charset="0"/>
              </a:defRPr>
            </a:lvl1pPr>
            <a:lvl2pPr>
              <a:defRPr b="0" i="0" baseline="0">
                <a:solidFill>
                  <a:srgbClr val="555555"/>
                </a:solidFill>
                <a:latin typeface="Arial" charset="0"/>
                <a:ea typeface="Arial" charset="0"/>
                <a:cs typeface="Arial" charset="0"/>
              </a:defRPr>
            </a:lvl2pPr>
            <a:lvl3pPr>
              <a:defRPr b="0" i="0" baseline="0">
                <a:solidFill>
                  <a:srgbClr val="555555"/>
                </a:solidFill>
                <a:latin typeface="Arial" charset="0"/>
                <a:ea typeface="Arial" charset="0"/>
                <a:cs typeface="Arial" charset="0"/>
              </a:defRPr>
            </a:lvl3pPr>
            <a:lvl4pPr>
              <a:defRPr b="0" i="0" baseline="0">
                <a:solidFill>
                  <a:srgbClr val="555555"/>
                </a:solidFill>
                <a:latin typeface="Arial" charset="0"/>
                <a:ea typeface="Arial" charset="0"/>
                <a:cs typeface="Arial" charset="0"/>
              </a:defRPr>
            </a:lvl4pPr>
            <a:lvl5pPr>
              <a:defRPr b="0" i="0" baseline="0">
                <a:solidFill>
                  <a:srgbClr val="555555"/>
                </a:solidFill>
                <a:latin typeface="Arial" charset="0"/>
                <a:ea typeface="Arial" charset="0"/>
                <a:cs typeface="Arial" charset="0"/>
              </a:defRPr>
            </a:lvl5pPr>
          </a:lstStyle>
          <a:p>
            <a:pPr lvl="0"/>
            <a:r>
              <a:rPr lang="en-US" dirty="0" smtClean="0"/>
              <a:t>Click to edit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Content Placeholder 2"/>
          <p:cNvSpPr>
            <a:spLocks noGrp="1"/>
          </p:cNvSpPr>
          <p:nvPr>
            <p:ph idx="11" hasCustomPrompt="1"/>
          </p:nvPr>
        </p:nvSpPr>
        <p:spPr>
          <a:xfrm>
            <a:off x="6226629" y="2505073"/>
            <a:ext cx="5562600" cy="3671889"/>
          </a:xfrm>
        </p:spPr>
        <p:txBody>
          <a:bodyPr/>
          <a:lstStyle>
            <a:lvl1pPr>
              <a:defRPr b="0" i="0" baseline="0">
                <a:solidFill>
                  <a:srgbClr val="555555"/>
                </a:solidFill>
                <a:latin typeface="Arial" charset="0"/>
                <a:ea typeface="Arial" charset="0"/>
                <a:cs typeface="Arial" charset="0"/>
              </a:defRPr>
            </a:lvl1pPr>
            <a:lvl2pPr>
              <a:defRPr b="0" i="0" baseline="0">
                <a:solidFill>
                  <a:srgbClr val="555555"/>
                </a:solidFill>
                <a:latin typeface="Arial" charset="0"/>
                <a:ea typeface="Arial" charset="0"/>
                <a:cs typeface="Arial" charset="0"/>
              </a:defRPr>
            </a:lvl2pPr>
            <a:lvl3pPr>
              <a:defRPr b="0" i="0" baseline="0">
                <a:solidFill>
                  <a:srgbClr val="555555"/>
                </a:solidFill>
                <a:latin typeface="Arial" charset="0"/>
                <a:ea typeface="Arial" charset="0"/>
                <a:cs typeface="Arial" charset="0"/>
              </a:defRPr>
            </a:lvl3pPr>
            <a:lvl4pPr>
              <a:defRPr b="0" i="0" baseline="0">
                <a:solidFill>
                  <a:srgbClr val="555555"/>
                </a:solidFill>
                <a:latin typeface="Arial" charset="0"/>
                <a:ea typeface="Arial" charset="0"/>
                <a:cs typeface="Arial" charset="0"/>
              </a:defRPr>
            </a:lvl4pPr>
            <a:lvl5pPr>
              <a:defRPr b="0" i="0" baseline="0">
                <a:solidFill>
                  <a:srgbClr val="555555"/>
                </a:solidFill>
                <a:latin typeface="Arial" charset="0"/>
                <a:ea typeface="Arial" charset="0"/>
                <a:cs typeface="Arial" charset="0"/>
              </a:defRPr>
            </a:lvl5pPr>
          </a:lstStyle>
          <a:p>
            <a:pPr lvl="0"/>
            <a:r>
              <a:rPr lang="en-US" dirty="0" smtClean="0"/>
              <a:t>Click to edit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84672037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rgbClr val="EE3A2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userDrawn="1"/>
        </p:nvPicPr>
        <p:blipFill>
          <a:blip r:embed="rId2">
            <a:alphaModFix amt="10000"/>
            <a:extLst>
              <a:ext uri="{28A0092B-C50C-407E-A947-70E740481C1C}">
                <a14:useLocalDpi xmlns:a14="http://schemas.microsoft.com/office/drawing/2010/main" val="0"/>
              </a:ext>
            </a:extLst>
          </a:blip>
          <a:stretch>
            <a:fillRect/>
          </a:stretch>
        </p:blipFill>
        <p:spPr>
          <a:xfrm rot="20584098">
            <a:off x="-21937123" y="-5432470"/>
            <a:ext cx="50666932" cy="21268303"/>
          </a:xfrm>
          <a:prstGeom prst="rect">
            <a:avLst/>
          </a:prstGeom>
        </p:spPr>
      </p:pic>
      <p:sp>
        <p:nvSpPr>
          <p:cNvPr id="4" name="Title 1"/>
          <p:cNvSpPr>
            <a:spLocks noGrp="1"/>
          </p:cNvSpPr>
          <p:nvPr>
            <p:ph type="ctrTitle" hasCustomPrompt="1"/>
          </p:nvPr>
        </p:nvSpPr>
        <p:spPr>
          <a:xfrm>
            <a:off x="2414016" y="586582"/>
            <a:ext cx="9222813" cy="2387600"/>
          </a:xfrm>
        </p:spPr>
        <p:txBody>
          <a:bodyPr anchor="b">
            <a:noAutofit/>
          </a:bodyPr>
          <a:lstStyle>
            <a:lvl1pPr algn="r">
              <a:defRPr sz="5000" b="0" i="0" baseline="0">
                <a:solidFill>
                  <a:schemeClr val="bg1"/>
                </a:solidFill>
                <a:latin typeface="Arial" charset="0"/>
                <a:ea typeface="Arial" charset="0"/>
                <a:cs typeface="Arial" charset="0"/>
              </a:defRPr>
            </a:lvl1pPr>
          </a:lstStyle>
          <a:p>
            <a:r>
              <a:rPr lang="en-US" dirty="0" smtClean="0"/>
              <a:t>Click to edit Divider title style</a:t>
            </a:r>
            <a:endParaRPr lang="en-US" dirty="0"/>
          </a:p>
        </p:txBody>
      </p:sp>
      <p:sp>
        <p:nvSpPr>
          <p:cNvPr id="5" name="Subtitle 2"/>
          <p:cNvSpPr>
            <a:spLocks noGrp="1"/>
          </p:cNvSpPr>
          <p:nvPr>
            <p:ph type="subTitle" idx="1" hasCustomPrompt="1"/>
          </p:nvPr>
        </p:nvSpPr>
        <p:spPr>
          <a:xfrm>
            <a:off x="3396343" y="3066257"/>
            <a:ext cx="8240486" cy="1655762"/>
          </a:xfrm>
        </p:spPr>
        <p:txBody>
          <a:bodyPr/>
          <a:lstStyle>
            <a:lvl1pPr marL="0" indent="0" algn="r">
              <a:spcBef>
                <a:spcPts val="400"/>
              </a:spcBef>
              <a:buNone/>
              <a:defRPr sz="2400" b="0" i="0" baseline="0">
                <a:solidFill>
                  <a:schemeClr val="bg1"/>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Divider subtitle style</a:t>
            </a:r>
            <a:endParaRPr lang="en-US" dirty="0"/>
          </a:p>
        </p:txBody>
      </p:sp>
    </p:spTree>
    <p:extLst>
      <p:ext uri="{BB962C8B-B14F-4D97-AF65-F5344CB8AC3E}">
        <p14:creationId xmlns:p14="http://schemas.microsoft.com/office/powerpoint/2010/main" val="160268079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2">
    <p:spTree>
      <p:nvGrpSpPr>
        <p:cNvPr id="1" name=""/>
        <p:cNvGrpSpPr/>
        <p:nvPr/>
      </p:nvGrpSpPr>
      <p:grpSpPr>
        <a:xfrm>
          <a:off x="0" y="0"/>
          <a:ext cx="0" cy="0"/>
          <a:chOff x="0" y="0"/>
          <a:chExt cx="0" cy="0"/>
        </a:xfrm>
      </p:grpSpPr>
      <p:sp>
        <p:nvSpPr>
          <p:cNvPr id="8" name="Rectangle 7"/>
          <p:cNvSpPr/>
          <p:nvPr userDrawn="1"/>
        </p:nvSpPr>
        <p:spPr>
          <a:xfrm>
            <a:off x="0" y="0"/>
            <a:ext cx="12192000" cy="6858000"/>
          </a:xfrm>
          <a:prstGeom prst="rect">
            <a:avLst/>
          </a:prstGeom>
          <a:solidFill>
            <a:srgbClr val="2195A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userDrawn="1"/>
        </p:nvPicPr>
        <p:blipFill>
          <a:blip r:embed="rId2">
            <a:alphaModFix amt="10000"/>
            <a:extLst>
              <a:ext uri="{28A0092B-C50C-407E-A947-70E740481C1C}">
                <a14:useLocalDpi xmlns:a14="http://schemas.microsoft.com/office/drawing/2010/main" val="0"/>
              </a:ext>
            </a:extLst>
          </a:blip>
          <a:stretch>
            <a:fillRect/>
          </a:stretch>
        </p:blipFill>
        <p:spPr>
          <a:xfrm rot="20584098">
            <a:off x="-21937123" y="-5432470"/>
            <a:ext cx="50666932" cy="21268303"/>
          </a:xfrm>
          <a:prstGeom prst="rect">
            <a:avLst/>
          </a:prstGeom>
        </p:spPr>
      </p:pic>
      <p:sp>
        <p:nvSpPr>
          <p:cNvPr id="10" name="Title 1"/>
          <p:cNvSpPr>
            <a:spLocks noGrp="1"/>
          </p:cNvSpPr>
          <p:nvPr>
            <p:ph type="ctrTitle" hasCustomPrompt="1"/>
          </p:nvPr>
        </p:nvSpPr>
        <p:spPr>
          <a:xfrm>
            <a:off x="2871216" y="586582"/>
            <a:ext cx="8765613" cy="2387600"/>
          </a:xfrm>
        </p:spPr>
        <p:txBody>
          <a:bodyPr anchor="b">
            <a:noAutofit/>
          </a:bodyPr>
          <a:lstStyle>
            <a:lvl1pPr algn="r">
              <a:defRPr sz="5000" b="0" i="0" baseline="0">
                <a:solidFill>
                  <a:schemeClr val="bg1"/>
                </a:solidFill>
                <a:latin typeface="Arial" charset="0"/>
                <a:ea typeface="Arial" charset="0"/>
                <a:cs typeface="Arial" charset="0"/>
              </a:defRPr>
            </a:lvl1pPr>
          </a:lstStyle>
          <a:p>
            <a:r>
              <a:rPr lang="en-US" dirty="0" smtClean="0"/>
              <a:t>Click to edit Divider title style</a:t>
            </a:r>
            <a:endParaRPr lang="en-US" dirty="0"/>
          </a:p>
        </p:txBody>
      </p:sp>
      <p:sp>
        <p:nvSpPr>
          <p:cNvPr id="11" name="Subtitle 2"/>
          <p:cNvSpPr>
            <a:spLocks noGrp="1"/>
          </p:cNvSpPr>
          <p:nvPr>
            <p:ph type="subTitle" idx="1" hasCustomPrompt="1"/>
          </p:nvPr>
        </p:nvSpPr>
        <p:spPr>
          <a:xfrm>
            <a:off x="3396343" y="3066257"/>
            <a:ext cx="8240486" cy="1655762"/>
          </a:xfrm>
        </p:spPr>
        <p:txBody>
          <a:bodyPr/>
          <a:lstStyle>
            <a:lvl1pPr marL="0" indent="0" algn="r">
              <a:spcBef>
                <a:spcPts val="400"/>
              </a:spcBef>
              <a:buNone/>
              <a:defRPr sz="2400" b="0" i="0" baseline="0">
                <a:solidFill>
                  <a:schemeClr val="bg1"/>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Divider subtitle style</a:t>
            </a:r>
            <a:endParaRPr lang="en-US" dirty="0"/>
          </a:p>
        </p:txBody>
      </p:sp>
    </p:spTree>
    <p:extLst>
      <p:ext uri="{BB962C8B-B14F-4D97-AF65-F5344CB8AC3E}">
        <p14:creationId xmlns:p14="http://schemas.microsoft.com/office/powerpoint/2010/main" val="11529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ivider 3">
    <p:spTree>
      <p:nvGrpSpPr>
        <p:cNvPr id="1" name=""/>
        <p:cNvGrpSpPr/>
        <p:nvPr/>
      </p:nvGrpSpPr>
      <p:grpSpPr>
        <a:xfrm>
          <a:off x="0" y="0"/>
          <a:ext cx="0" cy="0"/>
          <a:chOff x="0" y="0"/>
          <a:chExt cx="0" cy="0"/>
        </a:xfrm>
      </p:grpSpPr>
      <p:sp>
        <p:nvSpPr>
          <p:cNvPr id="8" name="Rectangle 7"/>
          <p:cNvSpPr/>
          <p:nvPr userDrawn="1"/>
        </p:nvSpPr>
        <p:spPr>
          <a:xfrm>
            <a:off x="0" y="0"/>
            <a:ext cx="12192000" cy="6858000"/>
          </a:xfrm>
          <a:prstGeom prst="rect">
            <a:avLst/>
          </a:prstGeom>
          <a:solidFill>
            <a:srgbClr val="80CBE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userDrawn="1"/>
        </p:nvPicPr>
        <p:blipFill>
          <a:blip r:embed="rId2">
            <a:alphaModFix amt="10000"/>
            <a:extLst>
              <a:ext uri="{28A0092B-C50C-407E-A947-70E740481C1C}">
                <a14:useLocalDpi xmlns:a14="http://schemas.microsoft.com/office/drawing/2010/main" val="0"/>
              </a:ext>
            </a:extLst>
          </a:blip>
          <a:stretch>
            <a:fillRect/>
          </a:stretch>
        </p:blipFill>
        <p:spPr>
          <a:xfrm rot="20584098">
            <a:off x="-21937123" y="-5432470"/>
            <a:ext cx="50666932" cy="21268303"/>
          </a:xfrm>
          <a:prstGeom prst="rect">
            <a:avLst/>
          </a:prstGeom>
        </p:spPr>
      </p:pic>
      <p:sp>
        <p:nvSpPr>
          <p:cNvPr id="10" name="Title 1"/>
          <p:cNvSpPr>
            <a:spLocks noGrp="1"/>
          </p:cNvSpPr>
          <p:nvPr>
            <p:ph type="ctrTitle" hasCustomPrompt="1"/>
          </p:nvPr>
        </p:nvSpPr>
        <p:spPr>
          <a:xfrm>
            <a:off x="2834640" y="586582"/>
            <a:ext cx="8802189" cy="2387600"/>
          </a:xfrm>
        </p:spPr>
        <p:txBody>
          <a:bodyPr anchor="b">
            <a:noAutofit/>
          </a:bodyPr>
          <a:lstStyle>
            <a:lvl1pPr algn="r">
              <a:defRPr sz="5000" b="0" i="0" baseline="0">
                <a:solidFill>
                  <a:schemeClr val="bg1"/>
                </a:solidFill>
                <a:latin typeface="Arial" charset="0"/>
                <a:ea typeface="Arial" charset="0"/>
                <a:cs typeface="Arial" charset="0"/>
              </a:defRPr>
            </a:lvl1pPr>
          </a:lstStyle>
          <a:p>
            <a:r>
              <a:rPr lang="en-US" dirty="0" smtClean="0"/>
              <a:t>Click to edit Divider title style</a:t>
            </a:r>
            <a:endParaRPr lang="en-US" dirty="0"/>
          </a:p>
        </p:txBody>
      </p:sp>
      <p:sp>
        <p:nvSpPr>
          <p:cNvPr id="11" name="Subtitle 2"/>
          <p:cNvSpPr>
            <a:spLocks noGrp="1"/>
          </p:cNvSpPr>
          <p:nvPr>
            <p:ph type="subTitle" idx="1" hasCustomPrompt="1"/>
          </p:nvPr>
        </p:nvSpPr>
        <p:spPr>
          <a:xfrm>
            <a:off x="3396343" y="3066257"/>
            <a:ext cx="8240486" cy="1655762"/>
          </a:xfrm>
        </p:spPr>
        <p:txBody>
          <a:bodyPr/>
          <a:lstStyle>
            <a:lvl1pPr marL="0" indent="0" algn="r">
              <a:spcBef>
                <a:spcPts val="400"/>
              </a:spcBef>
              <a:buNone/>
              <a:defRPr sz="2400" b="0" i="0" baseline="0">
                <a:solidFill>
                  <a:schemeClr val="bg1"/>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Divider subtitle style</a:t>
            </a:r>
            <a:endParaRPr lang="en-US" dirty="0"/>
          </a:p>
        </p:txBody>
      </p:sp>
    </p:spTree>
    <p:extLst>
      <p:ext uri="{BB962C8B-B14F-4D97-AF65-F5344CB8AC3E}">
        <p14:creationId xmlns:p14="http://schemas.microsoft.com/office/powerpoint/2010/main" val="509753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F3C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userDrawn="1"/>
        </p:nvPicPr>
        <p:blipFill>
          <a:blip r:embed="rId2">
            <a:alphaModFix amt="10000"/>
            <a:extLst>
              <a:ext uri="{28A0092B-C50C-407E-A947-70E740481C1C}">
                <a14:useLocalDpi xmlns:a14="http://schemas.microsoft.com/office/drawing/2010/main" val="0"/>
              </a:ext>
            </a:extLst>
          </a:blip>
          <a:stretch>
            <a:fillRect/>
          </a:stretch>
        </p:blipFill>
        <p:spPr>
          <a:xfrm rot="20584098">
            <a:off x="-21937123" y="-5432470"/>
            <a:ext cx="50666932" cy="21268303"/>
          </a:xfrm>
          <a:prstGeom prst="rect">
            <a:avLst/>
          </a:prstGeom>
        </p:spPr>
      </p:pic>
      <p:sp>
        <p:nvSpPr>
          <p:cNvPr id="9" name="Title 1"/>
          <p:cNvSpPr>
            <a:spLocks noGrp="1"/>
          </p:cNvSpPr>
          <p:nvPr>
            <p:ph type="ctrTitle" hasCustomPrompt="1"/>
          </p:nvPr>
        </p:nvSpPr>
        <p:spPr>
          <a:xfrm>
            <a:off x="2980944" y="586582"/>
            <a:ext cx="8655885" cy="2387600"/>
          </a:xfrm>
        </p:spPr>
        <p:txBody>
          <a:bodyPr anchor="b">
            <a:noAutofit/>
          </a:bodyPr>
          <a:lstStyle>
            <a:lvl1pPr algn="r">
              <a:defRPr sz="5000" b="0" i="0" baseline="0">
                <a:solidFill>
                  <a:schemeClr val="bg1"/>
                </a:solidFill>
                <a:latin typeface="Arial" charset="0"/>
                <a:ea typeface="Arial" charset="0"/>
                <a:cs typeface="Arial" charset="0"/>
              </a:defRPr>
            </a:lvl1pPr>
          </a:lstStyle>
          <a:p>
            <a:r>
              <a:rPr lang="en-US" dirty="0" smtClean="0"/>
              <a:t>Click to edit Divider title style</a:t>
            </a:r>
            <a:endParaRPr lang="en-US" dirty="0"/>
          </a:p>
        </p:txBody>
      </p:sp>
      <p:sp>
        <p:nvSpPr>
          <p:cNvPr id="10" name="Subtitle 2"/>
          <p:cNvSpPr>
            <a:spLocks noGrp="1"/>
          </p:cNvSpPr>
          <p:nvPr>
            <p:ph type="subTitle" idx="1" hasCustomPrompt="1"/>
          </p:nvPr>
        </p:nvSpPr>
        <p:spPr>
          <a:xfrm>
            <a:off x="3396343" y="3066257"/>
            <a:ext cx="8240486" cy="1655762"/>
          </a:xfrm>
        </p:spPr>
        <p:txBody>
          <a:bodyPr/>
          <a:lstStyle>
            <a:lvl1pPr marL="0" indent="0" algn="r">
              <a:spcBef>
                <a:spcPts val="400"/>
              </a:spcBef>
              <a:buNone/>
              <a:defRPr sz="2400" b="0" i="0" baseline="0">
                <a:solidFill>
                  <a:schemeClr val="bg1"/>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Divider subtitle style</a:t>
            </a:r>
            <a:endParaRPr lang="en-US" dirty="0"/>
          </a:p>
        </p:txBody>
      </p:sp>
    </p:spTree>
    <p:extLst>
      <p:ext uri="{BB962C8B-B14F-4D97-AF65-F5344CB8AC3E}">
        <p14:creationId xmlns:p14="http://schemas.microsoft.com/office/powerpoint/2010/main" val="11093443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Final page">
    <p:spTree>
      <p:nvGrpSpPr>
        <p:cNvPr id="1" name=""/>
        <p:cNvGrpSpPr/>
        <p:nvPr/>
      </p:nvGrpSpPr>
      <p:grpSpPr>
        <a:xfrm>
          <a:off x="0" y="0"/>
          <a:ext cx="0" cy="0"/>
          <a:chOff x="0" y="0"/>
          <a:chExt cx="0" cy="0"/>
        </a:xfrm>
      </p:grpSpPr>
      <p:sp>
        <p:nvSpPr>
          <p:cNvPr id="3" name="Rectangle 2"/>
          <p:cNvSpPr/>
          <p:nvPr userDrawn="1"/>
        </p:nvSpPr>
        <p:spPr>
          <a:xfrm>
            <a:off x="0" y="0"/>
            <a:ext cx="12352867" cy="6858000"/>
          </a:xfrm>
          <a:prstGeom prst="rect">
            <a:avLst/>
          </a:prstGeom>
          <a:solidFill>
            <a:srgbClr val="EE3A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84765" y="2984350"/>
            <a:ext cx="2783335" cy="889299"/>
          </a:xfrm>
          <a:prstGeom prst="rect">
            <a:avLst/>
          </a:prstGeom>
        </p:spPr>
      </p:pic>
    </p:spTree>
    <p:extLst>
      <p:ext uri="{BB962C8B-B14F-4D97-AF65-F5344CB8AC3E}">
        <p14:creationId xmlns:p14="http://schemas.microsoft.com/office/powerpoint/2010/main" val="3687540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AA0744-5CC0-C74A-BE2A-662DE43966FA}" type="datetimeFigureOut">
              <a:rPr lang="en-US" smtClean="0"/>
              <a:t>1/25/2019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F26667-4FE2-374C-AF0A-CB12B1E350B3}" type="slidenum">
              <a:rPr lang="en-US" smtClean="0"/>
              <a:t>‹#›</a:t>
            </a:fld>
            <a:endParaRPr lang="en-US"/>
          </a:p>
        </p:txBody>
      </p:sp>
    </p:spTree>
    <p:extLst>
      <p:ext uri="{BB962C8B-B14F-4D97-AF65-F5344CB8AC3E}">
        <p14:creationId xmlns:p14="http://schemas.microsoft.com/office/powerpoint/2010/main" val="1233805520"/>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60" r:id="rId3"/>
    <p:sldLayoutId id="2147483650" r:id="rId4"/>
    <p:sldLayoutId id="2147483651" r:id="rId5"/>
    <p:sldLayoutId id="2147483652" r:id="rId6"/>
    <p:sldLayoutId id="2147483653" r:id="rId7"/>
    <p:sldLayoutId id="2147483654" r:id="rId8"/>
    <p:sldLayoutId id="2147483656" r:id="rId9"/>
    <p:sldLayoutId id="2147483657" r:id="rId10"/>
    <p:sldLayoutId id="2147483658" r:id="rId11"/>
    <p:sldLayoutId id="2147483655"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4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4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9.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wma"/><Relationship Id="rId1" Type="http://schemas.microsoft.com/office/2007/relationships/media" Target="../media/media2.wma"/><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wma"/><Relationship Id="rId1" Type="http://schemas.microsoft.com/office/2007/relationships/media" Target="../media/media3.wma"/><Relationship Id="rId6" Type="http://schemas.openxmlformats.org/officeDocument/2006/relationships/image" Target="../media/image9.png"/><Relationship Id="rId5" Type="http://schemas.openxmlformats.org/officeDocument/2006/relationships/image" Target="../media/image10.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wma"/><Relationship Id="rId1" Type="http://schemas.microsoft.com/office/2007/relationships/media" Target="../media/media4.wma"/><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5.wma"/><Relationship Id="rId1" Type="http://schemas.microsoft.com/office/2007/relationships/media" Target="../media/media5.wma"/><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6.wma"/><Relationship Id="rId1" Type="http://schemas.microsoft.com/office/2007/relationships/media" Target="../media/media6.wma"/><Relationship Id="rId5" Type="http://schemas.openxmlformats.org/officeDocument/2006/relationships/image" Target="../media/image9.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7.wma"/><Relationship Id="rId1" Type="http://schemas.microsoft.com/office/2007/relationships/media" Target="../media/media7.wma"/><Relationship Id="rId5" Type="http://schemas.openxmlformats.org/officeDocument/2006/relationships/image" Target="../media/image9.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9.png"/><Relationship Id="rId2" Type="http://schemas.openxmlformats.org/officeDocument/2006/relationships/audio" Target="../media/media8.wma"/><Relationship Id="rId1" Type="http://schemas.microsoft.com/office/2007/relationships/media" Target="../media/media8.wm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9.png"/><Relationship Id="rId2" Type="http://schemas.openxmlformats.org/officeDocument/2006/relationships/audio" Target="../media/media9.wma"/><Relationship Id="rId1" Type="http://schemas.microsoft.com/office/2007/relationships/media" Target="../media/media9.wma"/><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0.wma"/><Relationship Id="rId1" Type="http://schemas.microsoft.com/office/2007/relationships/media" Target="../media/media10.wma"/><Relationship Id="rId6" Type="http://schemas.openxmlformats.org/officeDocument/2006/relationships/image" Target="../media/image9.png"/><Relationship Id="rId5" Type="http://schemas.openxmlformats.org/officeDocument/2006/relationships/image" Target="../media/image15.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1.wma"/><Relationship Id="rId1" Type="http://schemas.microsoft.com/office/2007/relationships/media" Target="../media/media11.wma"/><Relationship Id="rId6" Type="http://schemas.openxmlformats.org/officeDocument/2006/relationships/image" Target="../media/image9.png"/><Relationship Id="rId5" Type="http://schemas.openxmlformats.org/officeDocument/2006/relationships/image" Target="../media/image16.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2.wma"/><Relationship Id="rId1" Type="http://schemas.microsoft.com/office/2007/relationships/media" Target="../media/media12.wma"/><Relationship Id="rId6" Type="http://schemas.openxmlformats.org/officeDocument/2006/relationships/image" Target="../media/image9.png"/><Relationship Id="rId5" Type="http://schemas.openxmlformats.org/officeDocument/2006/relationships/image" Target="../media/image17.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3.wma"/><Relationship Id="rId1" Type="http://schemas.microsoft.com/office/2007/relationships/media" Target="../media/media13.wma"/><Relationship Id="rId5" Type="http://schemas.openxmlformats.org/officeDocument/2006/relationships/image" Target="../media/image9.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4.wma"/><Relationship Id="rId1" Type="http://schemas.microsoft.com/office/2007/relationships/media" Target="../media/media14.wma"/><Relationship Id="rId6" Type="http://schemas.openxmlformats.org/officeDocument/2006/relationships/image" Target="../media/image9.png"/><Relationship Id="rId5" Type="http://schemas.openxmlformats.org/officeDocument/2006/relationships/image" Target="../media/image18.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5.wma"/><Relationship Id="rId1" Type="http://schemas.microsoft.com/office/2007/relationships/media" Target="../media/media15.wma"/><Relationship Id="rId6" Type="http://schemas.openxmlformats.org/officeDocument/2006/relationships/image" Target="../media/image9.png"/><Relationship Id="rId5" Type="http://schemas.openxmlformats.org/officeDocument/2006/relationships/image" Target="../media/image19.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image" Target="../media/image23.jpg"/><Relationship Id="rId13" Type="http://schemas.openxmlformats.org/officeDocument/2006/relationships/image" Target="../media/image9.png"/><Relationship Id="rId3" Type="http://schemas.openxmlformats.org/officeDocument/2006/relationships/slideLayout" Target="../slideLayouts/slideLayout4.xml"/><Relationship Id="rId7" Type="http://schemas.openxmlformats.org/officeDocument/2006/relationships/image" Target="../media/image22.jpg"/><Relationship Id="rId12" Type="http://schemas.openxmlformats.org/officeDocument/2006/relationships/image" Target="../media/image27.jpg"/><Relationship Id="rId2" Type="http://schemas.openxmlformats.org/officeDocument/2006/relationships/audio" Target="../media/media16.wma"/><Relationship Id="rId1" Type="http://schemas.microsoft.com/office/2007/relationships/media" Target="../media/media16.wma"/><Relationship Id="rId6" Type="http://schemas.openxmlformats.org/officeDocument/2006/relationships/image" Target="../media/image21.jpg"/><Relationship Id="rId11" Type="http://schemas.openxmlformats.org/officeDocument/2006/relationships/image" Target="../media/image26.jpg"/><Relationship Id="rId5" Type="http://schemas.openxmlformats.org/officeDocument/2006/relationships/image" Target="../media/image20.png"/><Relationship Id="rId10" Type="http://schemas.openxmlformats.org/officeDocument/2006/relationships/image" Target="../media/image25.jpg"/><Relationship Id="rId4" Type="http://schemas.openxmlformats.org/officeDocument/2006/relationships/notesSlide" Target="../notesSlides/notesSlide16.xml"/><Relationship Id="rId9" Type="http://schemas.openxmlformats.org/officeDocument/2006/relationships/image" Target="../media/image24.jpg"/></Relationships>
</file>

<file path=ppt/slides/_rels/slide17.xml.rels><?xml version="1.0" encoding="UTF-8" standalone="yes"?>
<Relationships xmlns="http://schemas.openxmlformats.org/package/2006/relationships"><Relationship Id="rId8" Type="http://schemas.openxmlformats.org/officeDocument/2006/relationships/hyperlink" Target="http://www.swimming.org/sport/england-programmes-swimming/" TargetMode="External"/><Relationship Id="rId3" Type="http://schemas.openxmlformats.org/officeDocument/2006/relationships/slideLayout" Target="../slideLayouts/slideLayout4.xml"/><Relationship Id="rId7" Type="http://schemas.openxmlformats.org/officeDocument/2006/relationships/hyperlink" Target="https://www.swimming.org/sport/coach-development-symposium-2016/" TargetMode="External"/><Relationship Id="rId2" Type="http://schemas.openxmlformats.org/officeDocument/2006/relationships/audio" Target="../media/media17.wma"/><Relationship Id="rId1" Type="http://schemas.microsoft.com/office/2007/relationships/media" Target="../media/media17.wma"/><Relationship Id="rId6" Type="http://schemas.openxmlformats.org/officeDocument/2006/relationships/hyperlink" Target="http://www.swimming.org/sport/coaching-swimming/coaching-development-symposium" TargetMode="External"/><Relationship Id="rId5" Type="http://schemas.openxmlformats.org/officeDocument/2006/relationships/hyperlink" Target="http://www.offtheblocks.info/" TargetMode="External"/><Relationship Id="rId4" Type="http://schemas.openxmlformats.org/officeDocument/2006/relationships/notesSlide" Target="../notesSlides/notesSlide17.xml"/><Relationship Id="rId9"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8.wma"/><Relationship Id="rId1" Type="http://schemas.microsoft.com/office/2007/relationships/media" Target="../media/media18.wma"/><Relationship Id="rId6" Type="http://schemas.openxmlformats.org/officeDocument/2006/relationships/image" Target="../media/image9.png"/><Relationship Id="rId5" Type="http://schemas.openxmlformats.org/officeDocument/2006/relationships/hyperlink" Target="http://www.offtheblocks.info/" TargetMode="External"/><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19.wma"/><Relationship Id="rId1" Type="http://schemas.microsoft.com/office/2007/relationships/media" Target="../media/media19.wma"/><Relationship Id="rId5" Type="http://schemas.openxmlformats.org/officeDocument/2006/relationships/image" Target="../media/image9.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0.wma"/><Relationship Id="rId1" Type="http://schemas.microsoft.com/office/2007/relationships/media" Target="../media/media20.wma"/><Relationship Id="rId6" Type="http://schemas.openxmlformats.org/officeDocument/2006/relationships/image" Target="../media/image9.png"/><Relationship Id="rId5" Type="http://schemas.openxmlformats.org/officeDocument/2006/relationships/image" Target="../media/image28.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1.wma"/><Relationship Id="rId1" Type="http://schemas.microsoft.com/office/2007/relationships/media" Target="../media/media21.wma"/><Relationship Id="rId6" Type="http://schemas.openxmlformats.org/officeDocument/2006/relationships/image" Target="../media/image9.png"/><Relationship Id="rId5" Type="http://schemas.openxmlformats.org/officeDocument/2006/relationships/image" Target="../media/image29.pn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2.wma"/><Relationship Id="rId1" Type="http://schemas.microsoft.com/office/2007/relationships/media" Target="../media/media22.wma"/><Relationship Id="rId5" Type="http://schemas.openxmlformats.org/officeDocument/2006/relationships/image" Target="../media/image9.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3.wma"/><Relationship Id="rId1" Type="http://schemas.microsoft.com/office/2007/relationships/media" Target="../media/media23.wma"/><Relationship Id="rId6" Type="http://schemas.openxmlformats.org/officeDocument/2006/relationships/image" Target="../media/image9.png"/><Relationship Id="rId5" Type="http://schemas.openxmlformats.org/officeDocument/2006/relationships/image" Target="../media/image30.pn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4.mp3"/><Relationship Id="rId1" Type="http://schemas.microsoft.com/office/2007/relationships/media" Target="../media/media24.mp3"/><Relationship Id="rId5" Type="http://schemas.openxmlformats.org/officeDocument/2006/relationships/image" Target="../media/image9.pn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9.png"/><Relationship Id="rId2" Type="http://schemas.openxmlformats.org/officeDocument/2006/relationships/audio" Target="../media/media25.mp3"/><Relationship Id="rId1" Type="http://schemas.microsoft.com/office/2007/relationships/media" Target="../media/media25.mp3"/><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9.png"/><Relationship Id="rId2" Type="http://schemas.openxmlformats.org/officeDocument/2006/relationships/audio" Target="../media/media26.mp3"/><Relationship Id="rId1" Type="http://schemas.microsoft.com/office/2007/relationships/media" Target="../media/media26.mp3"/><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9.png"/><Relationship Id="rId2" Type="http://schemas.openxmlformats.org/officeDocument/2006/relationships/audio" Target="../media/media27.mp3"/><Relationship Id="rId1" Type="http://schemas.microsoft.com/office/2007/relationships/media" Target="../media/media27.mp3"/><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9.png"/><Relationship Id="rId2" Type="http://schemas.openxmlformats.org/officeDocument/2006/relationships/audio" Target="../media/media28.mp3"/><Relationship Id="rId1" Type="http://schemas.microsoft.com/office/2007/relationships/media" Target="../media/media28.mp3"/><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9.wma"/><Relationship Id="rId1" Type="http://schemas.microsoft.com/office/2007/relationships/media" Target="../media/media29.wma"/><Relationship Id="rId6" Type="http://schemas.openxmlformats.org/officeDocument/2006/relationships/image" Target="../media/image9.png"/><Relationship Id="rId5" Type="http://schemas.openxmlformats.org/officeDocument/2006/relationships/image" Target="../media/image39.pn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9.png"/><Relationship Id="rId2" Type="http://schemas.openxmlformats.org/officeDocument/2006/relationships/audio" Target="../media/media30.mp3"/><Relationship Id="rId1" Type="http://schemas.microsoft.com/office/2007/relationships/media" Target="../media/media30.mp3"/><Relationship Id="rId6" Type="http://schemas.openxmlformats.org/officeDocument/2006/relationships/hyperlink" Target="http://www.swimming.org/sport/land-warm-up-swimmers" TargetMode="External"/><Relationship Id="rId5" Type="http://schemas.openxmlformats.org/officeDocument/2006/relationships/hyperlink" Target="http://www.offtheblocks.info/" TargetMode="External"/><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1.wma"/><Relationship Id="rId1" Type="http://schemas.microsoft.com/office/2007/relationships/media" Target="../media/media31.wma"/><Relationship Id="rId6" Type="http://schemas.openxmlformats.org/officeDocument/2006/relationships/image" Target="../media/image9.png"/><Relationship Id="rId5" Type="http://schemas.openxmlformats.org/officeDocument/2006/relationships/hyperlink" Target="https://www.swimming.org/sport/coaching-the-swimming-club-awards/" TargetMode="External"/><Relationship Id="rId4"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2.wma"/><Relationship Id="rId1" Type="http://schemas.microsoft.com/office/2007/relationships/media" Target="../media/media32.wma"/><Relationship Id="rId6" Type="http://schemas.openxmlformats.org/officeDocument/2006/relationships/image" Target="../media/image9.png"/><Relationship Id="rId5" Type="http://schemas.openxmlformats.org/officeDocument/2006/relationships/image" Target="../media/image40.png"/><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3.wma"/><Relationship Id="rId1" Type="http://schemas.microsoft.com/office/2007/relationships/media" Target="../media/media33.wma"/><Relationship Id="rId6" Type="http://schemas.openxmlformats.org/officeDocument/2006/relationships/image" Target="../media/image9.png"/><Relationship Id="rId5" Type="http://schemas.openxmlformats.org/officeDocument/2006/relationships/image" Target="../media/image41.pn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4.wma"/><Relationship Id="rId1" Type="http://schemas.microsoft.com/office/2007/relationships/media" Target="../media/media34.wma"/><Relationship Id="rId5" Type="http://schemas.openxmlformats.org/officeDocument/2006/relationships/image" Target="../media/image9.png"/><Relationship Id="rId4" Type="http://schemas.openxmlformats.org/officeDocument/2006/relationships/notesSlide" Target="../notesSlides/notesSlide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Swim England Club Awards</a:t>
            </a:r>
            <a:endParaRPr lang="en-US" dirty="0"/>
          </a:p>
        </p:txBody>
      </p:sp>
      <p:pic>
        <p:nvPicPr>
          <p:cNvPr id="9" name="slide1">
            <a:hlinkClick r:id="" action="ppaction://media"/>
          </p:cNvPr>
          <p:cNvPicPr>
            <a:picLocks noGrp="1" noChangeAspect="1"/>
          </p:cNvPicPr>
          <p:nvPr>
            <p:ph sz="quarter" idx="13"/>
            <a:audioFile r:link="rId2"/>
            <p:extLst>
              <p:ext uri="{DAA4B4D4-6D71-4841-9C94-3DE7FCFB9230}">
                <p14:media xmlns:p14="http://schemas.microsoft.com/office/powerpoint/2010/main" r:embed="rId1"/>
              </p:ext>
            </p:extLst>
          </p:nvPr>
        </p:nvPicPr>
        <p:blipFill>
          <a:blip r:embed="rId5"/>
          <a:stretch>
            <a:fillRect/>
          </a:stretch>
        </p:blipFill>
        <p:spPr>
          <a:xfrm>
            <a:off x="2057400" y="6045200"/>
            <a:ext cx="609600" cy="609600"/>
          </a:xfrm>
        </p:spPr>
      </p:pic>
    </p:spTree>
    <p:extLst>
      <p:ext uri="{BB962C8B-B14F-4D97-AF65-F5344CB8AC3E}">
        <p14:creationId xmlns:p14="http://schemas.microsoft.com/office/powerpoint/2010/main" val="407666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46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Swim England Frameworks</a:t>
            </a:r>
            <a:endParaRPr lang="en-US" dirty="0"/>
          </a:p>
        </p:txBody>
      </p:sp>
      <p:sp>
        <p:nvSpPr>
          <p:cNvPr id="7" name="Oval 6"/>
          <p:cNvSpPr/>
          <p:nvPr/>
        </p:nvSpPr>
        <p:spPr>
          <a:xfrm>
            <a:off x="2202610" y="1690687"/>
            <a:ext cx="2449902" cy="2449902"/>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t>Aquatic Skills Framework</a:t>
            </a:r>
          </a:p>
          <a:p>
            <a:pPr algn="ctr"/>
            <a:r>
              <a:rPr lang="en-GB" sz="1600" dirty="0" smtClean="0"/>
              <a:t>Stages 8-10 (Multi-Discipline)</a:t>
            </a:r>
            <a:endParaRPr lang="en-GB" sz="1600" dirty="0"/>
          </a:p>
        </p:txBody>
      </p:sp>
      <p:sp>
        <p:nvSpPr>
          <p:cNvPr id="8" name="Oval 7"/>
          <p:cNvSpPr/>
          <p:nvPr/>
        </p:nvSpPr>
        <p:spPr>
          <a:xfrm>
            <a:off x="7555251" y="1690687"/>
            <a:ext cx="2449902" cy="2449902"/>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t>Club Awards</a:t>
            </a:r>
          </a:p>
          <a:p>
            <a:pPr algn="ctr"/>
            <a:r>
              <a:rPr lang="en-GB" sz="1600" dirty="0" smtClean="0"/>
              <a:t>Awards 1 - 6</a:t>
            </a:r>
          </a:p>
          <a:p>
            <a:pPr algn="ctr"/>
            <a:r>
              <a:rPr lang="en-GB" sz="1600" dirty="0" smtClean="0"/>
              <a:t>(Multi-Discipline)</a:t>
            </a:r>
            <a:endParaRPr lang="en-GB" sz="1600" dirty="0"/>
          </a:p>
        </p:txBody>
      </p:sp>
      <p:sp>
        <p:nvSpPr>
          <p:cNvPr id="9" name="Oval 8"/>
          <p:cNvSpPr/>
          <p:nvPr/>
        </p:nvSpPr>
        <p:spPr>
          <a:xfrm>
            <a:off x="4878930" y="4140590"/>
            <a:ext cx="2449902" cy="2449902"/>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t>Learn to Swim Framework</a:t>
            </a:r>
          </a:p>
          <a:p>
            <a:pPr algn="ctr"/>
            <a:r>
              <a:rPr lang="en-GB" sz="1600" dirty="0" smtClean="0"/>
              <a:t>Stages 1-7</a:t>
            </a:r>
            <a:endParaRPr lang="en-GB" sz="1600" dirty="0"/>
          </a:p>
        </p:txBody>
      </p:sp>
      <p:sp>
        <p:nvSpPr>
          <p:cNvPr id="11" name="Arc 10"/>
          <p:cNvSpPr/>
          <p:nvPr/>
        </p:nvSpPr>
        <p:spPr>
          <a:xfrm rot="5400000">
            <a:off x="5820889" y="2642017"/>
            <a:ext cx="2953007" cy="2997145"/>
          </a:xfrm>
          <a:prstGeom prst="arc">
            <a:avLst/>
          </a:prstGeom>
          <a:noFill/>
          <a:ln w="25400">
            <a:solidFill>
              <a:schemeClr val="tx1"/>
            </a:solidFill>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14" name="Straight Arrow Connector 13"/>
          <p:cNvCxnSpPr/>
          <p:nvPr/>
        </p:nvCxnSpPr>
        <p:spPr>
          <a:xfrm>
            <a:off x="4652512" y="2915638"/>
            <a:ext cx="2902739" cy="0"/>
          </a:xfrm>
          <a:prstGeom prst="straightConnector1">
            <a:avLst/>
          </a:prstGeom>
          <a:ln w="254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7" name="Arc 16"/>
          <p:cNvSpPr/>
          <p:nvPr/>
        </p:nvSpPr>
        <p:spPr>
          <a:xfrm rot="5400000" flipV="1">
            <a:off x="3411798" y="2664086"/>
            <a:ext cx="2953007" cy="2953007"/>
          </a:xfrm>
          <a:prstGeom prst="arc">
            <a:avLst/>
          </a:prstGeom>
          <a:noFill/>
          <a:ln w="25400">
            <a:solidFill>
              <a:schemeClr val="tx1"/>
            </a:solidFill>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3" name="Slid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2088" y="5308391"/>
            <a:ext cx="609600" cy="609600"/>
          </a:xfrm>
          <a:prstGeom prst="rect">
            <a:avLst/>
          </a:prstGeom>
        </p:spPr>
      </p:pic>
    </p:spTree>
    <p:extLst>
      <p:ext uri="{BB962C8B-B14F-4D97-AF65-F5344CB8AC3E}">
        <p14:creationId xmlns:p14="http://schemas.microsoft.com/office/powerpoint/2010/main" val="1475293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57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Swimming Club Awards</a:t>
            </a:r>
            <a:endParaRPr lang="en-GB" dirty="0"/>
          </a:p>
        </p:txBody>
      </p:sp>
      <p:pic>
        <p:nvPicPr>
          <p:cNvPr id="3" name="Picture 2"/>
          <p:cNvPicPr>
            <a:picLocks noChangeAspect="1"/>
          </p:cNvPicPr>
          <p:nvPr/>
        </p:nvPicPr>
        <p:blipFill>
          <a:blip r:embed="rId5"/>
          <a:stretch>
            <a:fillRect/>
          </a:stretch>
        </p:blipFill>
        <p:spPr>
          <a:xfrm>
            <a:off x="2133256" y="1690688"/>
            <a:ext cx="7925487" cy="4456562"/>
          </a:xfrm>
          <a:prstGeom prst="rect">
            <a:avLst/>
          </a:prstGeom>
        </p:spPr>
      </p:pic>
      <p:pic>
        <p:nvPicPr>
          <p:cNvPr id="4" name="Slide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828456" y="5181600"/>
            <a:ext cx="609600" cy="609600"/>
          </a:xfrm>
          <a:prstGeom prst="rect">
            <a:avLst/>
          </a:prstGeom>
        </p:spPr>
      </p:pic>
    </p:spTree>
    <p:extLst>
      <p:ext uri="{BB962C8B-B14F-4D97-AF65-F5344CB8AC3E}">
        <p14:creationId xmlns:p14="http://schemas.microsoft.com/office/powerpoint/2010/main" val="2371288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37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Swimming Club Awards</a:t>
            </a:r>
            <a:endParaRPr lang="en-GB" dirty="0"/>
          </a:p>
        </p:txBody>
      </p:sp>
      <p:sp>
        <p:nvSpPr>
          <p:cNvPr id="3" name="Content Placeholder 2"/>
          <p:cNvSpPr>
            <a:spLocks noGrp="1"/>
          </p:cNvSpPr>
          <p:nvPr>
            <p:ph idx="1"/>
          </p:nvPr>
        </p:nvSpPr>
        <p:spPr>
          <a:xfrm>
            <a:off x="337457" y="1749424"/>
            <a:ext cx="11451772" cy="4689475"/>
          </a:xfrm>
        </p:spPr>
        <p:txBody>
          <a:bodyPr/>
          <a:lstStyle/>
          <a:p>
            <a:pPr>
              <a:lnSpc>
                <a:spcPct val="100000"/>
              </a:lnSpc>
              <a:spcBef>
                <a:spcPts val="1200"/>
              </a:spcBef>
              <a:spcAft>
                <a:spcPts val="1200"/>
              </a:spcAft>
            </a:pPr>
            <a:r>
              <a:rPr lang="en-GB" sz="2200" dirty="0" smtClean="0"/>
              <a:t>These awards </a:t>
            </a:r>
            <a:r>
              <a:rPr lang="en-GB" sz="2200" dirty="0"/>
              <a:t>help </a:t>
            </a:r>
            <a:r>
              <a:rPr lang="en-GB" sz="2200" b="1" dirty="0"/>
              <a:t>7-12 </a:t>
            </a:r>
            <a:r>
              <a:rPr lang="en-GB" sz="2200" b="1" dirty="0" smtClean="0"/>
              <a:t>year olds </a:t>
            </a:r>
            <a:r>
              <a:rPr lang="en-GB" sz="2200" dirty="0" smtClean="0"/>
              <a:t>transition </a:t>
            </a:r>
            <a:r>
              <a:rPr lang="en-GB" sz="2200" dirty="0"/>
              <a:t>from the </a:t>
            </a:r>
            <a:r>
              <a:rPr lang="en-GB" sz="2200" dirty="0" smtClean="0"/>
              <a:t>Learn </a:t>
            </a:r>
            <a:r>
              <a:rPr lang="en-GB" sz="2200" dirty="0"/>
              <a:t>To Swim Programme to a club level </a:t>
            </a:r>
            <a:r>
              <a:rPr lang="en-GB" sz="2200" dirty="0" smtClean="0"/>
              <a:t>swimmer </a:t>
            </a:r>
            <a:r>
              <a:rPr lang="en-GB" sz="2200" dirty="0"/>
              <a:t>aiming towards county/regional championship qualification</a:t>
            </a:r>
            <a:r>
              <a:rPr lang="en-GB" sz="2200" dirty="0" smtClean="0"/>
              <a:t>.</a:t>
            </a:r>
            <a:endParaRPr lang="en-GB" sz="2200" dirty="0"/>
          </a:p>
          <a:p>
            <a:pPr>
              <a:lnSpc>
                <a:spcPct val="100000"/>
              </a:lnSpc>
              <a:spcBef>
                <a:spcPts val="1200"/>
              </a:spcBef>
              <a:spcAft>
                <a:spcPts val="1200"/>
              </a:spcAft>
            </a:pPr>
            <a:r>
              <a:rPr lang="en-GB" sz="2200" dirty="0" smtClean="0"/>
              <a:t>All </a:t>
            </a:r>
            <a:r>
              <a:rPr lang="en-GB" sz="2200" dirty="0"/>
              <a:t>six awards should be delivered by fully-qualified swimming coaches</a:t>
            </a:r>
            <a:r>
              <a:rPr lang="en-GB" sz="2200" dirty="0" smtClean="0"/>
              <a:t>.</a:t>
            </a:r>
          </a:p>
          <a:p>
            <a:pPr>
              <a:lnSpc>
                <a:spcPct val="100000"/>
              </a:lnSpc>
              <a:spcBef>
                <a:spcPts val="1200"/>
              </a:spcBef>
              <a:spcAft>
                <a:spcPts val="1200"/>
              </a:spcAft>
            </a:pPr>
            <a:r>
              <a:rPr lang="en-GB" sz="2200" dirty="0" smtClean="0"/>
              <a:t>Outcomes </a:t>
            </a:r>
            <a:r>
              <a:rPr lang="en-GB" sz="2200" dirty="0"/>
              <a:t>should become an integral part of an overall scheme of </a:t>
            </a:r>
            <a:r>
              <a:rPr lang="en-GB" sz="2200" dirty="0" smtClean="0"/>
              <a:t>work. Technical/skill </a:t>
            </a:r>
            <a:r>
              <a:rPr lang="en-GB" sz="2200" dirty="0"/>
              <a:t>development should be </a:t>
            </a:r>
            <a:r>
              <a:rPr lang="en-GB" sz="2200" dirty="0" smtClean="0"/>
              <a:t>a significant priority at this age/ stage of development but </a:t>
            </a:r>
            <a:r>
              <a:rPr lang="en-GB" sz="2200" dirty="0"/>
              <a:t>physical, psychological and tactical capabilities should also be worked </a:t>
            </a:r>
            <a:r>
              <a:rPr lang="en-GB" sz="2200" dirty="0" smtClean="0"/>
              <a:t>on.</a:t>
            </a:r>
            <a:endParaRPr lang="en-GB" sz="2200" dirty="0"/>
          </a:p>
          <a:p>
            <a:pPr>
              <a:lnSpc>
                <a:spcPct val="100000"/>
              </a:lnSpc>
              <a:spcBef>
                <a:spcPts val="1200"/>
              </a:spcBef>
              <a:spcAft>
                <a:spcPts val="1200"/>
              </a:spcAft>
            </a:pPr>
            <a:endParaRPr lang="en-GB" sz="2200" dirty="0"/>
          </a:p>
        </p:txBody>
      </p:sp>
      <p:pic>
        <p:nvPicPr>
          <p:cNvPr id="4"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504950" y="5276850"/>
            <a:ext cx="609600" cy="609600"/>
          </a:xfrm>
          <a:prstGeom prst="rect">
            <a:avLst/>
          </a:prstGeom>
        </p:spPr>
      </p:pic>
    </p:spTree>
    <p:extLst>
      <p:ext uri="{BB962C8B-B14F-4D97-AF65-F5344CB8AC3E}">
        <p14:creationId xmlns:p14="http://schemas.microsoft.com/office/powerpoint/2010/main" val="3828803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4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Club Awards syllabus</a:t>
            </a:r>
            <a:endParaRPr lang="en-GB" dirty="0"/>
          </a:p>
        </p:txBody>
      </p:sp>
      <p:sp>
        <p:nvSpPr>
          <p:cNvPr id="6" name="Subtitle 5"/>
          <p:cNvSpPr>
            <a:spLocks noGrp="1"/>
          </p:cNvSpPr>
          <p:nvPr>
            <p:ph type="subTitle" idx="1"/>
          </p:nvPr>
        </p:nvSpPr>
        <p:spPr/>
        <p:txBody>
          <a:bodyPr/>
          <a:lstStyle/>
          <a:p>
            <a:endParaRPr lang="en-GB"/>
          </a:p>
        </p:txBody>
      </p:sp>
      <p:pic>
        <p:nvPicPr>
          <p:cNvPr id="2" name="Slid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389632" y="5156200"/>
            <a:ext cx="609600" cy="609600"/>
          </a:xfrm>
          <a:prstGeom prst="rect">
            <a:avLst/>
          </a:prstGeom>
        </p:spPr>
      </p:pic>
    </p:spTree>
    <p:extLst>
      <p:ext uri="{BB962C8B-B14F-4D97-AF65-F5344CB8AC3E}">
        <p14:creationId xmlns:p14="http://schemas.microsoft.com/office/powerpoint/2010/main" val="232350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1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Syllabus outline</a:t>
            </a:r>
            <a:endParaRPr lang="en-GB" dirty="0"/>
          </a:p>
        </p:txBody>
      </p:sp>
      <p:sp>
        <p:nvSpPr>
          <p:cNvPr id="3" name="Content Placeholder 2"/>
          <p:cNvSpPr>
            <a:spLocks noGrp="1"/>
          </p:cNvSpPr>
          <p:nvPr>
            <p:ph idx="1"/>
          </p:nvPr>
        </p:nvSpPr>
        <p:spPr>
          <a:xfrm>
            <a:off x="337457" y="1749425"/>
            <a:ext cx="5587093" cy="4351338"/>
          </a:xfrm>
        </p:spPr>
        <p:txBody>
          <a:bodyPr/>
          <a:lstStyle/>
          <a:p>
            <a:pPr>
              <a:lnSpc>
                <a:spcPct val="100000"/>
              </a:lnSpc>
              <a:spcBef>
                <a:spcPts val="1200"/>
              </a:spcBef>
              <a:spcAft>
                <a:spcPts val="1200"/>
              </a:spcAft>
            </a:pPr>
            <a:r>
              <a:rPr lang="en-US" sz="2200" dirty="0"/>
              <a:t>Stroke </a:t>
            </a:r>
            <a:r>
              <a:rPr lang="en-US" sz="2200" dirty="0" smtClean="0"/>
              <a:t>technique. </a:t>
            </a:r>
          </a:p>
          <a:p>
            <a:pPr>
              <a:lnSpc>
                <a:spcPct val="100000"/>
              </a:lnSpc>
              <a:spcBef>
                <a:spcPts val="1200"/>
              </a:spcBef>
              <a:spcAft>
                <a:spcPts val="1200"/>
              </a:spcAft>
            </a:pPr>
            <a:r>
              <a:rPr lang="en-US" sz="2200" dirty="0" smtClean="0"/>
              <a:t>Starts.</a:t>
            </a:r>
          </a:p>
          <a:p>
            <a:pPr>
              <a:lnSpc>
                <a:spcPct val="100000"/>
              </a:lnSpc>
              <a:spcBef>
                <a:spcPts val="1200"/>
              </a:spcBef>
              <a:spcAft>
                <a:spcPts val="1200"/>
              </a:spcAft>
            </a:pPr>
            <a:r>
              <a:rPr lang="en-US" sz="2200" dirty="0" smtClean="0"/>
              <a:t>Turns (single stroke </a:t>
            </a:r>
            <a:r>
              <a:rPr lang="en-US" sz="2200" dirty="0"/>
              <a:t>and </a:t>
            </a:r>
            <a:r>
              <a:rPr lang="en-US" sz="2200" dirty="0" smtClean="0"/>
              <a:t>individual medley transition </a:t>
            </a:r>
            <a:r>
              <a:rPr lang="en-US" sz="2200" dirty="0"/>
              <a:t>turns</a:t>
            </a:r>
            <a:r>
              <a:rPr lang="en-US" sz="2200" dirty="0" smtClean="0"/>
              <a:t>).</a:t>
            </a:r>
          </a:p>
          <a:p>
            <a:pPr>
              <a:lnSpc>
                <a:spcPct val="100000"/>
              </a:lnSpc>
              <a:spcBef>
                <a:spcPts val="1200"/>
              </a:spcBef>
              <a:spcAft>
                <a:spcPts val="1200"/>
              </a:spcAft>
            </a:pPr>
            <a:r>
              <a:rPr lang="en-US" sz="2200" dirty="0" smtClean="0"/>
              <a:t>Finishes.</a:t>
            </a:r>
          </a:p>
          <a:p>
            <a:pPr>
              <a:lnSpc>
                <a:spcPct val="100000"/>
              </a:lnSpc>
              <a:spcBef>
                <a:spcPts val="1200"/>
              </a:spcBef>
              <a:spcAft>
                <a:spcPts val="1200"/>
              </a:spcAft>
            </a:pPr>
            <a:r>
              <a:rPr lang="en-US" sz="2200" dirty="0" smtClean="0"/>
              <a:t>Relay takeovers.</a:t>
            </a:r>
          </a:p>
          <a:p>
            <a:pPr>
              <a:lnSpc>
                <a:spcPct val="100000"/>
              </a:lnSpc>
              <a:spcBef>
                <a:spcPts val="1200"/>
              </a:spcBef>
              <a:spcAft>
                <a:spcPts val="1200"/>
              </a:spcAft>
            </a:pPr>
            <a:r>
              <a:rPr lang="en-US" sz="2200" dirty="0" smtClean="0"/>
              <a:t>Use </a:t>
            </a:r>
            <a:r>
              <a:rPr lang="en-US" sz="2200" dirty="0"/>
              <a:t>of the </a:t>
            </a:r>
            <a:r>
              <a:rPr lang="en-US" sz="2200" dirty="0" smtClean="0"/>
              <a:t>pace clock.</a:t>
            </a:r>
            <a:endParaRPr lang="en-US" sz="2200" dirty="0"/>
          </a:p>
        </p:txBody>
      </p:sp>
      <p:sp>
        <p:nvSpPr>
          <p:cNvPr id="4" name="Content Placeholder 2"/>
          <p:cNvSpPr txBox="1">
            <a:spLocks/>
          </p:cNvSpPr>
          <p:nvPr/>
        </p:nvSpPr>
        <p:spPr>
          <a:xfrm>
            <a:off x="6202136" y="1749425"/>
            <a:ext cx="5587093"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baseline="0">
                <a:solidFill>
                  <a:srgbClr val="555555"/>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b="0" i="0" kern="1200" baseline="0">
                <a:solidFill>
                  <a:srgbClr val="555555"/>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baseline="0">
                <a:solidFill>
                  <a:srgbClr val="555555"/>
                </a:solidFill>
                <a:latin typeface="Arial" charset="0"/>
                <a:ea typeface="Arial" charset="0"/>
                <a:cs typeface="Arial" charset="0"/>
              </a:defRPr>
            </a:lvl3pPr>
            <a:lvl4pPr marL="16002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4pPr>
            <a:lvl5pPr marL="20574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00000"/>
              </a:lnSpc>
              <a:spcBef>
                <a:spcPts val="1200"/>
              </a:spcBef>
              <a:spcAft>
                <a:spcPts val="1200"/>
              </a:spcAft>
            </a:pPr>
            <a:r>
              <a:rPr lang="en-US" sz="2200" dirty="0" smtClean="0"/>
              <a:t>Equipment.</a:t>
            </a:r>
          </a:p>
          <a:p>
            <a:pPr>
              <a:lnSpc>
                <a:spcPct val="100000"/>
              </a:lnSpc>
              <a:spcBef>
                <a:spcPts val="1200"/>
              </a:spcBef>
              <a:spcAft>
                <a:spcPts val="1200"/>
              </a:spcAft>
            </a:pPr>
            <a:r>
              <a:rPr lang="en-US" sz="2200" dirty="0" smtClean="0"/>
              <a:t>Self – management within the DTE (Daily Training Environment).</a:t>
            </a:r>
          </a:p>
          <a:p>
            <a:pPr>
              <a:lnSpc>
                <a:spcPct val="100000"/>
              </a:lnSpc>
              <a:spcBef>
                <a:spcPts val="1200"/>
              </a:spcBef>
              <a:spcAft>
                <a:spcPts val="1200"/>
              </a:spcAft>
            </a:pPr>
            <a:r>
              <a:rPr lang="en-US" sz="2200" dirty="0" smtClean="0"/>
              <a:t>Process goals.</a:t>
            </a:r>
          </a:p>
          <a:p>
            <a:pPr>
              <a:lnSpc>
                <a:spcPct val="100000"/>
              </a:lnSpc>
              <a:spcBef>
                <a:spcPts val="1200"/>
              </a:spcBef>
              <a:spcAft>
                <a:spcPts val="1200"/>
              </a:spcAft>
            </a:pPr>
            <a:r>
              <a:rPr lang="en-US" sz="2200" dirty="0" smtClean="0"/>
              <a:t>Pre pool (RMAP warm up).</a:t>
            </a:r>
          </a:p>
          <a:p>
            <a:pPr>
              <a:lnSpc>
                <a:spcPct val="100000"/>
              </a:lnSpc>
              <a:spcBef>
                <a:spcPts val="1200"/>
              </a:spcBef>
              <a:spcAft>
                <a:spcPts val="1200"/>
              </a:spcAft>
            </a:pPr>
            <a:r>
              <a:rPr lang="en-US" sz="2200" dirty="0" smtClean="0"/>
              <a:t>Post pool.</a:t>
            </a:r>
          </a:p>
          <a:p>
            <a:pPr>
              <a:lnSpc>
                <a:spcPct val="100000"/>
              </a:lnSpc>
              <a:spcBef>
                <a:spcPts val="1200"/>
              </a:spcBef>
              <a:spcAft>
                <a:spcPts val="1200"/>
              </a:spcAft>
            </a:pPr>
            <a:endParaRPr lang="en-US" sz="2200" dirty="0" smtClean="0"/>
          </a:p>
          <a:p>
            <a:pPr>
              <a:lnSpc>
                <a:spcPct val="100000"/>
              </a:lnSpc>
              <a:spcBef>
                <a:spcPts val="1200"/>
              </a:spcBef>
              <a:spcAft>
                <a:spcPts val="1200"/>
              </a:spcAft>
            </a:pPr>
            <a:endParaRPr lang="en-GB" sz="2200" dirty="0"/>
          </a:p>
        </p:txBody>
      </p:sp>
      <p:pic>
        <p:nvPicPr>
          <p:cNvPr id="5" name="Slide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826203" y="5124450"/>
            <a:ext cx="609600" cy="609600"/>
          </a:xfrm>
          <a:prstGeom prst="rect">
            <a:avLst/>
          </a:prstGeom>
        </p:spPr>
      </p:pic>
    </p:spTree>
    <p:extLst>
      <p:ext uri="{BB962C8B-B14F-4D97-AF65-F5344CB8AC3E}">
        <p14:creationId xmlns:p14="http://schemas.microsoft.com/office/powerpoint/2010/main" val="1272672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81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Pool based competencies</a:t>
            </a:r>
            <a:endParaRPr lang="en-GB" dirty="0"/>
          </a:p>
        </p:txBody>
      </p:sp>
      <p:sp>
        <p:nvSpPr>
          <p:cNvPr id="5" name="Subtitle 4"/>
          <p:cNvSpPr>
            <a:spLocks noGrp="1"/>
          </p:cNvSpPr>
          <p:nvPr>
            <p:ph type="subTitle" idx="1"/>
          </p:nvPr>
        </p:nvSpPr>
        <p:spPr/>
        <p:txBody>
          <a:bodyPr/>
          <a:lstStyle/>
          <a:p>
            <a:endParaRPr lang="en-GB"/>
          </a:p>
        </p:txBody>
      </p:sp>
      <p:pic>
        <p:nvPicPr>
          <p:cNvPr id="2" name="Slide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072640" y="5029200"/>
            <a:ext cx="609600" cy="609600"/>
          </a:xfrm>
          <a:prstGeom prst="rect">
            <a:avLst/>
          </a:prstGeom>
        </p:spPr>
      </p:pic>
    </p:spTree>
    <p:extLst>
      <p:ext uri="{BB962C8B-B14F-4D97-AF65-F5344CB8AC3E}">
        <p14:creationId xmlns:p14="http://schemas.microsoft.com/office/powerpoint/2010/main" val="1729173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4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Effective </a:t>
            </a:r>
            <a:r>
              <a:rPr lang="en-GB" dirty="0" smtClean="0"/>
              <a:t>stroke technique</a:t>
            </a:r>
            <a:endParaRPr lang="en-GB" dirty="0"/>
          </a:p>
        </p:txBody>
      </p:sp>
      <p:sp>
        <p:nvSpPr>
          <p:cNvPr id="4" name="Content Placeholder 3"/>
          <p:cNvSpPr>
            <a:spLocks noGrp="1"/>
          </p:cNvSpPr>
          <p:nvPr>
            <p:ph idx="1"/>
          </p:nvPr>
        </p:nvSpPr>
        <p:spPr>
          <a:xfrm>
            <a:off x="337457" y="2282825"/>
            <a:ext cx="6444343" cy="4351338"/>
          </a:xfrm>
        </p:spPr>
        <p:txBody>
          <a:bodyPr/>
          <a:lstStyle/>
          <a:p>
            <a:pPr marL="0" indent="0">
              <a:lnSpc>
                <a:spcPct val="100000"/>
              </a:lnSpc>
              <a:spcBef>
                <a:spcPts val="1200"/>
              </a:spcBef>
              <a:spcAft>
                <a:spcPts val="1200"/>
              </a:spcAft>
              <a:buNone/>
            </a:pPr>
            <a:r>
              <a:rPr lang="en-GB" sz="2200" dirty="0"/>
              <a:t>Aim to promote the concept of ‘building’ the stroke from the correct body </a:t>
            </a:r>
            <a:r>
              <a:rPr lang="en-GB" sz="2200" dirty="0" smtClean="0"/>
              <a:t>position (layering):</a:t>
            </a:r>
          </a:p>
          <a:p>
            <a:pPr>
              <a:lnSpc>
                <a:spcPct val="100000"/>
              </a:lnSpc>
              <a:spcBef>
                <a:spcPts val="1200"/>
              </a:spcBef>
              <a:spcAft>
                <a:spcPts val="1200"/>
              </a:spcAft>
            </a:pPr>
            <a:r>
              <a:rPr lang="en-GB" sz="2200" b="1" dirty="0" smtClean="0"/>
              <a:t>Front crawl and backstroke: </a:t>
            </a:r>
            <a:r>
              <a:rPr lang="en-GB" sz="2200" dirty="0" smtClean="0"/>
              <a:t>long </a:t>
            </a:r>
            <a:r>
              <a:rPr lang="en-GB" sz="2200" dirty="0"/>
              <a:t>axis rotational </a:t>
            </a:r>
            <a:r>
              <a:rPr lang="en-GB" sz="2200" dirty="0" smtClean="0"/>
              <a:t>strokes; </a:t>
            </a:r>
            <a:r>
              <a:rPr lang="en-GB" sz="2200" dirty="0"/>
              <a:t>effective technique requires the generation of hip lead rotation, optimal range of rotation, rotational control, even rotation and connectivity of rotation into balanced, continuous limb </a:t>
            </a:r>
            <a:r>
              <a:rPr lang="en-GB" sz="2200" dirty="0" smtClean="0"/>
              <a:t>actions.</a:t>
            </a:r>
            <a:endParaRPr lang="en-GB" sz="2200" dirty="0"/>
          </a:p>
          <a:p>
            <a:pPr>
              <a:lnSpc>
                <a:spcPct val="100000"/>
              </a:lnSpc>
              <a:spcBef>
                <a:spcPts val="1200"/>
              </a:spcBef>
              <a:spcAft>
                <a:spcPts val="1200"/>
              </a:spcAft>
            </a:pPr>
            <a:endParaRPr lang="en-GB" sz="2200" dirty="0"/>
          </a:p>
          <a:p>
            <a:pPr>
              <a:lnSpc>
                <a:spcPct val="100000"/>
              </a:lnSpc>
              <a:spcBef>
                <a:spcPts val="1200"/>
              </a:spcBef>
              <a:spcAft>
                <a:spcPts val="1200"/>
              </a:spcAft>
            </a:pPr>
            <a:endParaRPr lang="en-GB" sz="2200" dirty="0"/>
          </a:p>
        </p:txBody>
      </p:sp>
      <p:sp>
        <p:nvSpPr>
          <p:cNvPr id="5" name="Content Placeholder 7"/>
          <p:cNvSpPr txBox="1">
            <a:spLocks/>
          </p:cNvSpPr>
          <p:nvPr/>
        </p:nvSpPr>
        <p:spPr>
          <a:xfrm>
            <a:off x="337457" y="1441450"/>
            <a:ext cx="6444343" cy="4984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baseline="0">
                <a:solidFill>
                  <a:srgbClr val="555555"/>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b="0" i="0" kern="1200" baseline="0">
                <a:solidFill>
                  <a:srgbClr val="555555"/>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baseline="0">
                <a:solidFill>
                  <a:srgbClr val="555555"/>
                </a:solidFill>
                <a:latin typeface="Arial" charset="0"/>
                <a:ea typeface="Arial" charset="0"/>
                <a:cs typeface="Arial" charset="0"/>
              </a:defRPr>
            </a:lvl3pPr>
            <a:lvl4pPr marL="16002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4pPr>
            <a:lvl5pPr marL="20574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sz="2400" b="1" dirty="0" smtClean="0">
                <a:solidFill>
                  <a:schemeClr val="accent2"/>
                </a:solidFill>
              </a:rPr>
              <a:t>BLABT technique (Body position, legs, arms, breathing, timing)</a:t>
            </a:r>
            <a:endParaRPr lang="en-GB" sz="2400" b="1" dirty="0">
              <a:solidFill>
                <a:schemeClr val="accent2"/>
              </a:solidFill>
            </a:endParaRPr>
          </a:p>
        </p:txBody>
      </p:sp>
      <p:pic>
        <p:nvPicPr>
          <p:cNvPr id="1026" name="Picture 2" descr="Improving your front crawl techniqu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9604" y="1276620"/>
            <a:ext cx="4619625" cy="24574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proving your backstroke techniqu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9604" y="3874009"/>
            <a:ext cx="4619625" cy="2457451"/>
          </a:xfrm>
          <a:prstGeom prst="rect">
            <a:avLst/>
          </a:prstGeom>
          <a:noFill/>
          <a:extLst>
            <a:ext uri="{909E8E84-426E-40DD-AFC4-6F175D3DCCD1}">
              <a14:hiddenFill xmlns:a14="http://schemas.microsoft.com/office/drawing/2010/main">
                <a:solidFill>
                  <a:srgbClr val="FFFFFF"/>
                </a:solidFill>
              </a14:hiddenFill>
            </a:ext>
          </a:extLst>
        </p:spPr>
      </p:pic>
      <p:pic>
        <p:nvPicPr>
          <p:cNvPr id="3" name="Slide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962150" y="5276850"/>
            <a:ext cx="609600" cy="609600"/>
          </a:xfrm>
          <a:prstGeom prst="rect">
            <a:avLst/>
          </a:prstGeom>
        </p:spPr>
      </p:pic>
    </p:spTree>
    <p:extLst>
      <p:ext uri="{BB962C8B-B14F-4D97-AF65-F5344CB8AC3E}">
        <p14:creationId xmlns:p14="http://schemas.microsoft.com/office/powerpoint/2010/main" val="2505051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66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mproving your breaststroke techniqu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9603" y="1276619"/>
            <a:ext cx="4619625" cy="245745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Effective </a:t>
            </a:r>
            <a:r>
              <a:rPr lang="en-GB" dirty="0" smtClean="0"/>
              <a:t>stroke technique</a:t>
            </a:r>
            <a:endParaRPr lang="en-GB" dirty="0"/>
          </a:p>
        </p:txBody>
      </p:sp>
      <p:sp>
        <p:nvSpPr>
          <p:cNvPr id="4" name="Content Placeholder 3"/>
          <p:cNvSpPr>
            <a:spLocks noGrp="1"/>
          </p:cNvSpPr>
          <p:nvPr>
            <p:ph idx="1"/>
          </p:nvPr>
        </p:nvSpPr>
        <p:spPr>
          <a:xfrm>
            <a:off x="337457" y="2282825"/>
            <a:ext cx="6444343" cy="4351338"/>
          </a:xfrm>
        </p:spPr>
        <p:txBody>
          <a:bodyPr/>
          <a:lstStyle/>
          <a:p>
            <a:pPr marL="0" indent="0">
              <a:lnSpc>
                <a:spcPct val="100000"/>
              </a:lnSpc>
              <a:spcBef>
                <a:spcPts val="1200"/>
              </a:spcBef>
              <a:spcAft>
                <a:spcPts val="1200"/>
              </a:spcAft>
              <a:buNone/>
            </a:pPr>
            <a:r>
              <a:rPr lang="en-GB" sz="2200" dirty="0"/>
              <a:t>Aim to promote the concept of ‘building’ the stroke from the correct body position</a:t>
            </a:r>
            <a:r>
              <a:rPr lang="en-GB" sz="2200" dirty="0" smtClean="0"/>
              <a:t>:</a:t>
            </a:r>
          </a:p>
          <a:p>
            <a:pPr>
              <a:lnSpc>
                <a:spcPct val="100000"/>
              </a:lnSpc>
              <a:spcBef>
                <a:spcPts val="1200"/>
              </a:spcBef>
              <a:spcAft>
                <a:spcPts val="1200"/>
              </a:spcAft>
            </a:pPr>
            <a:r>
              <a:rPr lang="en-GB" sz="2200" b="1" dirty="0"/>
              <a:t>Breaststroke and </a:t>
            </a:r>
            <a:r>
              <a:rPr lang="en-GB" sz="2200" b="1" dirty="0" smtClean="0"/>
              <a:t>butterfly: </a:t>
            </a:r>
            <a:r>
              <a:rPr lang="en-GB" sz="2200" dirty="0" smtClean="0"/>
              <a:t>short </a:t>
            </a:r>
            <a:r>
              <a:rPr lang="en-GB" sz="2200" dirty="0"/>
              <a:t>axis </a:t>
            </a:r>
            <a:r>
              <a:rPr lang="en-GB" sz="2200" dirty="0" smtClean="0"/>
              <a:t>anti-rotational strokes; </a:t>
            </a:r>
            <a:r>
              <a:rPr lang="en-GB" sz="2200" dirty="0"/>
              <a:t>effective technique requires the ability to resist rotation in order to maintain a level hip and shoulder position to ensure symmetrical limb </a:t>
            </a:r>
            <a:r>
              <a:rPr lang="en-GB" sz="2200" dirty="0" smtClean="0"/>
              <a:t>actions.</a:t>
            </a:r>
            <a:endParaRPr lang="en-GB" sz="2200" dirty="0"/>
          </a:p>
          <a:p>
            <a:pPr>
              <a:lnSpc>
                <a:spcPct val="150000"/>
              </a:lnSpc>
            </a:pPr>
            <a:endParaRPr lang="en-GB" sz="2200" dirty="0"/>
          </a:p>
          <a:p>
            <a:pPr>
              <a:lnSpc>
                <a:spcPct val="150000"/>
              </a:lnSpc>
            </a:pPr>
            <a:endParaRPr lang="en-GB" sz="2200" dirty="0"/>
          </a:p>
        </p:txBody>
      </p:sp>
      <p:sp>
        <p:nvSpPr>
          <p:cNvPr id="5" name="Content Placeholder 7"/>
          <p:cNvSpPr txBox="1">
            <a:spLocks/>
          </p:cNvSpPr>
          <p:nvPr/>
        </p:nvSpPr>
        <p:spPr>
          <a:xfrm>
            <a:off x="337457" y="1441450"/>
            <a:ext cx="6444343" cy="4984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baseline="0">
                <a:solidFill>
                  <a:srgbClr val="555555"/>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b="0" i="0" kern="1200" baseline="0">
                <a:solidFill>
                  <a:srgbClr val="555555"/>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baseline="0">
                <a:solidFill>
                  <a:srgbClr val="555555"/>
                </a:solidFill>
                <a:latin typeface="Arial" charset="0"/>
                <a:ea typeface="Arial" charset="0"/>
                <a:cs typeface="Arial" charset="0"/>
              </a:defRPr>
            </a:lvl3pPr>
            <a:lvl4pPr marL="16002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4pPr>
            <a:lvl5pPr marL="20574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sz="2400" b="1" dirty="0" smtClean="0">
                <a:solidFill>
                  <a:schemeClr val="accent2"/>
                </a:solidFill>
              </a:rPr>
              <a:t>BLABT technique (Body position, legs, arms, breathing, timing)</a:t>
            </a:r>
            <a:endParaRPr lang="en-GB" sz="2400" b="1" dirty="0">
              <a:solidFill>
                <a:schemeClr val="accent2"/>
              </a:solidFill>
            </a:endParaRPr>
          </a:p>
        </p:txBody>
      </p:sp>
      <p:pic>
        <p:nvPicPr>
          <p:cNvPr id="2050" name="Picture 2" descr="Butterfly stroke technique"/>
          <p:cNvPicPr>
            <a:picLocks noChangeAspect="1" noChangeArrowheads="1"/>
          </p:cNvPicPr>
          <p:nvPr/>
        </p:nvPicPr>
        <p:blipFill rotWithShape="1">
          <a:blip r:embed="rId6">
            <a:extLst>
              <a:ext uri="{28A0092B-C50C-407E-A947-70E740481C1C}">
                <a14:useLocalDpi xmlns:a14="http://schemas.microsoft.com/office/drawing/2010/main" val="0"/>
              </a:ext>
            </a:extLst>
          </a:blip>
          <a:srcRect b="6081"/>
          <a:stretch/>
        </p:blipFill>
        <p:spPr bwMode="auto">
          <a:xfrm>
            <a:off x="7169604" y="3874009"/>
            <a:ext cx="4619625" cy="2440527"/>
          </a:xfrm>
          <a:prstGeom prst="rect">
            <a:avLst/>
          </a:prstGeom>
          <a:noFill/>
          <a:extLst>
            <a:ext uri="{909E8E84-426E-40DD-AFC4-6F175D3DCCD1}">
              <a14:hiddenFill xmlns:a14="http://schemas.microsoft.com/office/drawing/2010/main">
                <a:solidFill>
                  <a:srgbClr val="FFFFFF"/>
                </a:solidFill>
              </a14:hiddenFill>
            </a:ext>
          </a:extLst>
        </p:spPr>
      </p:pic>
      <p:pic>
        <p:nvPicPr>
          <p:cNvPr id="3" name="Slide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228850" y="5295900"/>
            <a:ext cx="609600" cy="609600"/>
          </a:xfrm>
          <a:prstGeom prst="rect">
            <a:avLst/>
          </a:prstGeom>
        </p:spPr>
      </p:pic>
    </p:spTree>
    <p:extLst>
      <p:ext uri="{BB962C8B-B14F-4D97-AF65-F5344CB8AC3E}">
        <p14:creationId xmlns:p14="http://schemas.microsoft.com/office/powerpoint/2010/main" val="2121749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08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3"/>
                </a:solidFill>
              </a:rPr>
              <a:t>Starts</a:t>
            </a:r>
            <a:endParaRPr lang="en-GB" dirty="0">
              <a:solidFill>
                <a:schemeClr val="accent3"/>
              </a:solidFill>
            </a:endParaRPr>
          </a:p>
        </p:txBody>
      </p:sp>
      <p:sp>
        <p:nvSpPr>
          <p:cNvPr id="3" name="Content Placeholder 2"/>
          <p:cNvSpPr>
            <a:spLocks noGrp="1"/>
          </p:cNvSpPr>
          <p:nvPr>
            <p:ph idx="1"/>
          </p:nvPr>
        </p:nvSpPr>
        <p:spPr>
          <a:xfrm>
            <a:off x="337458" y="1727200"/>
            <a:ext cx="5351696" cy="4351338"/>
          </a:xfrm>
        </p:spPr>
        <p:txBody>
          <a:bodyPr/>
          <a:lstStyle/>
          <a:p>
            <a:pPr>
              <a:lnSpc>
                <a:spcPct val="150000"/>
              </a:lnSpc>
            </a:pPr>
            <a:r>
              <a:rPr lang="en-US" sz="2200" dirty="0"/>
              <a:t>Long </a:t>
            </a:r>
            <a:r>
              <a:rPr lang="en-US" sz="2200" dirty="0" smtClean="0"/>
              <a:t>whistle warnings</a:t>
            </a:r>
            <a:endParaRPr lang="en-US" sz="2200" dirty="0"/>
          </a:p>
          <a:p>
            <a:pPr>
              <a:lnSpc>
                <a:spcPct val="150000"/>
              </a:lnSpc>
            </a:pPr>
            <a:r>
              <a:rPr lang="en-US" sz="2200" dirty="0"/>
              <a:t>“Take </a:t>
            </a:r>
            <a:r>
              <a:rPr lang="en-US" sz="2200" dirty="0" smtClean="0"/>
              <a:t>your marks!”</a:t>
            </a:r>
            <a:endParaRPr lang="en-US" sz="2200" dirty="0"/>
          </a:p>
          <a:p>
            <a:pPr>
              <a:lnSpc>
                <a:spcPct val="150000"/>
              </a:lnSpc>
            </a:pPr>
            <a:r>
              <a:rPr lang="en-US" sz="2200" dirty="0"/>
              <a:t>“Go</a:t>
            </a:r>
            <a:r>
              <a:rPr lang="en-US" sz="2200" dirty="0" smtClean="0"/>
              <a:t>!”</a:t>
            </a:r>
            <a:endParaRPr lang="en-US" sz="2200" dirty="0"/>
          </a:p>
          <a:p>
            <a:pPr marL="0" indent="0">
              <a:buNone/>
            </a:pPr>
            <a:r>
              <a:rPr lang="en-US" sz="2200" b="1" dirty="0"/>
              <a:t>Supplementary </a:t>
            </a:r>
            <a:r>
              <a:rPr lang="en-US" sz="2200" b="1" dirty="0" smtClean="0"/>
              <a:t>information (four </a:t>
            </a:r>
            <a:r>
              <a:rPr lang="en-US" sz="2200" b="1" dirty="0"/>
              <a:t>pages):</a:t>
            </a:r>
          </a:p>
          <a:p>
            <a:pPr marL="0" indent="0">
              <a:buNone/>
            </a:pPr>
            <a:r>
              <a:rPr lang="en-US" sz="2200" dirty="0"/>
              <a:t>Physical requirements, testing and monitoring, the rules, coaching process and control, land exercises, skills development, interpreting the rules and common faults and fixes</a:t>
            </a:r>
          </a:p>
          <a:p>
            <a:pPr>
              <a:lnSpc>
                <a:spcPct val="150000"/>
              </a:lnSpc>
            </a:pPr>
            <a:endParaRPr lang="en-US" sz="2200" dirty="0"/>
          </a:p>
          <a:p>
            <a:endParaRPr lang="en-GB" sz="2200" dirty="0"/>
          </a:p>
        </p:txBody>
      </p:sp>
      <p:sp>
        <p:nvSpPr>
          <p:cNvPr id="5" name="Content Placeholder 2"/>
          <p:cNvSpPr txBox="1">
            <a:spLocks/>
          </p:cNvSpPr>
          <p:nvPr/>
        </p:nvSpPr>
        <p:spPr>
          <a:xfrm>
            <a:off x="3971163" y="1727200"/>
            <a:ext cx="6482443"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baseline="0">
                <a:solidFill>
                  <a:srgbClr val="555555"/>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b="0" i="0" kern="1200" baseline="0">
                <a:solidFill>
                  <a:srgbClr val="555555"/>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baseline="0">
                <a:solidFill>
                  <a:srgbClr val="555555"/>
                </a:solidFill>
                <a:latin typeface="Arial" charset="0"/>
                <a:ea typeface="Arial" charset="0"/>
                <a:cs typeface="Arial" charset="0"/>
              </a:defRPr>
            </a:lvl3pPr>
            <a:lvl4pPr marL="16002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4pPr>
            <a:lvl5pPr marL="20574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50000"/>
              </a:lnSpc>
            </a:pPr>
            <a:r>
              <a:rPr lang="en-US" sz="2200" dirty="0" smtClean="0"/>
              <a:t>Flight!</a:t>
            </a:r>
            <a:r>
              <a:rPr lang="en-GB" sz="2200" b="1" dirty="0" smtClean="0"/>
              <a:t> </a:t>
            </a:r>
            <a:endParaRPr lang="en-US" sz="2200" dirty="0" smtClean="0"/>
          </a:p>
          <a:p>
            <a:pPr>
              <a:lnSpc>
                <a:spcPct val="150000"/>
              </a:lnSpc>
            </a:pPr>
            <a:r>
              <a:rPr lang="en-US" sz="2200" dirty="0" smtClean="0"/>
              <a:t>Entry!</a:t>
            </a:r>
          </a:p>
          <a:p>
            <a:pPr marL="0" indent="0">
              <a:lnSpc>
                <a:spcPct val="150000"/>
              </a:lnSpc>
              <a:buNone/>
            </a:pPr>
            <a:endParaRPr lang="en-US" sz="2200" dirty="0" smtClean="0"/>
          </a:p>
        </p:txBody>
      </p:sp>
      <p:pic>
        <p:nvPicPr>
          <p:cNvPr id="4" name="Picture 3"/>
          <p:cNvPicPr>
            <a:picLocks noChangeAspect="1"/>
          </p:cNvPicPr>
          <p:nvPr/>
        </p:nvPicPr>
        <p:blipFill>
          <a:blip r:embed="rId5"/>
          <a:stretch>
            <a:fillRect/>
          </a:stretch>
        </p:blipFill>
        <p:spPr>
          <a:xfrm>
            <a:off x="6040203" y="365125"/>
            <a:ext cx="5749026" cy="4432176"/>
          </a:xfrm>
          <a:prstGeom prst="rect">
            <a:avLst/>
          </a:prstGeom>
        </p:spPr>
      </p:pic>
      <p:pic>
        <p:nvPicPr>
          <p:cNvPr id="6" name="Slide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708506" y="5505450"/>
            <a:ext cx="609600" cy="609600"/>
          </a:xfrm>
          <a:prstGeom prst="rect">
            <a:avLst/>
          </a:prstGeom>
        </p:spPr>
      </p:pic>
    </p:spTree>
    <p:extLst>
      <p:ext uri="{BB962C8B-B14F-4D97-AF65-F5344CB8AC3E}">
        <p14:creationId xmlns:p14="http://schemas.microsoft.com/office/powerpoint/2010/main" val="2785682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309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3"/>
                </a:solidFill>
              </a:rPr>
              <a:t>Turns</a:t>
            </a:r>
            <a:endParaRPr lang="en-GB" dirty="0">
              <a:solidFill>
                <a:schemeClr val="accent3"/>
              </a:solidFill>
            </a:endParaRPr>
          </a:p>
        </p:txBody>
      </p:sp>
      <p:sp>
        <p:nvSpPr>
          <p:cNvPr id="3" name="Content Placeholder 2"/>
          <p:cNvSpPr>
            <a:spLocks noGrp="1"/>
          </p:cNvSpPr>
          <p:nvPr>
            <p:ph idx="1"/>
          </p:nvPr>
        </p:nvSpPr>
        <p:spPr>
          <a:xfrm>
            <a:off x="337458" y="1727200"/>
            <a:ext cx="6786356" cy="4351338"/>
          </a:xfrm>
        </p:spPr>
        <p:txBody>
          <a:bodyPr/>
          <a:lstStyle/>
          <a:p>
            <a:pPr>
              <a:lnSpc>
                <a:spcPct val="150000"/>
              </a:lnSpc>
            </a:pPr>
            <a:r>
              <a:rPr lang="en-US" sz="2200" dirty="0" smtClean="0"/>
              <a:t>Approach</a:t>
            </a:r>
            <a:endParaRPr lang="en-US" sz="2200" dirty="0"/>
          </a:p>
          <a:p>
            <a:pPr>
              <a:lnSpc>
                <a:spcPct val="150000"/>
              </a:lnSpc>
            </a:pPr>
            <a:r>
              <a:rPr lang="en-US" sz="2200" dirty="0" smtClean="0"/>
              <a:t>Touch</a:t>
            </a:r>
          </a:p>
          <a:p>
            <a:pPr>
              <a:lnSpc>
                <a:spcPct val="150000"/>
              </a:lnSpc>
            </a:pPr>
            <a:r>
              <a:rPr lang="en-US" sz="2200" dirty="0" smtClean="0"/>
              <a:t>Rotate and touch again</a:t>
            </a:r>
          </a:p>
          <a:p>
            <a:pPr>
              <a:lnSpc>
                <a:spcPct val="150000"/>
              </a:lnSpc>
            </a:pPr>
            <a:r>
              <a:rPr lang="en-US" sz="2200" dirty="0" smtClean="0"/>
              <a:t>Push</a:t>
            </a:r>
          </a:p>
          <a:p>
            <a:pPr marL="0" indent="0">
              <a:lnSpc>
                <a:spcPct val="150000"/>
              </a:lnSpc>
              <a:buNone/>
            </a:pPr>
            <a:r>
              <a:rPr lang="en-US" sz="2200" b="1" dirty="0" smtClean="0">
                <a:solidFill>
                  <a:schemeClr val="accent2"/>
                </a:solidFill>
              </a:rPr>
              <a:t>e.g. butterfly</a:t>
            </a:r>
            <a:endParaRPr lang="en-US" sz="2200" b="1" dirty="0">
              <a:solidFill>
                <a:schemeClr val="accent2"/>
              </a:solidFill>
            </a:endParaRPr>
          </a:p>
          <a:p>
            <a:pPr marL="0" indent="0">
              <a:buNone/>
            </a:pPr>
            <a:r>
              <a:rPr lang="en-US" sz="2200" b="1" dirty="0" smtClean="0"/>
              <a:t>Supplementary information (four </a:t>
            </a:r>
            <a:r>
              <a:rPr lang="en-US" sz="2200" b="1" dirty="0"/>
              <a:t>pages):</a:t>
            </a:r>
          </a:p>
          <a:p>
            <a:pPr marL="0" indent="0">
              <a:buNone/>
            </a:pPr>
            <a:r>
              <a:rPr lang="en-GB" sz="2200" dirty="0"/>
              <a:t>Physical requirements, testing and monitoring, the rules, coaching process and control, land exercises, skills development, interpreting the rules and common faults and </a:t>
            </a:r>
            <a:r>
              <a:rPr lang="en-GB" sz="2200" dirty="0" smtClean="0"/>
              <a:t>fixes.</a:t>
            </a:r>
            <a:endParaRPr lang="en-GB" sz="2200" dirty="0"/>
          </a:p>
          <a:p>
            <a:pPr>
              <a:lnSpc>
                <a:spcPct val="150000"/>
              </a:lnSpc>
            </a:pPr>
            <a:endParaRPr lang="en-US" sz="2200" dirty="0"/>
          </a:p>
          <a:p>
            <a:endParaRPr lang="en-GB" sz="2200" dirty="0"/>
          </a:p>
        </p:txBody>
      </p:sp>
      <p:sp>
        <p:nvSpPr>
          <p:cNvPr id="5" name="Content Placeholder 2"/>
          <p:cNvSpPr txBox="1">
            <a:spLocks/>
          </p:cNvSpPr>
          <p:nvPr/>
        </p:nvSpPr>
        <p:spPr>
          <a:xfrm>
            <a:off x="3971163" y="1727200"/>
            <a:ext cx="6482443"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baseline="0">
                <a:solidFill>
                  <a:srgbClr val="555555"/>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b="0" i="0" kern="1200" baseline="0">
                <a:solidFill>
                  <a:srgbClr val="555555"/>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baseline="0">
                <a:solidFill>
                  <a:srgbClr val="555555"/>
                </a:solidFill>
                <a:latin typeface="Arial" charset="0"/>
                <a:ea typeface="Arial" charset="0"/>
                <a:cs typeface="Arial" charset="0"/>
              </a:defRPr>
            </a:lvl3pPr>
            <a:lvl4pPr marL="16002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4pPr>
            <a:lvl5pPr marL="20574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50000"/>
              </a:lnSpc>
            </a:pPr>
            <a:r>
              <a:rPr lang="en-US" sz="2200" dirty="0"/>
              <a:t>Approach</a:t>
            </a:r>
          </a:p>
          <a:p>
            <a:pPr>
              <a:lnSpc>
                <a:spcPct val="150000"/>
              </a:lnSpc>
            </a:pPr>
            <a:r>
              <a:rPr lang="en-US" sz="2200" dirty="0" smtClean="0"/>
              <a:t>Rotate</a:t>
            </a:r>
            <a:endParaRPr lang="en-US" sz="2200" dirty="0"/>
          </a:p>
          <a:p>
            <a:pPr>
              <a:lnSpc>
                <a:spcPct val="150000"/>
              </a:lnSpc>
            </a:pPr>
            <a:r>
              <a:rPr lang="en-US" sz="2200" dirty="0" smtClean="0"/>
              <a:t>Touch</a:t>
            </a:r>
            <a:endParaRPr lang="en-US" sz="2200" dirty="0"/>
          </a:p>
          <a:p>
            <a:pPr>
              <a:lnSpc>
                <a:spcPct val="150000"/>
              </a:lnSpc>
            </a:pPr>
            <a:r>
              <a:rPr lang="en-US" sz="2200" dirty="0"/>
              <a:t>Push</a:t>
            </a:r>
          </a:p>
          <a:p>
            <a:pPr marL="0" indent="0">
              <a:lnSpc>
                <a:spcPct val="150000"/>
              </a:lnSpc>
              <a:buNone/>
            </a:pPr>
            <a:r>
              <a:rPr lang="en-US" sz="2200" b="1" dirty="0">
                <a:solidFill>
                  <a:schemeClr val="accent2"/>
                </a:solidFill>
              </a:rPr>
              <a:t>e.g. </a:t>
            </a:r>
            <a:r>
              <a:rPr lang="en-US" sz="2200" b="1" dirty="0" smtClean="0">
                <a:solidFill>
                  <a:schemeClr val="accent2"/>
                </a:solidFill>
              </a:rPr>
              <a:t>front crawl</a:t>
            </a:r>
            <a:endParaRPr lang="en-US" sz="2200" b="1" dirty="0">
              <a:solidFill>
                <a:schemeClr val="accent2"/>
              </a:solidFill>
            </a:endParaRPr>
          </a:p>
        </p:txBody>
      </p:sp>
      <p:pic>
        <p:nvPicPr>
          <p:cNvPr id="6" name="Picture 5"/>
          <p:cNvPicPr>
            <a:picLocks noChangeAspect="1"/>
          </p:cNvPicPr>
          <p:nvPr/>
        </p:nvPicPr>
        <p:blipFill>
          <a:blip r:embed="rId5"/>
          <a:stretch>
            <a:fillRect/>
          </a:stretch>
        </p:blipFill>
        <p:spPr>
          <a:xfrm>
            <a:off x="6063343" y="365125"/>
            <a:ext cx="5986791" cy="4590686"/>
          </a:xfrm>
          <a:prstGeom prst="rect">
            <a:avLst/>
          </a:prstGeom>
        </p:spPr>
      </p:pic>
      <p:pic>
        <p:nvPicPr>
          <p:cNvPr id="4" name="Slide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887611" y="6139721"/>
            <a:ext cx="609600" cy="609600"/>
          </a:xfrm>
          <a:prstGeom prst="rect">
            <a:avLst/>
          </a:prstGeom>
        </p:spPr>
      </p:pic>
    </p:spTree>
    <p:extLst>
      <p:ext uri="{BB962C8B-B14F-4D97-AF65-F5344CB8AC3E}">
        <p14:creationId xmlns:p14="http://schemas.microsoft.com/office/powerpoint/2010/main" val="412680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92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3"/>
                </a:solidFill>
              </a:rPr>
              <a:t>Finishes</a:t>
            </a:r>
            <a:endParaRPr lang="en-GB" dirty="0">
              <a:solidFill>
                <a:schemeClr val="accent3"/>
              </a:solidFill>
            </a:endParaRPr>
          </a:p>
        </p:txBody>
      </p:sp>
      <p:sp>
        <p:nvSpPr>
          <p:cNvPr id="3" name="Content Placeholder 2"/>
          <p:cNvSpPr>
            <a:spLocks noGrp="1"/>
          </p:cNvSpPr>
          <p:nvPr>
            <p:ph idx="1"/>
          </p:nvPr>
        </p:nvSpPr>
        <p:spPr>
          <a:xfrm>
            <a:off x="337458" y="1727200"/>
            <a:ext cx="6208485" cy="4351338"/>
          </a:xfrm>
        </p:spPr>
        <p:txBody>
          <a:bodyPr/>
          <a:lstStyle/>
          <a:p>
            <a:pPr>
              <a:lnSpc>
                <a:spcPct val="150000"/>
              </a:lnSpc>
            </a:pPr>
            <a:r>
              <a:rPr lang="en-US" sz="2200" dirty="0" smtClean="0"/>
              <a:t>Approach</a:t>
            </a:r>
            <a:endParaRPr lang="en-US" sz="2200" dirty="0"/>
          </a:p>
          <a:p>
            <a:pPr>
              <a:lnSpc>
                <a:spcPct val="150000"/>
              </a:lnSpc>
            </a:pPr>
            <a:r>
              <a:rPr lang="en-US" sz="2200" dirty="0" smtClean="0"/>
              <a:t>Stroke - touch</a:t>
            </a:r>
          </a:p>
          <a:p>
            <a:pPr marL="0" indent="0">
              <a:buNone/>
            </a:pPr>
            <a:endParaRPr lang="en-US" sz="2200" b="1" dirty="0" smtClean="0"/>
          </a:p>
          <a:p>
            <a:pPr marL="0" indent="0">
              <a:buNone/>
            </a:pPr>
            <a:r>
              <a:rPr lang="en-US" sz="2200" b="1" dirty="0" smtClean="0"/>
              <a:t>Supplementary information (four </a:t>
            </a:r>
            <a:r>
              <a:rPr lang="en-US" sz="2200" b="1" dirty="0"/>
              <a:t>pages):</a:t>
            </a:r>
          </a:p>
          <a:p>
            <a:pPr marL="0" indent="0">
              <a:buNone/>
            </a:pPr>
            <a:r>
              <a:rPr lang="en-GB" sz="2200" dirty="0"/>
              <a:t>Physical requirements, testing and monitoring, the rules, coaching process and control, land exercises, skills development, interpreting the rules and common faults and </a:t>
            </a:r>
            <a:r>
              <a:rPr lang="en-GB" sz="2200" dirty="0" smtClean="0"/>
              <a:t>fixes.</a:t>
            </a:r>
            <a:endParaRPr lang="en-GB" sz="2200" dirty="0"/>
          </a:p>
          <a:p>
            <a:pPr>
              <a:lnSpc>
                <a:spcPct val="150000"/>
              </a:lnSpc>
            </a:pPr>
            <a:endParaRPr lang="en-US" sz="2200" dirty="0"/>
          </a:p>
          <a:p>
            <a:endParaRPr lang="en-GB" sz="2200" dirty="0"/>
          </a:p>
        </p:txBody>
      </p:sp>
      <p:pic>
        <p:nvPicPr>
          <p:cNvPr id="6" name="Picture 5"/>
          <p:cNvPicPr>
            <a:picLocks noChangeAspect="1"/>
          </p:cNvPicPr>
          <p:nvPr/>
        </p:nvPicPr>
        <p:blipFill>
          <a:blip r:embed="rId5"/>
          <a:stretch>
            <a:fillRect/>
          </a:stretch>
        </p:blipFill>
        <p:spPr>
          <a:xfrm>
            <a:off x="6288059" y="365125"/>
            <a:ext cx="5133277" cy="4419983"/>
          </a:xfrm>
          <a:prstGeom prst="rect">
            <a:avLst/>
          </a:prstGeom>
        </p:spPr>
      </p:pic>
      <p:pic>
        <p:nvPicPr>
          <p:cNvPr id="4" name="Slide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110997" y="5487988"/>
            <a:ext cx="609600" cy="609600"/>
          </a:xfrm>
          <a:prstGeom prst="rect">
            <a:avLst/>
          </a:prstGeom>
        </p:spPr>
      </p:pic>
    </p:spTree>
    <p:extLst>
      <p:ext uri="{BB962C8B-B14F-4D97-AF65-F5344CB8AC3E}">
        <p14:creationId xmlns:p14="http://schemas.microsoft.com/office/powerpoint/2010/main" val="2531563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48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Efficient stroke technique</a:t>
            </a:r>
            <a:endParaRPr lang="en-GB" dirty="0"/>
          </a:p>
        </p:txBody>
      </p:sp>
      <p:sp>
        <p:nvSpPr>
          <p:cNvPr id="9" name="Content Placeholder 2"/>
          <p:cNvSpPr txBox="1">
            <a:spLocks/>
          </p:cNvSpPr>
          <p:nvPr/>
        </p:nvSpPr>
        <p:spPr>
          <a:xfrm>
            <a:off x="337458" y="1708150"/>
            <a:ext cx="11283042"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baseline="0">
                <a:solidFill>
                  <a:srgbClr val="555555"/>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b="0" i="0" kern="1200" baseline="0">
                <a:solidFill>
                  <a:srgbClr val="555555"/>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baseline="0">
                <a:solidFill>
                  <a:srgbClr val="555555"/>
                </a:solidFill>
                <a:latin typeface="Arial" charset="0"/>
                <a:ea typeface="Arial" charset="0"/>
                <a:cs typeface="Arial" charset="0"/>
              </a:defRPr>
            </a:lvl3pPr>
            <a:lvl4pPr marL="16002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4pPr>
            <a:lvl5pPr marL="20574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nSpc>
                <a:spcPct val="100000"/>
              </a:lnSpc>
              <a:spcBef>
                <a:spcPts val="1200"/>
              </a:spcBef>
              <a:spcAft>
                <a:spcPts val="1200"/>
              </a:spcAft>
              <a:buNone/>
            </a:pPr>
            <a:r>
              <a:rPr lang="en-GB" sz="2200" dirty="0"/>
              <a:t>Throughout the awards scheme, coaches are encouraged to talk about the importance of effective and efficient </a:t>
            </a:r>
            <a:r>
              <a:rPr lang="en-GB" sz="2200" dirty="0" smtClean="0"/>
              <a:t>technique.</a:t>
            </a:r>
            <a:endParaRPr lang="en-GB" sz="2200" dirty="0"/>
          </a:p>
          <a:p>
            <a:pPr marL="0" indent="0">
              <a:lnSpc>
                <a:spcPct val="100000"/>
              </a:lnSpc>
              <a:spcBef>
                <a:spcPts val="1200"/>
              </a:spcBef>
              <a:spcAft>
                <a:spcPts val="1200"/>
              </a:spcAft>
              <a:buNone/>
            </a:pPr>
            <a:r>
              <a:rPr lang="en-US" sz="2200" b="1" dirty="0">
                <a:solidFill>
                  <a:schemeClr val="accent2"/>
                </a:solidFill>
              </a:rPr>
              <a:t>Stroke </a:t>
            </a:r>
            <a:r>
              <a:rPr lang="en-US" sz="2200" b="1" dirty="0" smtClean="0">
                <a:solidFill>
                  <a:schemeClr val="accent2"/>
                </a:solidFill>
              </a:rPr>
              <a:t>efficiency index</a:t>
            </a:r>
          </a:p>
          <a:p>
            <a:pPr marL="0" indent="0">
              <a:lnSpc>
                <a:spcPct val="100000"/>
              </a:lnSpc>
              <a:spcBef>
                <a:spcPts val="600"/>
              </a:spcBef>
              <a:buNone/>
            </a:pPr>
            <a:r>
              <a:rPr lang="en-GB" sz="2200" dirty="0">
                <a:solidFill>
                  <a:schemeClr val="tx1"/>
                </a:solidFill>
              </a:rPr>
              <a:t>Take </a:t>
            </a:r>
            <a:r>
              <a:rPr lang="en-GB" sz="2200" dirty="0" smtClean="0">
                <a:solidFill>
                  <a:schemeClr val="tx1"/>
                </a:solidFill>
              </a:rPr>
              <a:t>time for </a:t>
            </a:r>
            <a:r>
              <a:rPr lang="en-GB" sz="2200" dirty="0">
                <a:solidFill>
                  <a:schemeClr val="tx1"/>
                </a:solidFill>
              </a:rPr>
              <a:t>a set distance (50s for </a:t>
            </a:r>
            <a:r>
              <a:rPr lang="en-GB" sz="2200" dirty="0" smtClean="0">
                <a:solidFill>
                  <a:schemeClr val="tx1"/>
                </a:solidFill>
              </a:rPr>
              <a:t>50 metres)</a:t>
            </a:r>
            <a:endParaRPr lang="en-GB" sz="2200" dirty="0">
              <a:solidFill>
                <a:schemeClr val="tx1"/>
              </a:solidFill>
            </a:endParaRPr>
          </a:p>
          <a:p>
            <a:pPr marL="0" indent="0">
              <a:lnSpc>
                <a:spcPct val="100000"/>
              </a:lnSpc>
              <a:spcBef>
                <a:spcPts val="600"/>
              </a:spcBef>
              <a:buNone/>
            </a:pPr>
            <a:r>
              <a:rPr lang="en-GB" sz="2200" dirty="0">
                <a:solidFill>
                  <a:schemeClr val="tx1"/>
                </a:solidFill>
              </a:rPr>
              <a:t>Count strokes for the same distance (30 strokes)</a:t>
            </a:r>
          </a:p>
          <a:p>
            <a:pPr marL="0" indent="0">
              <a:lnSpc>
                <a:spcPct val="100000"/>
              </a:lnSpc>
              <a:spcBef>
                <a:spcPts val="600"/>
              </a:spcBef>
              <a:buNone/>
            </a:pPr>
            <a:r>
              <a:rPr lang="en-GB" sz="2200" dirty="0">
                <a:solidFill>
                  <a:schemeClr val="tx1"/>
                </a:solidFill>
              </a:rPr>
              <a:t>Total </a:t>
            </a:r>
            <a:r>
              <a:rPr lang="en-GB" sz="2200" dirty="0" smtClean="0">
                <a:solidFill>
                  <a:schemeClr val="tx1"/>
                </a:solidFill>
              </a:rPr>
              <a:t>score = </a:t>
            </a:r>
            <a:r>
              <a:rPr lang="en-GB" sz="2200" dirty="0">
                <a:solidFill>
                  <a:schemeClr val="tx1"/>
                </a:solidFill>
              </a:rPr>
              <a:t>50 + 30 = </a:t>
            </a:r>
            <a:r>
              <a:rPr lang="en-GB" sz="2200" b="1" u="sng" dirty="0" smtClean="0">
                <a:solidFill>
                  <a:schemeClr val="tx1"/>
                </a:solidFill>
              </a:rPr>
              <a:t>80</a:t>
            </a:r>
          </a:p>
          <a:p>
            <a:pPr marL="0" indent="0">
              <a:lnSpc>
                <a:spcPct val="100000"/>
              </a:lnSpc>
              <a:buNone/>
            </a:pPr>
            <a:endParaRPr lang="en-GB" sz="100" dirty="0">
              <a:solidFill>
                <a:schemeClr val="tx1"/>
              </a:solidFill>
            </a:endParaRPr>
          </a:p>
          <a:p>
            <a:pPr>
              <a:lnSpc>
                <a:spcPct val="100000"/>
              </a:lnSpc>
              <a:spcBef>
                <a:spcPts val="1200"/>
              </a:spcBef>
              <a:spcAft>
                <a:spcPts val="1200"/>
              </a:spcAft>
            </a:pPr>
            <a:r>
              <a:rPr lang="en-US" sz="2200" dirty="0"/>
              <a:t>Undertake a small set (e.g. 6 x 50) where you are aiming to reduce your score, either by </a:t>
            </a:r>
            <a:r>
              <a:rPr lang="en-US" sz="2200" dirty="0" smtClean="0"/>
              <a:t>time/stroke </a:t>
            </a:r>
            <a:r>
              <a:rPr lang="en-US" sz="2200" dirty="0"/>
              <a:t>count or a combination of the </a:t>
            </a:r>
            <a:r>
              <a:rPr lang="en-US" sz="2200" dirty="0" smtClean="0"/>
              <a:t>two.</a:t>
            </a:r>
            <a:endParaRPr lang="en-US" sz="2200" dirty="0"/>
          </a:p>
          <a:p>
            <a:pPr>
              <a:lnSpc>
                <a:spcPct val="100000"/>
              </a:lnSpc>
              <a:spcBef>
                <a:spcPts val="1200"/>
              </a:spcBef>
              <a:spcAft>
                <a:spcPts val="1200"/>
              </a:spcAft>
            </a:pPr>
            <a:r>
              <a:rPr lang="en-US" sz="2200" dirty="0"/>
              <a:t>Ensure that kick counts are even off both walls throughout the </a:t>
            </a:r>
            <a:r>
              <a:rPr lang="en-US" sz="2200" dirty="0" smtClean="0"/>
              <a:t>set.</a:t>
            </a:r>
          </a:p>
          <a:p>
            <a:pPr>
              <a:lnSpc>
                <a:spcPct val="100000"/>
              </a:lnSpc>
              <a:spcBef>
                <a:spcPts val="1200"/>
              </a:spcBef>
              <a:spcAft>
                <a:spcPts val="1200"/>
              </a:spcAft>
            </a:pPr>
            <a:r>
              <a:rPr lang="en-US" sz="2200" dirty="0" smtClean="0"/>
              <a:t>This </a:t>
            </a:r>
            <a:r>
              <a:rPr lang="en-US" sz="2200" dirty="0"/>
              <a:t>same approach can also be used with </a:t>
            </a:r>
            <a:r>
              <a:rPr lang="en-US" sz="2200" dirty="0" smtClean="0"/>
              <a:t>kick and pull work.</a:t>
            </a:r>
            <a:endParaRPr lang="en-US" sz="2200" dirty="0"/>
          </a:p>
          <a:p>
            <a:pPr marL="0" indent="0">
              <a:lnSpc>
                <a:spcPct val="100000"/>
              </a:lnSpc>
              <a:buNone/>
            </a:pPr>
            <a:endParaRPr lang="en-US" sz="2200" dirty="0"/>
          </a:p>
        </p:txBody>
      </p:sp>
      <p:pic>
        <p:nvPicPr>
          <p:cNvPr id="3" name="Slide 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971800" y="5411788"/>
            <a:ext cx="609600" cy="609600"/>
          </a:xfrm>
          <a:prstGeom prst="rect">
            <a:avLst/>
          </a:prstGeom>
        </p:spPr>
      </p:pic>
    </p:spTree>
    <p:extLst>
      <p:ext uri="{BB962C8B-B14F-4D97-AF65-F5344CB8AC3E}">
        <p14:creationId xmlns:p14="http://schemas.microsoft.com/office/powerpoint/2010/main" val="25516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278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Relay </a:t>
            </a:r>
            <a:r>
              <a:rPr lang="en-GB" dirty="0" smtClean="0"/>
              <a:t>takeovers</a:t>
            </a:r>
            <a:endParaRPr lang="en-GB" dirty="0"/>
          </a:p>
        </p:txBody>
      </p:sp>
      <p:sp>
        <p:nvSpPr>
          <p:cNvPr id="3" name="Content Placeholder 2"/>
          <p:cNvSpPr>
            <a:spLocks noGrp="1"/>
          </p:cNvSpPr>
          <p:nvPr>
            <p:ph idx="1"/>
          </p:nvPr>
        </p:nvSpPr>
        <p:spPr>
          <a:xfrm>
            <a:off x="337457" y="1673225"/>
            <a:ext cx="7358743" cy="4351338"/>
          </a:xfrm>
        </p:spPr>
        <p:txBody>
          <a:bodyPr/>
          <a:lstStyle/>
          <a:p>
            <a:pPr>
              <a:lnSpc>
                <a:spcPct val="100000"/>
              </a:lnSpc>
              <a:spcBef>
                <a:spcPts val="1200"/>
              </a:spcBef>
              <a:spcAft>
                <a:spcPts val="1200"/>
              </a:spcAft>
            </a:pPr>
            <a:r>
              <a:rPr lang="en-GB" sz="2200" dirty="0"/>
              <a:t>Relay races are integral to both our domestic (County, Regional, National Championships) and international competition </a:t>
            </a:r>
            <a:r>
              <a:rPr lang="en-GB" sz="2200" dirty="0" smtClean="0"/>
              <a:t>programmes.</a:t>
            </a:r>
            <a:endParaRPr lang="en-GB" sz="2200" dirty="0"/>
          </a:p>
          <a:p>
            <a:pPr>
              <a:lnSpc>
                <a:spcPct val="100000"/>
              </a:lnSpc>
              <a:spcBef>
                <a:spcPts val="1200"/>
              </a:spcBef>
              <a:spcAft>
                <a:spcPts val="1200"/>
              </a:spcAft>
            </a:pPr>
            <a:r>
              <a:rPr lang="en-GB" sz="2200" dirty="0" smtClean="0"/>
              <a:t>Relay takeovers </a:t>
            </a:r>
            <a:r>
              <a:rPr lang="en-GB" sz="2200" dirty="0"/>
              <a:t>are introduced at </a:t>
            </a:r>
            <a:r>
              <a:rPr lang="en-GB" sz="2200" dirty="0" smtClean="0"/>
              <a:t>Award 3.</a:t>
            </a:r>
            <a:endParaRPr lang="en-GB" sz="2200" dirty="0"/>
          </a:p>
          <a:p>
            <a:pPr>
              <a:lnSpc>
                <a:spcPct val="100000"/>
              </a:lnSpc>
              <a:spcBef>
                <a:spcPts val="1200"/>
              </a:spcBef>
              <a:spcAft>
                <a:spcPts val="1200"/>
              </a:spcAft>
            </a:pPr>
            <a:r>
              <a:rPr lang="en-GB" sz="2200" dirty="0" smtClean="0"/>
              <a:t>Coaches </a:t>
            </a:r>
            <a:r>
              <a:rPr lang="en-GB" sz="2200" dirty="0"/>
              <a:t>are </a:t>
            </a:r>
            <a:r>
              <a:rPr lang="en-GB" sz="2200" dirty="0" smtClean="0"/>
              <a:t>encouraged </a:t>
            </a:r>
            <a:r>
              <a:rPr lang="en-GB" sz="2200" dirty="0"/>
              <a:t>to get swimmers to practice the simple ‘step and swing’ sequence on pool side first and then into a shallow racing dive from the side of the pool </a:t>
            </a:r>
            <a:r>
              <a:rPr lang="en-GB" sz="2200" dirty="0" smtClean="0"/>
              <a:t>(Awards 3 </a:t>
            </a:r>
            <a:r>
              <a:rPr lang="en-GB" sz="2200" dirty="0"/>
              <a:t>and 4</a:t>
            </a:r>
            <a:r>
              <a:rPr lang="en-GB" sz="2200" dirty="0" smtClean="0"/>
              <a:t>).</a:t>
            </a:r>
            <a:endParaRPr lang="en-GB" sz="2200" dirty="0"/>
          </a:p>
          <a:p>
            <a:pPr>
              <a:lnSpc>
                <a:spcPct val="100000"/>
              </a:lnSpc>
              <a:spcBef>
                <a:spcPts val="1200"/>
              </a:spcBef>
              <a:spcAft>
                <a:spcPts val="1200"/>
              </a:spcAft>
            </a:pPr>
            <a:r>
              <a:rPr lang="en-GB" sz="2200" dirty="0" smtClean="0"/>
              <a:t>Swimmers must </a:t>
            </a:r>
            <a:r>
              <a:rPr lang="en-GB" sz="2200" dirty="0"/>
              <a:t>first master the ‘swing and step’ from the side of the pool before progressing to doing this from the starting block and then taking over from an incoming swimmer </a:t>
            </a:r>
            <a:r>
              <a:rPr lang="en-GB" sz="2200" dirty="0" smtClean="0"/>
              <a:t>(Award 5).</a:t>
            </a:r>
            <a:endParaRPr lang="en-GB" sz="2200" dirty="0"/>
          </a:p>
          <a:p>
            <a:pPr>
              <a:lnSpc>
                <a:spcPct val="100000"/>
              </a:lnSpc>
              <a:spcBef>
                <a:spcPts val="1200"/>
              </a:spcBef>
              <a:spcAft>
                <a:spcPts val="1200"/>
              </a:spcAft>
            </a:pPr>
            <a:endParaRPr lang="en-GB" sz="2200" dirty="0"/>
          </a:p>
          <a:p>
            <a:pPr>
              <a:lnSpc>
                <a:spcPct val="100000"/>
              </a:lnSpc>
              <a:spcBef>
                <a:spcPts val="1200"/>
              </a:spcBef>
              <a:spcAft>
                <a:spcPts val="1200"/>
              </a:spcAft>
            </a:pPr>
            <a:endParaRPr lang="en-GB" sz="2200" dirty="0"/>
          </a:p>
          <a:p>
            <a:pPr>
              <a:lnSpc>
                <a:spcPct val="100000"/>
              </a:lnSpc>
              <a:spcBef>
                <a:spcPts val="1200"/>
              </a:spcBef>
              <a:spcAft>
                <a:spcPts val="1200"/>
              </a:spcAft>
            </a:pPr>
            <a:endParaRPr lang="en-GB" sz="2200" dirty="0"/>
          </a:p>
        </p:txBody>
      </p:sp>
      <p:pic>
        <p:nvPicPr>
          <p:cNvPr id="5" name="Picture 4"/>
          <p:cNvPicPr>
            <a:picLocks noChangeAspect="1"/>
          </p:cNvPicPr>
          <p:nvPr/>
        </p:nvPicPr>
        <p:blipFill rotWithShape="1">
          <a:blip r:embed="rId5"/>
          <a:srcRect l="14363"/>
          <a:stretch/>
        </p:blipFill>
        <p:spPr>
          <a:xfrm>
            <a:off x="7867885" y="1966913"/>
            <a:ext cx="3975363" cy="4057650"/>
          </a:xfrm>
          <a:prstGeom prst="rect">
            <a:avLst/>
          </a:prstGeom>
        </p:spPr>
      </p:pic>
      <p:pic>
        <p:nvPicPr>
          <p:cNvPr id="4" name="Slide 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885950" y="6229350"/>
            <a:ext cx="609600" cy="609600"/>
          </a:xfrm>
          <a:prstGeom prst="rect">
            <a:avLst/>
          </a:prstGeom>
        </p:spPr>
      </p:pic>
    </p:spTree>
    <p:extLst>
      <p:ext uri="{BB962C8B-B14F-4D97-AF65-F5344CB8AC3E}">
        <p14:creationId xmlns:p14="http://schemas.microsoft.com/office/powerpoint/2010/main" val="923846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77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the </a:t>
            </a:r>
            <a:r>
              <a:rPr lang="en-GB" dirty="0" smtClean="0"/>
              <a:t>pace clock</a:t>
            </a:r>
            <a:endParaRPr lang="en-GB" dirty="0"/>
          </a:p>
        </p:txBody>
      </p:sp>
      <p:sp>
        <p:nvSpPr>
          <p:cNvPr id="3" name="Content Placeholder 2"/>
          <p:cNvSpPr>
            <a:spLocks noGrp="1"/>
          </p:cNvSpPr>
          <p:nvPr>
            <p:ph idx="1"/>
          </p:nvPr>
        </p:nvSpPr>
        <p:spPr/>
        <p:txBody>
          <a:bodyPr/>
          <a:lstStyle/>
          <a:p>
            <a:pPr marL="0" indent="0">
              <a:lnSpc>
                <a:spcPct val="100000"/>
              </a:lnSpc>
              <a:spcBef>
                <a:spcPts val="1200"/>
              </a:spcBef>
              <a:spcAft>
                <a:spcPts val="1200"/>
              </a:spcAft>
              <a:buNone/>
            </a:pPr>
            <a:r>
              <a:rPr lang="en-GB" sz="2200" dirty="0"/>
              <a:t>Being able to use the pace clock is essential to:</a:t>
            </a:r>
          </a:p>
          <a:p>
            <a:pPr>
              <a:lnSpc>
                <a:spcPct val="100000"/>
              </a:lnSpc>
              <a:spcBef>
                <a:spcPts val="1200"/>
              </a:spcBef>
              <a:spcAft>
                <a:spcPts val="1200"/>
              </a:spcAft>
            </a:pPr>
            <a:r>
              <a:rPr lang="en-GB" sz="2200" dirty="0" smtClean="0"/>
              <a:t>effective management </a:t>
            </a:r>
            <a:r>
              <a:rPr lang="en-GB" sz="2200" dirty="0"/>
              <a:t>of lane space</a:t>
            </a:r>
          </a:p>
          <a:p>
            <a:pPr>
              <a:lnSpc>
                <a:spcPct val="100000"/>
              </a:lnSpc>
              <a:spcBef>
                <a:spcPts val="1200"/>
              </a:spcBef>
              <a:spcAft>
                <a:spcPts val="1200"/>
              </a:spcAft>
            </a:pPr>
            <a:r>
              <a:rPr lang="en-GB" sz="2200" dirty="0" smtClean="0"/>
              <a:t>developing autonomy </a:t>
            </a:r>
            <a:r>
              <a:rPr lang="en-GB" sz="2200" dirty="0"/>
              <a:t>within our young swimmers</a:t>
            </a:r>
          </a:p>
          <a:p>
            <a:pPr>
              <a:lnSpc>
                <a:spcPct val="100000"/>
              </a:lnSpc>
              <a:spcBef>
                <a:spcPts val="1200"/>
              </a:spcBef>
              <a:spcAft>
                <a:spcPts val="1200"/>
              </a:spcAft>
            </a:pPr>
            <a:r>
              <a:rPr lang="en-GB" sz="2200" dirty="0" smtClean="0"/>
              <a:t>enabling the </a:t>
            </a:r>
            <a:r>
              <a:rPr lang="en-GB" sz="2200" dirty="0"/>
              <a:t>coach to be able to focus on ‘coaching</a:t>
            </a:r>
            <a:r>
              <a:rPr lang="en-GB" sz="2200" dirty="0" smtClean="0"/>
              <a:t>’.</a:t>
            </a:r>
            <a:endParaRPr lang="en-GB" sz="2200" dirty="0"/>
          </a:p>
          <a:p>
            <a:pPr marL="0" indent="0">
              <a:lnSpc>
                <a:spcPct val="100000"/>
              </a:lnSpc>
              <a:spcBef>
                <a:spcPts val="1200"/>
              </a:spcBef>
              <a:spcAft>
                <a:spcPts val="1200"/>
              </a:spcAft>
              <a:buNone/>
            </a:pPr>
            <a:endParaRPr lang="en-GB" sz="2200" dirty="0" smtClean="0"/>
          </a:p>
          <a:p>
            <a:pPr marL="0" indent="0">
              <a:lnSpc>
                <a:spcPct val="100000"/>
              </a:lnSpc>
              <a:spcBef>
                <a:spcPts val="1200"/>
              </a:spcBef>
              <a:spcAft>
                <a:spcPts val="1200"/>
              </a:spcAft>
              <a:buNone/>
            </a:pPr>
            <a:r>
              <a:rPr lang="en-GB" sz="2200" dirty="0" smtClean="0"/>
              <a:t>This skill </a:t>
            </a:r>
            <a:r>
              <a:rPr lang="en-GB" sz="2200" dirty="0"/>
              <a:t>can be taught outside of </a:t>
            </a:r>
            <a:r>
              <a:rPr lang="en-GB" sz="2200" dirty="0" smtClean="0"/>
              <a:t>the pool. </a:t>
            </a:r>
            <a:endParaRPr lang="en-GB" sz="2200" dirty="0"/>
          </a:p>
          <a:p>
            <a:pPr>
              <a:lnSpc>
                <a:spcPct val="100000"/>
              </a:lnSpc>
              <a:spcBef>
                <a:spcPts val="1200"/>
              </a:spcBef>
              <a:spcAft>
                <a:spcPts val="1200"/>
              </a:spcAft>
            </a:pPr>
            <a:endParaRPr lang="en-GB" sz="2200" dirty="0"/>
          </a:p>
        </p:txBody>
      </p:sp>
      <p:pic>
        <p:nvPicPr>
          <p:cNvPr id="4" name="Picture 3"/>
          <p:cNvPicPr>
            <a:picLocks noChangeAspect="1"/>
          </p:cNvPicPr>
          <p:nvPr/>
        </p:nvPicPr>
        <p:blipFill>
          <a:blip r:embed="rId5"/>
          <a:stretch>
            <a:fillRect/>
          </a:stretch>
        </p:blipFill>
        <p:spPr>
          <a:xfrm>
            <a:off x="7516250" y="1102814"/>
            <a:ext cx="4112750" cy="3036298"/>
          </a:xfrm>
          <a:prstGeom prst="rect">
            <a:avLst/>
          </a:prstGeom>
        </p:spPr>
      </p:pic>
      <p:pic>
        <p:nvPicPr>
          <p:cNvPr id="5" name="Slide 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228850" y="5391150"/>
            <a:ext cx="609600" cy="609600"/>
          </a:xfrm>
          <a:prstGeom prst="rect">
            <a:avLst/>
          </a:prstGeom>
        </p:spPr>
      </p:pic>
    </p:spTree>
    <p:extLst>
      <p:ext uri="{BB962C8B-B14F-4D97-AF65-F5344CB8AC3E}">
        <p14:creationId xmlns:p14="http://schemas.microsoft.com/office/powerpoint/2010/main" val="1040518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70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Equipment</a:t>
            </a:r>
            <a:endParaRPr lang="en-GB" dirty="0"/>
          </a:p>
        </p:txBody>
      </p:sp>
      <p:sp>
        <p:nvSpPr>
          <p:cNvPr id="3" name="Content Placeholder 2"/>
          <p:cNvSpPr>
            <a:spLocks noGrp="1"/>
          </p:cNvSpPr>
          <p:nvPr>
            <p:ph idx="1"/>
          </p:nvPr>
        </p:nvSpPr>
        <p:spPr/>
        <p:txBody>
          <a:bodyPr/>
          <a:lstStyle/>
          <a:p>
            <a:pPr marL="0" indent="0">
              <a:lnSpc>
                <a:spcPct val="100000"/>
              </a:lnSpc>
              <a:spcBef>
                <a:spcPts val="1200"/>
              </a:spcBef>
              <a:spcAft>
                <a:spcPts val="1200"/>
              </a:spcAft>
              <a:buNone/>
            </a:pPr>
            <a:r>
              <a:rPr lang="en-GB" sz="2200" dirty="0"/>
              <a:t>The club awards recommend the use of appropriate equipment which can help to enhance the technical and physical development of young </a:t>
            </a:r>
            <a:r>
              <a:rPr lang="en-GB" sz="2200" dirty="0" smtClean="0"/>
              <a:t>swimmers.</a:t>
            </a:r>
            <a:endParaRPr lang="en-GB" sz="2200" dirty="0"/>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21286" y="3439584"/>
            <a:ext cx="1396079" cy="2178594"/>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08733" y="3692552"/>
            <a:ext cx="1831255" cy="1831255"/>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42412" y="4512888"/>
            <a:ext cx="2076450" cy="2076450"/>
          </a:xfrm>
          <a:prstGeom prst="rect">
            <a:avLst/>
          </a:prstGeo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274037" y="4445973"/>
            <a:ext cx="2224711" cy="2038578"/>
          </a:xfrm>
          <a:prstGeom prst="rect">
            <a:avLst/>
          </a:prstGeom>
        </p:spPr>
      </p:pic>
      <p:pic>
        <p:nvPicPr>
          <p:cNvPr id="10" name="Pictur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60930" y="5043033"/>
            <a:ext cx="1653458" cy="1535189"/>
          </a:xfrm>
          <a:prstGeom prst="rect">
            <a:avLst/>
          </a:prstGeom>
        </p:spPr>
      </p:pic>
      <p:pic>
        <p:nvPicPr>
          <p:cNvPr id="11" name="Pictur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78022" y="2828516"/>
            <a:ext cx="1819274" cy="1887280"/>
          </a:xfrm>
          <a:prstGeom prst="rect">
            <a:avLst/>
          </a:prstGeom>
        </p:spPr>
      </p:pic>
      <p:pic>
        <p:nvPicPr>
          <p:cNvPr id="12" name="Picture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625599" y="2924553"/>
            <a:ext cx="1270000" cy="1270000"/>
          </a:xfrm>
          <a:prstGeom prst="rect">
            <a:avLst/>
          </a:prstGeom>
        </p:spPr>
      </p:pic>
      <p:pic>
        <p:nvPicPr>
          <p:cNvPr id="13" name="Picture 1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384106" y="2828516"/>
            <a:ext cx="1691826" cy="1578125"/>
          </a:xfrm>
          <a:prstGeom prst="rect">
            <a:avLst/>
          </a:prstGeom>
        </p:spPr>
      </p:pic>
      <p:pic>
        <p:nvPicPr>
          <p:cNvPr id="4" name="Slide 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2297921" y="5237206"/>
            <a:ext cx="609600" cy="609600"/>
          </a:xfrm>
          <a:prstGeom prst="rect">
            <a:avLst/>
          </a:prstGeom>
        </p:spPr>
      </p:pic>
    </p:spTree>
    <p:extLst>
      <p:ext uri="{BB962C8B-B14F-4D97-AF65-F5344CB8AC3E}">
        <p14:creationId xmlns:p14="http://schemas.microsoft.com/office/powerpoint/2010/main" val="2717329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77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resources</a:t>
            </a:r>
            <a:endParaRPr lang="en-GB" dirty="0"/>
          </a:p>
        </p:txBody>
      </p:sp>
      <p:sp>
        <p:nvSpPr>
          <p:cNvPr id="3" name="Content Placeholder 2"/>
          <p:cNvSpPr>
            <a:spLocks noGrp="1"/>
          </p:cNvSpPr>
          <p:nvPr>
            <p:ph idx="1"/>
          </p:nvPr>
        </p:nvSpPr>
        <p:spPr>
          <a:xfrm>
            <a:off x="337457" y="1594444"/>
            <a:ext cx="11720224" cy="4351338"/>
          </a:xfrm>
        </p:spPr>
        <p:txBody>
          <a:bodyPr/>
          <a:lstStyle/>
          <a:p>
            <a:pPr marL="0" indent="0">
              <a:lnSpc>
                <a:spcPct val="100000"/>
              </a:lnSpc>
              <a:spcBef>
                <a:spcPts val="1200"/>
              </a:spcBef>
              <a:spcAft>
                <a:spcPts val="1200"/>
              </a:spcAft>
              <a:buNone/>
            </a:pPr>
            <a:r>
              <a:rPr lang="en-GB" sz="2200" b="1" dirty="0"/>
              <a:t>British Swimming </a:t>
            </a:r>
            <a:r>
              <a:rPr lang="en-GB" sz="2200" b="1" dirty="0" smtClean="0"/>
              <a:t>online portal – </a:t>
            </a:r>
            <a:r>
              <a:rPr lang="en-GB" sz="2200" b="1" dirty="0"/>
              <a:t>Video </a:t>
            </a:r>
            <a:r>
              <a:rPr lang="en-GB" sz="2200" b="1" dirty="0" smtClean="0"/>
              <a:t>footage and </a:t>
            </a:r>
            <a:r>
              <a:rPr lang="en-GB" sz="2200" b="1" dirty="0"/>
              <a:t>PDF </a:t>
            </a:r>
            <a:r>
              <a:rPr lang="en-GB" sz="2200" b="1" dirty="0" smtClean="0"/>
              <a:t>factsheets </a:t>
            </a:r>
            <a:r>
              <a:rPr lang="en-GB" sz="2200" dirty="0" smtClean="0">
                <a:solidFill>
                  <a:srgbClr val="FF0000"/>
                </a:solidFill>
                <a:hlinkClick r:id="rId5"/>
              </a:rPr>
              <a:t>www.offtheblocks.info</a:t>
            </a:r>
            <a:r>
              <a:rPr lang="en-GB" sz="2200" dirty="0" smtClean="0">
                <a:solidFill>
                  <a:schemeClr val="tx1"/>
                </a:solidFill>
              </a:rPr>
              <a:t>   </a:t>
            </a:r>
          </a:p>
          <a:p>
            <a:pPr marL="0" indent="0">
              <a:buNone/>
            </a:pPr>
            <a:r>
              <a:rPr lang="en-GB" sz="2400" b="1" dirty="0"/>
              <a:t>Coach Symposium Footage from </a:t>
            </a:r>
            <a:r>
              <a:rPr lang="en-GB" sz="2400" b="1" dirty="0" smtClean="0"/>
              <a:t>2015</a:t>
            </a:r>
            <a:endParaRPr lang="en-GB" sz="2400" b="1" dirty="0">
              <a:hlinkClick r:id="rId5"/>
            </a:endParaRPr>
          </a:p>
          <a:p>
            <a:pPr marL="0" indent="0">
              <a:buNone/>
            </a:pPr>
            <a:r>
              <a:rPr lang="en-GB" sz="2400" u="sng" dirty="0">
                <a:hlinkClick r:id="rId6"/>
              </a:rPr>
              <a:t>http://www.swimming.org/sport/coaching-swimming/coaching-development-symposium</a:t>
            </a:r>
            <a:endParaRPr lang="en-GB" sz="2400" u="sng" dirty="0"/>
          </a:p>
          <a:p>
            <a:pPr marL="0" indent="0">
              <a:buNone/>
            </a:pPr>
            <a:r>
              <a:rPr lang="en-GB" sz="1800" dirty="0"/>
              <a:t>Starts, Turns and Finishes </a:t>
            </a:r>
            <a:r>
              <a:rPr lang="en-GB" sz="1800" dirty="0" smtClean="0"/>
              <a:t>on all four strokes</a:t>
            </a:r>
            <a:endParaRPr lang="en-GB" sz="1800" dirty="0" smtClean="0">
              <a:solidFill>
                <a:schemeClr val="tx1"/>
              </a:solidFill>
            </a:endParaRPr>
          </a:p>
          <a:p>
            <a:pPr marL="0" indent="0">
              <a:lnSpc>
                <a:spcPct val="100000"/>
              </a:lnSpc>
              <a:spcBef>
                <a:spcPts val="1200"/>
              </a:spcBef>
              <a:spcAft>
                <a:spcPts val="1200"/>
              </a:spcAft>
              <a:buNone/>
            </a:pPr>
            <a:r>
              <a:rPr lang="en-GB" sz="2200" b="1" dirty="0" smtClean="0"/>
              <a:t>Coach Symposium footage from </a:t>
            </a:r>
            <a:r>
              <a:rPr lang="en-GB" sz="2200" b="1" dirty="0"/>
              <a:t>2016</a:t>
            </a:r>
            <a:r>
              <a:rPr lang="en-GB" sz="2200" dirty="0"/>
              <a:t>                                                   </a:t>
            </a:r>
            <a:r>
              <a:rPr lang="en-GB" sz="2200" dirty="0">
                <a:hlinkClick r:id="rId7"/>
              </a:rPr>
              <a:t>https://www.swimming.org/sport/coach-development-symposium-2016</a:t>
            </a:r>
            <a:r>
              <a:rPr lang="en-GB" sz="2200" b="1" dirty="0" smtClean="0">
                <a:hlinkClick r:id="rId7"/>
              </a:rPr>
              <a:t>/</a:t>
            </a:r>
            <a:r>
              <a:rPr lang="en-GB" sz="2200" b="1" dirty="0" smtClean="0"/>
              <a:t> </a:t>
            </a:r>
            <a:r>
              <a:rPr lang="en-GB" sz="2200" b="1" dirty="0"/>
              <a:t> </a:t>
            </a:r>
            <a:r>
              <a:rPr lang="en-GB" sz="2200" b="1" dirty="0" smtClean="0"/>
              <a:t>                        </a:t>
            </a:r>
            <a:r>
              <a:rPr lang="en-GB" sz="1800" dirty="0" smtClean="0"/>
              <a:t>Aquatic </a:t>
            </a:r>
            <a:r>
              <a:rPr lang="en-GB" sz="1800" dirty="0"/>
              <a:t>Alignment, Streamlining, Underwater Transitions and Effective and Efficient Technique on all Four Strokes</a:t>
            </a:r>
          </a:p>
          <a:p>
            <a:pPr marL="0" indent="0">
              <a:lnSpc>
                <a:spcPct val="100000"/>
              </a:lnSpc>
              <a:spcBef>
                <a:spcPts val="1200"/>
              </a:spcBef>
              <a:spcAft>
                <a:spcPts val="1200"/>
              </a:spcAft>
              <a:buNone/>
            </a:pPr>
            <a:r>
              <a:rPr lang="en-GB" sz="2200" b="1" dirty="0" smtClean="0"/>
              <a:t>Swim </a:t>
            </a:r>
            <a:r>
              <a:rPr lang="en-GB" sz="2200" b="1" dirty="0"/>
              <a:t>England Talent Pathway </a:t>
            </a:r>
            <a:r>
              <a:rPr lang="en-GB" sz="2200" b="1" dirty="0" smtClean="0"/>
              <a:t>brochure                           </a:t>
            </a:r>
            <a:r>
              <a:rPr lang="en-GB" sz="2200" u="sng" dirty="0" smtClean="0">
                <a:hlinkClick r:id="rId8"/>
              </a:rPr>
              <a:t>http://www.swimming.org/sport/england-programmes-swimming/</a:t>
            </a:r>
            <a:endParaRPr lang="en-GB" sz="2200" b="1" dirty="0"/>
          </a:p>
          <a:p>
            <a:pPr>
              <a:lnSpc>
                <a:spcPct val="100000"/>
              </a:lnSpc>
              <a:spcBef>
                <a:spcPts val="1200"/>
              </a:spcBef>
              <a:spcAft>
                <a:spcPts val="1200"/>
              </a:spcAft>
            </a:pPr>
            <a:endParaRPr lang="en-GB" sz="2200" b="1" dirty="0"/>
          </a:p>
          <a:p>
            <a:pPr>
              <a:lnSpc>
                <a:spcPct val="100000"/>
              </a:lnSpc>
              <a:spcBef>
                <a:spcPts val="1200"/>
              </a:spcBef>
              <a:spcAft>
                <a:spcPts val="1200"/>
              </a:spcAft>
            </a:pPr>
            <a:endParaRPr lang="en-US" sz="2200" dirty="0">
              <a:solidFill>
                <a:srgbClr val="2195AE"/>
              </a:solidFill>
            </a:endParaRPr>
          </a:p>
        </p:txBody>
      </p:sp>
      <p:pic>
        <p:nvPicPr>
          <p:cNvPr id="4" name="Slide 1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952750" y="5543550"/>
            <a:ext cx="609600" cy="381000"/>
          </a:xfrm>
          <a:prstGeom prst="rect">
            <a:avLst/>
          </a:prstGeom>
        </p:spPr>
      </p:pic>
    </p:spTree>
    <p:extLst>
      <p:ext uri="{BB962C8B-B14F-4D97-AF65-F5344CB8AC3E}">
        <p14:creationId xmlns:p14="http://schemas.microsoft.com/office/powerpoint/2010/main" val="387585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5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resources</a:t>
            </a:r>
            <a:endParaRPr lang="en-GB" dirty="0"/>
          </a:p>
        </p:txBody>
      </p:sp>
      <p:sp>
        <p:nvSpPr>
          <p:cNvPr id="3" name="Content Placeholder 2"/>
          <p:cNvSpPr>
            <a:spLocks noGrp="1"/>
          </p:cNvSpPr>
          <p:nvPr>
            <p:ph idx="1"/>
          </p:nvPr>
        </p:nvSpPr>
        <p:spPr>
          <a:xfrm>
            <a:off x="337457" y="1594444"/>
            <a:ext cx="11720224" cy="4351338"/>
          </a:xfrm>
        </p:spPr>
        <p:txBody>
          <a:bodyPr/>
          <a:lstStyle/>
          <a:p>
            <a:pPr marL="0" indent="0">
              <a:lnSpc>
                <a:spcPct val="100000"/>
              </a:lnSpc>
              <a:spcBef>
                <a:spcPts val="1200"/>
              </a:spcBef>
              <a:spcAft>
                <a:spcPts val="1200"/>
              </a:spcAft>
              <a:buNone/>
            </a:pPr>
            <a:r>
              <a:rPr lang="en-GB" sz="2200" b="1" dirty="0"/>
              <a:t>County Development Programmes                                                                                           </a:t>
            </a:r>
            <a:r>
              <a:rPr lang="en-GB" sz="2200" dirty="0">
                <a:solidFill>
                  <a:srgbClr val="2195AE"/>
                </a:solidFill>
              </a:rPr>
              <a:t>3 x one day camps in each county (April – October each year)                                           </a:t>
            </a:r>
            <a:r>
              <a:rPr lang="en-GB" sz="1800" dirty="0"/>
              <a:t>Aquatic alignment, streamlining, underwater transitions and effective technique on all four </a:t>
            </a:r>
            <a:r>
              <a:rPr lang="en-GB" sz="1800" dirty="0" smtClean="0"/>
              <a:t>strokes.</a:t>
            </a:r>
          </a:p>
          <a:p>
            <a:pPr marL="0" indent="0">
              <a:lnSpc>
                <a:spcPct val="100000"/>
              </a:lnSpc>
              <a:spcBef>
                <a:spcPts val="1200"/>
              </a:spcBef>
              <a:spcAft>
                <a:spcPts val="1200"/>
              </a:spcAft>
              <a:buNone/>
            </a:pPr>
            <a:r>
              <a:rPr lang="en-GB" sz="2200" b="1" dirty="0" smtClean="0"/>
              <a:t>Regional </a:t>
            </a:r>
            <a:r>
              <a:rPr lang="en-GB" sz="2200" b="1" dirty="0"/>
              <a:t>Development Programmes                                                                              </a:t>
            </a:r>
            <a:r>
              <a:rPr lang="en-GB" sz="2200" b="1" dirty="0" smtClean="0"/>
              <a:t>        </a:t>
            </a:r>
            <a:r>
              <a:rPr lang="en-GB" sz="2200" dirty="0">
                <a:solidFill>
                  <a:srgbClr val="2195AE"/>
                </a:solidFill>
              </a:rPr>
              <a:t>3 x one day camps in each Region (July - December each year)                              </a:t>
            </a:r>
            <a:r>
              <a:rPr lang="en-GB" sz="2200" dirty="0" smtClean="0">
                <a:solidFill>
                  <a:srgbClr val="2195AE"/>
                </a:solidFill>
              </a:rPr>
              <a:t>         </a:t>
            </a:r>
            <a:r>
              <a:rPr lang="en-GB" sz="1800" dirty="0"/>
              <a:t>Starts, turns and </a:t>
            </a:r>
            <a:r>
              <a:rPr lang="en-GB" sz="1800" dirty="0" smtClean="0"/>
              <a:t>finishes.</a:t>
            </a:r>
          </a:p>
          <a:p>
            <a:pPr marL="0" indent="0">
              <a:lnSpc>
                <a:spcPct val="100000"/>
              </a:lnSpc>
              <a:spcBef>
                <a:spcPts val="1200"/>
              </a:spcBef>
              <a:spcAft>
                <a:spcPts val="1200"/>
              </a:spcAft>
              <a:buNone/>
            </a:pPr>
            <a:r>
              <a:rPr lang="en-GB" sz="2200" b="1" dirty="0" smtClean="0"/>
              <a:t>National </a:t>
            </a:r>
            <a:r>
              <a:rPr lang="en-GB" sz="2200" b="1" dirty="0"/>
              <a:t>Development Programmes                                                                             </a:t>
            </a:r>
            <a:r>
              <a:rPr lang="en-GB" sz="2200" b="1" dirty="0" smtClean="0"/>
              <a:t>         </a:t>
            </a:r>
            <a:r>
              <a:rPr lang="en-GB" sz="2200" dirty="0">
                <a:solidFill>
                  <a:srgbClr val="2195AE"/>
                </a:solidFill>
              </a:rPr>
              <a:t>3 x one day camps in six locations (September – December each year)                                   </a:t>
            </a:r>
            <a:r>
              <a:rPr lang="en-GB" sz="1800" dirty="0"/>
              <a:t>Four stroke efficiency, individual medley swimming and transition turns and relay takeovers.</a:t>
            </a:r>
            <a:endParaRPr lang="en-GB" sz="1800" dirty="0">
              <a:hlinkClick r:id="rId5"/>
            </a:endParaRPr>
          </a:p>
          <a:p>
            <a:pPr marL="0" indent="0">
              <a:lnSpc>
                <a:spcPct val="100000"/>
              </a:lnSpc>
              <a:spcBef>
                <a:spcPts val="1200"/>
              </a:spcBef>
              <a:spcAft>
                <a:spcPts val="1200"/>
              </a:spcAft>
              <a:buNone/>
            </a:pPr>
            <a:endParaRPr lang="en-GB" sz="2200" dirty="0">
              <a:hlinkClick r:id="rId5"/>
            </a:endParaRPr>
          </a:p>
          <a:p>
            <a:pPr marL="0" indent="0">
              <a:lnSpc>
                <a:spcPct val="100000"/>
              </a:lnSpc>
              <a:spcBef>
                <a:spcPts val="1200"/>
              </a:spcBef>
              <a:spcAft>
                <a:spcPts val="1200"/>
              </a:spcAft>
              <a:buNone/>
            </a:pPr>
            <a:endParaRPr lang="en-GB" sz="2200" dirty="0">
              <a:hlinkClick r:id="rId5"/>
            </a:endParaRPr>
          </a:p>
        </p:txBody>
      </p:sp>
      <p:pic>
        <p:nvPicPr>
          <p:cNvPr id="4" name="Slide 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000250" y="5374282"/>
            <a:ext cx="609600" cy="609600"/>
          </a:xfrm>
          <a:prstGeom prst="rect">
            <a:avLst/>
          </a:prstGeom>
        </p:spPr>
      </p:pic>
    </p:spTree>
    <p:extLst>
      <p:ext uri="{BB962C8B-B14F-4D97-AF65-F5344CB8AC3E}">
        <p14:creationId xmlns:p14="http://schemas.microsoft.com/office/powerpoint/2010/main" val="2849161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70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Non </a:t>
            </a:r>
            <a:r>
              <a:rPr lang="en-GB" dirty="0" smtClean="0"/>
              <a:t>pool based competencies</a:t>
            </a:r>
            <a:endParaRPr lang="en-GB" dirty="0"/>
          </a:p>
        </p:txBody>
      </p:sp>
      <p:sp>
        <p:nvSpPr>
          <p:cNvPr id="5" name="Subtitle 4"/>
          <p:cNvSpPr>
            <a:spLocks noGrp="1"/>
          </p:cNvSpPr>
          <p:nvPr>
            <p:ph type="subTitle" idx="1"/>
          </p:nvPr>
        </p:nvSpPr>
        <p:spPr/>
        <p:txBody>
          <a:bodyPr/>
          <a:lstStyle/>
          <a:p>
            <a:endParaRPr lang="en-GB"/>
          </a:p>
        </p:txBody>
      </p:sp>
      <p:pic>
        <p:nvPicPr>
          <p:cNvPr id="2" name="Slide 1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152503" y="5235734"/>
            <a:ext cx="609600" cy="609600"/>
          </a:xfrm>
          <a:prstGeom prst="rect">
            <a:avLst/>
          </a:prstGeom>
        </p:spPr>
      </p:pic>
    </p:spTree>
    <p:extLst>
      <p:ext uri="{BB962C8B-B14F-4D97-AF65-F5344CB8AC3E}">
        <p14:creationId xmlns:p14="http://schemas.microsoft.com/office/powerpoint/2010/main" val="1322658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9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Self – </a:t>
            </a:r>
            <a:r>
              <a:rPr lang="en-GB" dirty="0" smtClean="0"/>
              <a:t>management in </a:t>
            </a:r>
            <a:r>
              <a:rPr lang="en-GB" dirty="0"/>
              <a:t>the DTE </a:t>
            </a:r>
            <a:r>
              <a:rPr lang="en-GB" dirty="0" smtClean="0"/>
              <a:t>(nutrition)</a:t>
            </a:r>
            <a:endParaRPr lang="en-GB" dirty="0"/>
          </a:p>
        </p:txBody>
      </p:sp>
      <p:pic>
        <p:nvPicPr>
          <p:cNvPr id="4" name="Picture 3"/>
          <p:cNvPicPr>
            <a:picLocks noChangeAspect="1"/>
          </p:cNvPicPr>
          <p:nvPr/>
        </p:nvPicPr>
        <p:blipFill>
          <a:blip r:embed="rId5"/>
          <a:stretch>
            <a:fillRect/>
          </a:stretch>
        </p:blipFill>
        <p:spPr>
          <a:xfrm>
            <a:off x="6434890" y="1690688"/>
            <a:ext cx="4901609" cy="4261473"/>
          </a:xfrm>
          <a:prstGeom prst="rect">
            <a:avLst/>
          </a:prstGeom>
        </p:spPr>
      </p:pic>
      <p:sp>
        <p:nvSpPr>
          <p:cNvPr id="6" name="Content Placeholder 2"/>
          <p:cNvSpPr>
            <a:spLocks noGrp="1"/>
          </p:cNvSpPr>
          <p:nvPr>
            <p:ph idx="1"/>
          </p:nvPr>
        </p:nvSpPr>
        <p:spPr>
          <a:xfrm>
            <a:off x="337457" y="1825625"/>
            <a:ext cx="11451772" cy="4351338"/>
          </a:xfrm>
        </p:spPr>
        <p:txBody>
          <a:bodyPr/>
          <a:lstStyle/>
          <a:p>
            <a:pPr marL="0" indent="0">
              <a:lnSpc>
                <a:spcPct val="100000"/>
              </a:lnSpc>
              <a:spcBef>
                <a:spcPts val="1200"/>
              </a:spcBef>
              <a:spcAft>
                <a:spcPts val="1200"/>
              </a:spcAft>
              <a:buNone/>
            </a:pPr>
            <a:r>
              <a:rPr lang="en-GB" sz="2200" dirty="0"/>
              <a:t>The fact sheet provides guidance on:</a:t>
            </a:r>
          </a:p>
          <a:p>
            <a:pPr>
              <a:lnSpc>
                <a:spcPct val="100000"/>
              </a:lnSpc>
              <a:spcBef>
                <a:spcPts val="1200"/>
              </a:spcBef>
              <a:spcAft>
                <a:spcPts val="1200"/>
              </a:spcAft>
            </a:pPr>
            <a:r>
              <a:rPr lang="en-GB" sz="2200" dirty="0" smtClean="0"/>
              <a:t>eating to </a:t>
            </a:r>
            <a:r>
              <a:rPr lang="en-GB" sz="2200" dirty="0"/>
              <a:t>fuel training and optimise recovery</a:t>
            </a:r>
          </a:p>
          <a:p>
            <a:pPr>
              <a:lnSpc>
                <a:spcPct val="100000"/>
              </a:lnSpc>
              <a:spcBef>
                <a:spcPts val="1200"/>
              </a:spcBef>
              <a:spcAft>
                <a:spcPts val="1200"/>
              </a:spcAft>
            </a:pPr>
            <a:r>
              <a:rPr lang="en-GB" sz="2200" dirty="0" smtClean="0"/>
              <a:t>the importance </a:t>
            </a:r>
            <a:r>
              <a:rPr lang="en-GB" sz="2200" dirty="0"/>
              <a:t>of food quality</a:t>
            </a:r>
          </a:p>
          <a:p>
            <a:pPr>
              <a:lnSpc>
                <a:spcPct val="100000"/>
              </a:lnSpc>
              <a:spcBef>
                <a:spcPts val="1200"/>
              </a:spcBef>
              <a:spcAft>
                <a:spcPts val="1200"/>
              </a:spcAft>
            </a:pPr>
            <a:r>
              <a:rPr lang="en-GB" sz="2200" dirty="0" smtClean="0"/>
              <a:t>scheduling of </a:t>
            </a:r>
            <a:r>
              <a:rPr lang="en-GB" sz="2200" dirty="0"/>
              <a:t>food intake around exercise</a:t>
            </a:r>
          </a:p>
        </p:txBody>
      </p:sp>
      <p:pic>
        <p:nvPicPr>
          <p:cNvPr id="3" name="Slide 2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504950" y="5952161"/>
            <a:ext cx="609600" cy="609600"/>
          </a:xfrm>
          <a:prstGeom prst="rect">
            <a:avLst/>
          </a:prstGeom>
        </p:spPr>
      </p:pic>
    </p:spTree>
    <p:extLst>
      <p:ext uri="{BB962C8B-B14F-4D97-AF65-F5344CB8AC3E}">
        <p14:creationId xmlns:p14="http://schemas.microsoft.com/office/powerpoint/2010/main" val="1071091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81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Self – </a:t>
            </a:r>
            <a:r>
              <a:rPr lang="en-GB" dirty="0" smtClean="0"/>
              <a:t>management in </a:t>
            </a:r>
            <a:r>
              <a:rPr lang="en-GB" dirty="0"/>
              <a:t>the DTE </a:t>
            </a:r>
            <a:r>
              <a:rPr lang="en-GB" dirty="0" smtClean="0"/>
              <a:t>(hydration)</a:t>
            </a:r>
            <a:endParaRPr lang="en-GB" dirty="0"/>
          </a:p>
        </p:txBody>
      </p:sp>
      <p:pic>
        <p:nvPicPr>
          <p:cNvPr id="3" name="Picture 2"/>
          <p:cNvPicPr>
            <a:picLocks noChangeAspect="1"/>
          </p:cNvPicPr>
          <p:nvPr/>
        </p:nvPicPr>
        <p:blipFill>
          <a:blip r:embed="rId5"/>
          <a:stretch>
            <a:fillRect/>
          </a:stretch>
        </p:blipFill>
        <p:spPr>
          <a:xfrm>
            <a:off x="6755671" y="1825625"/>
            <a:ext cx="5033558" cy="4062170"/>
          </a:xfrm>
          <a:prstGeom prst="rect">
            <a:avLst/>
          </a:prstGeom>
        </p:spPr>
      </p:pic>
      <p:sp>
        <p:nvSpPr>
          <p:cNvPr id="4" name="Content Placeholder 2"/>
          <p:cNvSpPr>
            <a:spLocks noGrp="1"/>
          </p:cNvSpPr>
          <p:nvPr>
            <p:ph idx="1"/>
          </p:nvPr>
        </p:nvSpPr>
        <p:spPr>
          <a:xfrm>
            <a:off x="337457" y="1825625"/>
            <a:ext cx="6869255" cy="4351338"/>
          </a:xfrm>
        </p:spPr>
        <p:txBody>
          <a:bodyPr/>
          <a:lstStyle/>
          <a:p>
            <a:pPr marL="0" indent="0">
              <a:lnSpc>
                <a:spcPct val="100000"/>
              </a:lnSpc>
              <a:spcBef>
                <a:spcPts val="1200"/>
              </a:spcBef>
              <a:spcAft>
                <a:spcPts val="1200"/>
              </a:spcAft>
              <a:buNone/>
            </a:pPr>
            <a:r>
              <a:rPr lang="en-GB" sz="2200" dirty="0"/>
              <a:t>The fact sheet provides guidance on:</a:t>
            </a:r>
          </a:p>
          <a:p>
            <a:pPr>
              <a:lnSpc>
                <a:spcPct val="100000"/>
              </a:lnSpc>
              <a:spcBef>
                <a:spcPts val="1200"/>
              </a:spcBef>
              <a:spcAft>
                <a:spcPts val="1200"/>
              </a:spcAft>
            </a:pPr>
            <a:r>
              <a:rPr lang="en-GB" sz="2200" dirty="0" smtClean="0"/>
              <a:t>understanding dehydration </a:t>
            </a:r>
            <a:r>
              <a:rPr lang="en-GB" sz="2200" dirty="0"/>
              <a:t>and the impact on performance </a:t>
            </a:r>
          </a:p>
          <a:p>
            <a:pPr>
              <a:lnSpc>
                <a:spcPct val="100000"/>
              </a:lnSpc>
              <a:spcBef>
                <a:spcPts val="1200"/>
              </a:spcBef>
              <a:spcAft>
                <a:spcPts val="1200"/>
              </a:spcAft>
            </a:pPr>
            <a:r>
              <a:rPr lang="en-GB" sz="2200" dirty="0" smtClean="0"/>
              <a:t>how to </a:t>
            </a:r>
            <a:r>
              <a:rPr lang="en-GB" sz="2200" dirty="0"/>
              <a:t>check if you are dehydrated</a:t>
            </a:r>
          </a:p>
          <a:p>
            <a:pPr>
              <a:lnSpc>
                <a:spcPct val="100000"/>
              </a:lnSpc>
              <a:spcBef>
                <a:spcPts val="1200"/>
              </a:spcBef>
              <a:spcAft>
                <a:spcPts val="1200"/>
              </a:spcAft>
            </a:pPr>
            <a:r>
              <a:rPr lang="en-GB" sz="2200" dirty="0" smtClean="0"/>
              <a:t>how to </a:t>
            </a:r>
            <a:r>
              <a:rPr lang="en-GB" sz="2200" dirty="0"/>
              <a:t>remain hydrated through appropriate fluid intake</a:t>
            </a:r>
          </a:p>
        </p:txBody>
      </p:sp>
      <p:pic>
        <p:nvPicPr>
          <p:cNvPr id="5" name="Slide 2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173154" y="5278195"/>
            <a:ext cx="609600" cy="609600"/>
          </a:xfrm>
          <a:prstGeom prst="rect">
            <a:avLst/>
          </a:prstGeom>
        </p:spPr>
      </p:pic>
    </p:spTree>
    <p:extLst>
      <p:ext uri="{BB962C8B-B14F-4D97-AF65-F5344CB8AC3E}">
        <p14:creationId xmlns:p14="http://schemas.microsoft.com/office/powerpoint/2010/main" val="623302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46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337458" y="4808772"/>
            <a:ext cx="5540828" cy="681037"/>
          </a:xfrm>
        </p:spPr>
        <p:txBody>
          <a:bodyPr/>
          <a:lstStyle/>
          <a:p>
            <a:r>
              <a:rPr lang="en-GB" dirty="0" smtClean="0"/>
              <a:t>Outcome goal:</a:t>
            </a:r>
            <a:endParaRPr lang="en-GB" dirty="0"/>
          </a:p>
        </p:txBody>
      </p:sp>
      <p:sp>
        <p:nvSpPr>
          <p:cNvPr id="5" name="Text Placeholder 4"/>
          <p:cNvSpPr>
            <a:spLocks noGrp="1"/>
          </p:cNvSpPr>
          <p:nvPr>
            <p:ph type="body" sz="quarter" idx="3"/>
          </p:nvPr>
        </p:nvSpPr>
        <p:spPr>
          <a:xfrm>
            <a:off x="6226628" y="1254686"/>
            <a:ext cx="5562601" cy="681040"/>
          </a:xfrm>
        </p:spPr>
        <p:txBody>
          <a:bodyPr/>
          <a:lstStyle/>
          <a:p>
            <a:r>
              <a:rPr lang="en-GB" dirty="0" smtClean="0"/>
              <a:t>Process</a:t>
            </a:r>
            <a:endParaRPr lang="en-GB" dirty="0"/>
          </a:p>
        </p:txBody>
      </p:sp>
      <p:sp>
        <p:nvSpPr>
          <p:cNvPr id="2" name="Title 1"/>
          <p:cNvSpPr>
            <a:spLocks noGrp="1"/>
          </p:cNvSpPr>
          <p:nvPr>
            <p:ph type="title"/>
          </p:nvPr>
        </p:nvSpPr>
        <p:spPr/>
        <p:txBody>
          <a:bodyPr/>
          <a:lstStyle/>
          <a:p>
            <a:r>
              <a:rPr lang="en-GB" dirty="0" smtClean="0"/>
              <a:t>Process VS outcome goals</a:t>
            </a:r>
            <a:endParaRPr lang="en-GB" dirty="0"/>
          </a:p>
        </p:txBody>
      </p:sp>
      <p:sp>
        <p:nvSpPr>
          <p:cNvPr id="6" name="Content Placeholder 5"/>
          <p:cNvSpPr>
            <a:spLocks noGrp="1"/>
          </p:cNvSpPr>
          <p:nvPr>
            <p:ph idx="10"/>
          </p:nvPr>
        </p:nvSpPr>
        <p:spPr>
          <a:xfrm>
            <a:off x="337457" y="1935726"/>
            <a:ext cx="5683781" cy="3118081"/>
          </a:xfrm>
        </p:spPr>
        <p:txBody>
          <a:bodyPr/>
          <a:lstStyle/>
          <a:p>
            <a:pPr>
              <a:lnSpc>
                <a:spcPct val="100000"/>
              </a:lnSpc>
              <a:spcBef>
                <a:spcPts val="1200"/>
              </a:spcBef>
              <a:spcAft>
                <a:spcPts val="1200"/>
              </a:spcAft>
            </a:pPr>
            <a:r>
              <a:rPr lang="en-GB" sz="2200" dirty="0"/>
              <a:t>Emphasis on social comparison </a:t>
            </a:r>
            <a:r>
              <a:rPr lang="en-GB" sz="2200" dirty="0" smtClean="0"/>
              <a:t>e.g. </a:t>
            </a:r>
            <a:r>
              <a:rPr lang="en-GB" sz="2200" dirty="0"/>
              <a:t>beating an </a:t>
            </a:r>
            <a:r>
              <a:rPr lang="en-GB" sz="2200" dirty="0" smtClean="0"/>
              <a:t>opponent.</a:t>
            </a:r>
            <a:endParaRPr lang="en-GB" sz="2200" dirty="0"/>
          </a:p>
          <a:p>
            <a:pPr>
              <a:lnSpc>
                <a:spcPct val="100000"/>
              </a:lnSpc>
              <a:spcBef>
                <a:spcPts val="1200"/>
              </a:spcBef>
              <a:spcAft>
                <a:spcPts val="1200"/>
              </a:spcAft>
            </a:pPr>
            <a:r>
              <a:rPr lang="en-GB" sz="2200" dirty="0"/>
              <a:t>Value attainment over </a:t>
            </a:r>
            <a:r>
              <a:rPr lang="en-GB" sz="2200" dirty="0" smtClean="0"/>
              <a:t>effort.</a:t>
            </a:r>
            <a:endParaRPr lang="en-GB" sz="2200" dirty="0"/>
          </a:p>
          <a:p>
            <a:pPr>
              <a:lnSpc>
                <a:spcPct val="100000"/>
              </a:lnSpc>
              <a:spcBef>
                <a:spcPts val="1200"/>
              </a:spcBef>
              <a:spcAft>
                <a:spcPts val="1200"/>
              </a:spcAft>
            </a:pPr>
            <a:r>
              <a:rPr lang="en-GB" sz="2200" dirty="0"/>
              <a:t>Provide feedback in a critical </a:t>
            </a:r>
            <a:r>
              <a:rPr lang="en-GB" sz="2200" dirty="0" smtClean="0"/>
              <a:t>manner.</a:t>
            </a:r>
            <a:endParaRPr lang="en-GB" sz="2200" dirty="0"/>
          </a:p>
          <a:p>
            <a:pPr>
              <a:lnSpc>
                <a:spcPct val="100000"/>
              </a:lnSpc>
              <a:spcBef>
                <a:spcPts val="1200"/>
              </a:spcBef>
              <a:spcAft>
                <a:spcPts val="1200"/>
              </a:spcAft>
            </a:pPr>
            <a:r>
              <a:rPr lang="en-GB" sz="2200" dirty="0"/>
              <a:t>Allow swimmers to continue a set when their technique is drastically </a:t>
            </a:r>
            <a:r>
              <a:rPr lang="en-GB" sz="2200" dirty="0" smtClean="0"/>
              <a:t>deteriorating.</a:t>
            </a:r>
            <a:endParaRPr lang="en-GB" sz="2200" dirty="0"/>
          </a:p>
        </p:txBody>
      </p:sp>
      <p:sp>
        <p:nvSpPr>
          <p:cNvPr id="7" name="Content Placeholder 6"/>
          <p:cNvSpPr>
            <a:spLocks noGrp="1"/>
          </p:cNvSpPr>
          <p:nvPr>
            <p:ph idx="11"/>
          </p:nvPr>
        </p:nvSpPr>
        <p:spPr>
          <a:xfrm>
            <a:off x="6226629" y="1935724"/>
            <a:ext cx="5562600" cy="3118083"/>
          </a:xfrm>
        </p:spPr>
        <p:txBody>
          <a:bodyPr/>
          <a:lstStyle/>
          <a:p>
            <a:pPr>
              <a:lnSpc>
                <a:spcPct val="100000"/>
              </a:lnSpc>
              <a:spcBef>
                <a:spcPts val="1200"/>
              </a:spcBef>
              <a:spcAft>
                <a:spcPts val="1200"/>
              </a:spcAft>
            </a:pPr>
            <a:r>
              <a:rPr lang="en-GB" sz="2200" dirty="0"/>
              <a:t>Emphasis on mastery of skills and personal </a:t>
            </a:r>
            <a:r>
              <a:rPr lang="en-GB" sz="2200" dirty="0" smtClean="0"/>
              <a:t>improvement.</a:t>
            </a:r>
            <a:endParaRPr lang="en-GB" sz="2200" dirty="0"/>
          </a:p>
          <a:p>
            <a:pPr>
              <a:lnSpc>
                <a:spcPct val="100000"/>
              </a:lnSpc>
              <a:spcBef>
                <a:spcPts val="1200"/>
              </a:spcBef>
              <a:spcAft>
                <a:spcPts val="1200"/>
              </a:spcAft>
            </a:pPr>
            <a:r>
              <a:rPr lang="en-GB" sz="2200" dirty="0"/>
              <a:t>Value </a:t>
            </a:r>
            <a:r>
              <a:rPr lang="en-GB" sz="2200" dirty="0" smtClean="0"/>
              <a:t>effort.</a:t>
            </a:r>
            <a:endParaRPr lang="en-GB" sz="2200" dirty="0"/>
          </a:p>
          <a:p>
            <a:pPr>
              <a:lnSpc>
                <a:spcPct val="100000"/>
              </a:lnSpc>
              <a:spcBef>
                <a:spcPts val="1200"/>
              </a:spcBef>
              <a:spcAft>
                <a:spcPts val="1200"/>
              </a:spcAft>
            </a:pPr>
            <a:r>
              <a:rPr lang="en-GB" sz="2200" dirty="0"/>
              <a:t>Promote learning from </a:t>
            </a:r>
            <a:r>
              <a:rPr lang="en-GB" sz="2200" dirty="0" smtClean="0"/>
              <a:t>mistakes.</a:t>
            </a:r>
            <a:endParaRPr lang="en-GB" sz="2200" dirty="0"/>
          </a:p>
          <a:p>
            <a:pPr>
              <a:lnSpc>
                <a:spcPct val="100000"/>
              </a:lnSpc>
              <a:spcBef>
                <a:spcPts val="1200"/>
              </a:spcBef>
              <a:spcAft>
                <a:spcPts val="1200"/>
              </a:spcAft>
            </a:pPr>
            <a:r>
              <a:rPr lang="en-GB" sz="2200" dirty="0"/>
              <a:t>Technical skill </a:t>
            </a:r>
            <a:r>
              <a:rPr lang="en-GB" sz="2200" dirty="0" smtClean="0"/>
              <a:t>development.</a:t>
            </a:r>
            <a:endParaRPr lang="en-GB" sz="2200" dirty="0"/>
          </a:p>
          <a:p>
            <a:pPr>
              <a:lnSpc>
                <a:spcPct val="100000"/>
              </a:lnSpc>
              <a:spcBef>
                <a:spcPts val="1200"/>
              </a:spcBef>
              <a:spcAft>
                <a:spcPts val="1200"/>
              </a:spcAft>
            </a:pPr>
            <a:endParaRPr lang="en-GB" sz="2200" dirty="0"/>
          </a:p>
        </p:txBody>
      </p:sp>
      <p:sp>
        <p:nvSpPr>
          <p:cNvPr id="8" name="Text Placeholder 3"/>
          <p:cNvSpPr txBox="1">
            <a:spLocks/>
          </p:cNvSpPr>
          <p:nvPr/>
        </p:nvSpPr>
        <p:spPr>
          <a:xfrm>
            <a:off x="337457" y="1254686"/>
            <a:ext cx="5540828" cy="681037"/>
          </a:xfrm>
          <a:prstGeom prst="rect">
            <a:avLst/>
          </a:prstGeom>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a:buNone/>
              <a:defRPr sz="2400" b="1" kern="1200">
                <a:solidFill>
                  <a:srgbClr val="2195AE"/>
                </a:solidFill>
                <a:latin typeface="+mn-lt"/>
                <a:ea typeface="+mn-ea"/>
                <a:cs typeface="+mn-cs"/>
              </a:defRPr>
            </a:lvl1pPr>
            <a:lvl2pPr marL="457200" indent="0" algn="l" defTabSz="914400" rtl="0" eaLnBrk="1" latinLnBrk="0" hangingPunct="1">
              <a:lnSpc>
                <a:spcPct val="90000"/>
              </a:lnSpc>
              <a:spcBef>
                <a:spcPts val="500"/>
              </a:spcBef>
              <a:buFont typeface="Arial"/>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9pPr>
          </a:lstStyle>
          <a:p>
            <a:r>
              <a:rPr lang="en-GB" smtClean="0"/>
              <a:t>Outcome</a:t>
            </a:r>
            <a:endParaRPr lang="en-GB" dirty="0"/>
          </a:p>
        </p:txBody>
      </p:sp>
      <p:sp>
        <p:nvSpPr>
          <p:cNvPr id="9" name="Content Placeholder 5"/>
          <p:cNvSpPr txBox="1">
            <a:spLocks/>
          </p:cNvSpPr>
          <p:nvPr/>
        </p:nvSpPr>
        <p:spPr>
          <a:xfrm>
            <a:off x="337456" y="5489809"/>
            <a:ext cx="5683781" cy="36718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baseline="0">
                <a:solidFill>
                  <a:srgbClr val="555555"/>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b="0" i="0" kern="1200" baseline="0">
                <a:solidFill>
                  <a:srgbClr val="555555"/>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baseline="0">
                <a:solidFill>
                  <a:srgbClr val="555555"/>
                </a:solidFill>
                <a:latin typeface="Arial" charset="0"/>
                <a:ea typeface="Arial" charset="0"/>
                <a:cs typeface="Arial" charset="0"/>
              </a:defRPr>
            </a:lvl3pPr>
            <a:lvl4pPr marL="16002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4pPr>
            <a:lvl5pPr marL="20574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nSpc>
                <a:spcPct val="100000"/>
              </a:lnSpc>
              <a:spcBef>
                <a:spcPts val="1200"/>
              </a:spcBef>
              <a:spcAft>
                <a:spcPts val="1200"/>
              </a:spcAft>
              <a:buNone/>
            </a:pPr>
            <a:r>
              <a:rPr lang="en-GB" sz="2200" dirty="0" smtClean="0"/>
              <a:t>“</a:t>
            </a:r>
            <a:r>
              <a:rPr lang="en-GB" sz="2200" dirty="0"/>
              <a:t>I will aim to beat Paul on every </a:t>
            </a:r>
            <a:r>
              <a:rPr lang="en-GB" sz="2200" dirty="0" smtClean="0"/>
              <a:t>single </a:t>
            </a:r>
            <a:r>
              <a:rPr lang="en-GB" sz="2200" dirty="0"/>
              <a:t>repeat in training. Winning </a:t>
            </a:r>
            <a:r>
              <a:rPr lang="en-GB" sz="2200" dirty="0" smtClean="0"/>
              <a:t>is the most </a:t>
            </a:r>
            <a:r>
              <a:rPr lang="en-GB" sz="2200" dirty="0"/>
              <a:t>important thing</a:t>
            </a:r>
            <a:r>
              <a:rPr lang="en-GB" sz="2200" dirty="0" smtClean="0"/>
              <a:t>”.</a:t>
            </a:r>
            <a:endParaRPr lang="en-GB" sz="2200" dirty="0"/>
          </a:p>
        </p:txBody>
      </p:sp>
      <p:sp>
        <p:nvSpPr>
          <p:cNvPr id="13" name="Text Placeholder 3"/>
          <p:cNvSpPr txBox="1">
            <a:spLocks/>
          </p:cNvSpPr>
          <p:nvPr/>
        </p:nvSpPr>
        <p:spPr>
          <a:xfrm>
            <a:off x="6226628" y="4808772"/>
            <a:ext cx="5540828" cy="681037"/>
          </a:xfrm>
          <a:prstGeom prst="rect">
            <a:avLst/>
          </a:prstGeom>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a:buNone/>
              <a:defRPr sz="2400" b="1" kern="1200">
                <a:solidFill>
                  <a:srgbClr val="2195AE"/>
                </a:solidFill>
                <a:latin typeface="+mn-lt"/>
                <a:ea typeface="+mn-ea"/>
                <a:cs typeface="+mn-cs"/>
              </a:defRPr>
            </a:lvl1pPr>
            <a:lvl2pPr marL="457200" indent="0" algn="l" defTabSz="914400" rtl="0" eaLnBrk="1" latinLnBrk="0" hangingPunct="1">
              <a:lnSpc>
                <a:spcPct val="90000"/>
              </a:lnSpc>
              <a:spcBef>
                <a:spcPts val="500"/>
              </a:spcBef>
              <a:buFont typeface="Arial"/>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9pPr>
          </a:lstStyle>
          <a:p>
            <a:r>
              <a:rPr lang="en-GB" dirty="0" smtClean="0"/>
              <a:t>Process goal:</a:t>
            </a:r>
            <a:endParaRPr lang="en-GB" dirty="0"/>
          </a:p>
        </p:txBody>
      </p:sp>
      <p:sp>
        <p:nvSpPr>
          <p:cNvPr id="14" name="Content Placeholder 5"/>
          <p:cNvSpPr txBox="1">
            <a:spLocks/>
          </p:cNvSpPr>
          <p:nvPr/>
        </p:nvSpPr>
        <p:spPr>
          <a:xfrm>
            <a:off x="6226626" y="5489809"/>
            <a:ext cx="5683781" cy="36718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baseline="0">
                <a:solidFill>
                  <a:srgbClr val="555555"/>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b="0" i="0" kern="1200" baseline="0">
                <a:solidFill>
                  <a:srgbClr val="555555"/>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baseline="0">
                <a:solidFill>
                  <a:srgbClr val="555555"/>
                </a:solidFill>
                <a:latin typeface="Arial" charset="0"/>
                <a:ea typeface="Arial" charset="0"/>
                <a:cs typeface="Arial" charset="0"/>
              </a:defRPr>
            </a:lvl3pPr>
            <a:lvl4pPr marL="16002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4pPr>
            <a:lvl5pPr marL="20574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nSpc>
                <a:spcPct val="100000"/>
              </a:lnSpc>
              <a:spcBef>
                <a:spcPts val="1200"/>
              </a:spcBef>
              <a:spcAft>
                <a:spcPts val="1200"/>
              </a:spcAft>
              <a:buNone/>
            </a:pPr>
            <a:r>
              <a:rPr lang="en-GB" sz="2200" dirty="0" smtClean="0"/>
              <a:t>“</a:t>
            </a:r>
            <a:r>
              <a:rPr lang="en-GB" sz="2200" dirty="0"/>
              <a:t>I will aim to consistently perform </a:t>
            </a:r>
            <a:r>
              <a:rPr lang="en-GB" sz="2200" dirty="0" smtClean="0"/>
              <a:t>three dolphin </a:t>
            </a:r>
            <a:r>
              <a:rPr lang="en-GB" sz="2200" dirty="0"/>
              <a:t>kicks off each wall in </a:t>
            </a:r>
            <a:r>
              <a:rPr lang="en-GB" sz="2200" dirty="0" smtClean="0"/>
              <a:t>this front </a:t>
            </a:r>
            <a:r>
              <a:rPr lang="en-GB" sz="2200" dirty="0"/>
              <a:t>crawl stroke efficiency set</a:t>
            </a:r>
            <a:r>
              <a:rPr lang="en-GB" sz="2200" dirty="0" smtClean="0"/>
              <a:t>”.</a:t>
            </a:r>
            <a:endParaRPr lang="en-GB" sz="2200" dirty="0"/>
          </a:p>
        </p:txBody>
      </p:sp>
      <p:pic>
        <p:nvPicPr>
          <p:cNvPr id="3" name="Slide 2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47900" y="5489809"/>
            <a:ext cx="609600" cy="609600"/>
          </a:xfrm>
          <a:prstGeom prst="rect">
            <a:avLst/>
          </a:prstGeom>
        </p:spPr>
      </p:pic>
    </p:spTree>
    <p:extLst>
      <p:ext uri="{BB962C8B-B14F-4D97-AF65-F5344CB8AC3E}">
        <p14:creationId xmlns:p14="http://schemas.microsoft.com/office/powerpoint/2010/main" val="3102780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78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dirty="0" smtClean="0"/>
              <a:t>Process focus</a:t>
            </a:r>
            <a:endParaRPr lang="en-GB" dirty="0"/>
          </a:p>
        </p:txBody>
      </p:sp>
      <p:pic>
        <p:nvPicPr>
          <p:cNvPr id="4" name="Content Placeholder 3"/>
          <p:cNvPicPr>
            <a:picLocks noGrp="1" noChangeAspect="1"/>
          </p:cNvPicPr>
          <p:nvPr>
            <p:ph idx="1"/>
          </p:nvPr>
        </p:nvPicPr>
        <p:blipFill>
          <a:blip r:embed="rId5"/>
          <a:stretch>
            <a:fillRect/>
          </a:stretch>
        </p:blipFill>
        <p:spPr>
          <a:xfrm>
            <a:off x="2049518" y="1825625"/>
            <a:ext cx="8187558" cy="4351338"/>
          </a:xfrm>
          <a:prstGeom prst="rect">
            <a:avLst/>
          </a:prstGeom>
          <a:ln>
            <a:solidFill>
              <a:schemeClr val="tx1"/>
            </a:solidFill>
          </a:ln>
        </p:spPr>
      </p:pic>
      <p:pic>
        <p:nvPicPr>
          <p:cNvPr id="2" name="Slide 2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609850" y="5029200"/>
            <a:ext cx="609600" cy="609600"/>
          </a:xfrm>
          <a:prstGeom prst="rect">
            <a:avLst/>
          </a:prstGeom>
        </p:spPr>
      </p:pic>
    </p:spTree>
    <p:extLst>
      <p:ext uri="{BB962C8B-B14F-4D97-AF65-F5344CB8AC3E}">
        <p14:creationId xmlns:p14="http://schemas.microsoft.com/office/powerpoint/2010/main" val="135986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37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 </a:t>
            </a:r>
            <a:r>
              <a:rPr lang="en-GB" dirty="0" smtClean="0"/>
              <a:t>pool (</a:t>
            </a:r>
            <a:r>
              <a:rPr lang="en-GB" dirty="0"/>
              <a:t>RMAP </a:t>
            </a:r>
            <a:r>
              <a:rPr lang="en-GB" dirty="0" smtClean="0"/>
              <a:t>warm up)</a:t>
            </a:r>
            <a:endParaRPr lang="en-GB" dirty="0"/>
          </a:p>
        </p:txBody>
      </p:sp>
      <p:sp>
        <p:nvSpPr>
          <p:cNvPr id="3" name="Content Placeholder 2"/>
          <p:cNvSpPr>
            <a:spLocks noGrp="1"/>
          </p:cNvSpPr>
          <p:nvPr>
            <p:ph idx="1"/>
          </p:nvPr>
        </p:nvSpPr>
        <p:spPr/>
        <p:txBody>
          <a:bodyPr/>
          <a:lstStyle/>
          <a:p>
            <a:pPr marL="0" indent="0">
              <a:lnSpc>
                <a:spcPct val="100000"/>
              </a:lnSpc>
              <a:spcBef>
                <a:spcPts val="1200"/>
              </a:spcBef>
              <a:spcAft>
                <a:spcPts val="1200"/>
              </a:spcAft>
              <a:buNone/>
            </a:pPr>
            <a:r>
              <a:rPr lang="en-GB" sz="2200" dirty="0" smtClean="0"/>
              <a:t>We advocate </a:t>
            </a:r>
            <a:r>
              <a:rPr lang="en-GB" sz="2200" dirty="0"/>
              <a:t>that best practice for physical preparation would be to undertake a dry land based warm up protocol prior to a pool based warm </a:t>
            </a:r>
            <a:r>
              <a:rPr lang="en-GB" sz="2200" dirty="0" smtClean="0"/>
              <a:t>up.</a:t>
            </a:r>
            <a:endParaRPr lang="en-GB" sz="2200" dirty="0"/>
          </a:p>
          <a:p>
            <a:pPr marL="0" indent="0">
              <a:lnSpc>
                <a:spcPct val="100000"/>
              </a:lnSpc>
              <a:spcBef>
                <a:spcPts val="1200"/>
              </a:spcBef>
              <a:spcAft>
                <a:spcPts val="1200"/>
              </a:spcAft>
              <a:buNone/>
            </a:pPr>
            <a:r>
              <a:rPr lang="en-GB" sz="2200" b="1" dirty="0" smtClean="0"/>
              <a:t>Simple </a:t>
            </a:r>
            <a:r>
              <a:rPr lang="en-GB" sz="2200" b="1" dirty="0"/>
              <a:t>framework for pre pool warm up’s</a:t>
            </a:r>
            <a:r>
              <a:rPr lang="en-GB" sz="2200" b="1" dirty="0" smtClean="0"/>
              <a:t>:</a:t>
            </a:r>
            <a:endParaRPr lang="en-GB" sz="2200" dirty="0"/>
          </a:p>
          <a:p>
            <a:pPr>
              <a:lnSpc>
                <a:spcPct val="100000"/>
              </a:lnSpc>
              <a:spcBef>
                <a:spcPts val="1200"/>
              </a:spcBef>
              <a:spcAft>
                <a:spcPts val="1200"/>
              </a:spcAft>
            </a:pPr>
            <a:r>
              <a:rPr lang="en-GB" sz="2200" b="1" dirty="0" smtClean="0"/>
              <a:t>Raise:</a:t>
            </a:r>
            <a:r>
              <a:rPr lang="en-GB" sz="2200" dirty="0" smtClean="0"/>
              <a:t> </a:t>
            </a:r>
            <a:r>
              <a:rPr lang="en-GB" sz="2200" dirty="0"/>
              <a:t>core body temperature</a:t>
            </a:r>
          </a:p>
          <a:p>
            <a:pPr>
              <a:lnSpc>
                <a:spcPct val="100000"/>
              </a:lnSpc>
              <a:spcBef>
                <a:spcPts val="1200"/>
              </a:spcBef>
              <a:spcAft>
                <a:spcPts val="1200"/>
              </a:spcAft>
            </a:pPr>
            <a:r>
              <a:rPr lang="en-GB" sz="2200" b="1" dirty="0" smtClean="0"/>
              <a:t>Mobilise:</a:t>
            </a:r>
            <a:r>
              <a:rPr lang="en-GB" sz="2200" dirty="0" smtClean="0"/>
              <a:t> </a:t>
            </a:r>
            <a:r>
              <a:rPr lang="en-GB" sz="2200" dirty="0"/>
              <a:t>key joints and through the sport specific ranges of motion</a:t>
            </a:r>
          </a:p>
          <a:p>
            <a:pPr>
              <a:lnSpc>
                <a:spcPct val="100000"/>
              </a:lnSpc>
              <a:spcBef>
                <a:spcPts val="1200"/>
              </a:spcBef>
              <a:spcAft>
                <a:spcPts val="1200"/>
              </a:spcAft>
            </a:pPr>
            <a:r>
              <a:rPr lang="en-GB" sz="2200" b="1" dirty="0" smtClean="0"/>
              <a:t>Activate:</a:t>
            </a:r>
            <a:r>
              <a:rPr lang="en-GB" sz="2200" dirty="0" smtClean="0"/>
              <a:t> </a:t>
            </a:r>
            <a:r>
              <a:rPr lang="en-GB" sz="2200" dirty="0"/>
              <a:t>key muscle groups used in swimming</a:t>
            </a:r>
          </a:p>
          <a:p>
            <a:pPr>
              <a:lnSpc>
                <a:spcPct val="100000"/>
              </a:lnSpc>
              <a:spcBef>
                <a:spcPts val="1200"/>
              </a:spcBef>
              <a:spcAft>
                <a:spcPts val="1200"/>
              </a:spcAft>
            </a:pPr>
            <a:r>
              <a:rPr lang="en-GB" sz="2200" b="1" dirty="0" smtClean="0"/>
              <a:t>Prime:</a:t>
            </a:r>
            <a:r>
              <a:rPr lang="en-GB" sz="2200" dirty="0" smtClean="0"/>
              <a:t> </a:t>
            </a:r>
            <a:r>
              <a:rPr lang="en-GB" sz="2200" dirty="0"/>
              <a:t>shift towards actual sporting performance, involving higher forces and higher speed </a:t>
            </a:r>
            <a:r>
              <a:rPr lang="en-GB" sz="2200" dirty="0" smtClean="0"/>
              <a:t>activities.</a:t>
            </a:r>
            <a:endParaRPr lang="en-GB" sz="2200" dirty="0"/>
          </a:p>
          <a:p>
            <a:pPr>
              <a:lnSpc>
                <a:spcPct val="100000"/>
              </a:lnSpc>
              <a:spcBef>
                <a:spcPts val="1200"/>
              </a:spcBef>
              <a:spcAft>
                <a:spcPts val="1200"/>
              </a:spcAft>
            </a:pPr>
            <a:endParaRPr lang="en-GB" sz="2200" dirty="0"/>
          </a:p>
        </p:txBody>
      </p:sp>
      <p:pic>
        <p:nvPicPr>
          <p:cNvPr id="7" name="slide24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77875" y="6035675"/>
            <a:ext cx="609600" cy="609600"/>
          </a:xfrm>
          <a:prstGeom prst="rect">
            <a:avLst/>
          </a:prstGeom>
        </p:spPr>
      </p:pic>
    </p:spTree>
    <p:extLst>
      <p:ext uri="{BB962C8B-B14F-4D97-AF65-F5344CB8AC3E}">
        <p14:creationId xmlns:p14="http://schemas.microsoft.com/office/powerpoint/2010/main" val="40019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25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p:cTn id="7" fill="hold" display="0">
                  <p:stCondLst>
                    <p:cond delay="indefinite"/>
                  </p:stCondLst>
                  <p:endCondLst>
                    <p:cond evt="onStopAudio" delay="0">
                      <p:tgtEl>
                        <p:sldTgt/>
                      </p:tgtEl>
                    </p:cond>
                  </p:endCondLst>
                </p:cTn>
                <p:tgtEl>
                  <p:spTgt spid="7"/>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 pool (RMAP warm up)</a:t>
            </a:r>
          </a:p>
        </p:txBody>
      </p:sp>
      <p:sp>
        <p:nvSpPr>
          <p:cNvPr id="6" name="Content Placeholder 5"/>
          <p:cNvSpPr>
            <a:spLocks noGrp="1"/>
          </p:cNvSpPr>
          <p:nvPr>
            <p:ph idx="4294967295"/>
          </p:nvPr>
        </p:nvSpPr>
        <p:spPr>
          <a:xfrm>
            <a:off x="337458" y="1935726"/>
            <a:ext cx="7427193" cy="3118081"/>
          </a:xfrm>
          <a:prstGeom prst="rect">
            <a:avLst/>
          </a:prstGeom>
        </p:spPr>
        <p:txBody>
          <a:bodyPr/>
          <a:lstStyle/>
          <a:p>
            <a:r>
              <a:rPr lang="en-GB" sz="2200" dirty="0"/>
              <a:t>No matter what the age and ability of your swimmer, their warm up pre-pool routine should start with </a:t>
            </a:r>
            <a:r>
              <a:rPr lang="en-GB" sz="2200" dirty="0" smtClean="0"/>
              <a:t>some simple </a:t>
            </a:r>
            <a:r>
              <a:rPr lang="en-GB" sz="2200" dirty="0"/>
              <a:t>exercises to raise the temperature of their body</a:t>
            </a:r>
            <a:r>
              <a:rPr lang="en-GB" sz="2200" dirty="0" smtClean="0"/>
              <a:t>.</a:t>
            </a:r>
            <a:endParaRPr lang="en-GB" sz="2200" dirty="0"/>
          </a:p>
        </p:txBody>
      </p:sp>
      <p:sp>
        <p:nvSpPr>
          <p:cNvPr id="7" name="Text Placeholder 3"/>
          <p:cNvSpPr txBox="1">
            <a:spLocks/>
          </p:cNvSpPr>
          <p:nvPr/>
        </p:nvSpPr>
        <p:spPr>
          <a:xfrm>
            <a:off x="337457" y="1254686"/>
            <a:ext cx="5540828" cy="681037"/>
          </a:xfrm>
          <a:prstGeom prst="rect">
            <a:avLst/>
          </a:prstGeom>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a:buNone/>
              <a:defRPr sz="2400" b="1" kern="1200">
                <a:solidFill>
                  <a:srgbClr val="2195AE"/>
                </a:solidFill>
                <a:latin typeface="+mn-lt"/>
                <a:ea typeface="+mn-ea"/>
                <a:cs typeface="+mn-cs"/>
              </a:defRPr>
            </a:lvl1pPr>
            <a:lvl2pPr marL="457200" indent="0" algn="l" defTabSz="914400" rtl="0" eaLnBrk="1" latinLnBrk="0" hangingPunct="1">
              <a:lnSpc>
                <a:spcPct val="90000"/>
              </a:lnSpc>
              <a:spcBef>
                <a:spcPts val="500"/>
              </a:spcBef>
              <a:buFont typeface="Arial"/>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9pPr>
          </a:lstStyle>
          <a:p>
            <a:r>
              <a:rPr lang="en-GB" dirty="0" smtClean="0"/>
              <a:t>Raise temperature exercises</a:t>
            </a:r>
            <a:endParaRPr lang="en-GB" dirty="0"/>
          </a:p>
        </p:txBody>
      </p:sp>
      <p:sp>
        <p:nvSpPr>
          <p:cNvPr id="8" name="Text Placeholder 4"/>
          <p:cNvSpPr txBox="1">
            <a:spLocks/>
          </p:cNvSpPr>
          <p:nvPr/>
        </p:nvSpPr>
        <p:spPr>
          <a:xfrm>
            <a:off x="337458" y="4540314"/>
            <a:ext cx="5562601" cy="68104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4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4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2400" b="1" dirty="0" smtClean="0">
                <a:solidFill>
                  <a:schemeClr val="accent2"/>
                </a:solidFill>
              </a:rPr>
              <a:t>Exercise examples</a:t>
            </a:r>
            <a:endParaRPr lang="en-GB" sz="2400" b="1" dirty="0">
              <a:solidFill>
                <a:schemeClr val="accent2"/>
              </a:solidFill>
            </a:endParaRPr>
          </a:p>
        </p:txBody>
      </p:sp>
      <p:sp>
        <p:nvSpPr>
          <p:cNvPr id="9" name="Content Placeholder 6"/>
          <p:cNvSpPr>
            <a:spLocks noGrp="1"/>
          </p:cNvSpPr>
          <p:nvPr>
            <p:ph idx="4294967295"/>
          </p:nvPr>
        </p:nvSpPr>
        <p:spPr>
          <a:xfrm>
            <a:off x="337459" y="4944509"/>
            <a:ext cx="5562600" cy="3118083"/>
          </a:xfrm>
          <a:prstGeom prst="rect">
            <a:avLst/>
          </a:prstGeom>
        </p:spPr>
        <p:txBody>
          <a:bodyPr/>
          <a:lstStyle/>
          <a:p>
            <a:pPr>
              <a:lnSpc>
                <a:spcPct val="100000"/>
              </a:lnSpc>
              <a:spcBef>
                <a:spcPts val="1200"/>
              </a:spcBef>
              <a:spcAft>
                <a:spcPts val="1200"/>
              </a:spcAft>
            </a:pPr>
            <a:r>
              <a:rPr lang="en-GB" sz="2200" dirty="0" smtClean="0"/>
              <a:t>Jogging.</a:t>
            </a:r>
          </a:p>
          <a:p>
            <a:pPr>
              <a:lnSpc>
                <a:spcPct val="100000"/>
              </a:lnSpc>
              <a:spcBef>
                <a:spcPts val="1200"/>
              </a:spcBef>
              <a:spcAft>
                <a:spcPts val="1200"/>
              </a:spcAft>
            </a:pPr>
            <a:r>
              <a:rPr lang="en-GB" sz="2200" dirty="0" smtClean="0"/>
              <a:t>Mountain climbers</a:t>
            </a:r>
          </a:p>
        </p:txBody>
      </p:sp>
      <p:pic>
        <p:nvPicPr>
          <p:cNvPr id="3" name="Picture 2"/>
          <p:cNvPicPr>
            <a:picLocks noChangeAspect="1"/>
          </p:cNvPicPr>
          <p:nvPr/>
        </p:nvPicPr>
        <p:blipFill>
          <a:blip r:embed="rId5"/>
          <a:stretch>
            <a:fillRect/>
          </a:stretch>
        </p:blipFill>
        <p:spPr>
          <a:xfrm>
            <a:off x="8668112" y="494825"/>
            <a:ext cx="2316805" cy="3561228"/>
          </a:xfrm>
          <a:prstGeom prst="rect">
            <a:avLst/>
          </a:prstGeom>
          <a:ln w="6350">
            <a:solidFill>
              <a:schemeClr val="bg1">
                <a:lumMod val="50000"/>
              </a:schemeClr>
            </a:solidFill>
          </a:ln>
        </p:spPr>
      </p:pic>
      <p:pic>
        <p:nvPicPr>
          <p:cNvPr id="1026" name="Picture 2" descr="Raise Temperature Warm Up Exercis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86037" y="4540314"/>
            <a:ext cx="3280954" cy="1844846"/>
          </a:xfrm>
          <a:prstGeom prst="rect">
            <a:avLst/>
          </a:prstGeom>
          <a:noFill/>
          <a:ln w="6350">
            <a:solidFill>
              <a:schemeClr val="bg1">
                <a:lumMod val="50000"/>
              </a:schemeClr>
            </a:solidFill>
          </a:ln>
          <a:extLst>
            <a:ext uri="{909E8E84-426E-40DD-AFC4-6F175D3DCCD1}">
              <a14:hiddenFill xmlns:a14="http://schemas.microsoft.com/office/drawing/2010/main">
                <a:solidFill>
                  <a:srgbClr val="FFFFFF"/>
                </a:solidFill>
              </a14:hiddenFill>
            </a:ext>
          </a:extLst>
        </p:spPr>
      </p:pic>
      <p:pic>
        <p:nvPicPr>
          <p:cNvPr id="11" name="slide2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96925" y="6226175"/>
            <a:ext cx="609600" cy="609600"/>
          </a:xfrm>
          <a:prstGeom prst="rect">
            <a:avLst/>
          </a:prstGeom>
        </p:spPr>
      </p:pic>
    </p:spTree>
    <p:extLst>
      <p:ext uri="{BB962C8B-B14F-4D97-AF65-F5344CB8AC3E}">
        <p14:creationId xmlns:p14="http://schemas.microsoft.com/office/powerpoint/2010/main" val="230575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99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p:cTn id="7" fill="hold" display="0">
                  <p:stCondLst>
                    <p:cond delay="indefinite"/>
                  </p:stCondLst>
                  <p:endCondLst>
                    <p:cond evt="onStopAudio" delay="0">
                      <p:tgtEl>
                        <p:sldTgt/>
                      </p:tgtEl>
                    </p:cond>
                  </p:endCondLst>
                </p:cTn>
                <p:tgtEl>
                  <p:spTgt spid="11"/>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obilise Warm Up Exercis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95343" y="4493850"/>
            <a:ext cx="3386162" cy="1905824"/>
          </a:xfrm>
          <a:prstGeom prst="rect">
            <a:avLst/>
          </a:prstGeom>
          <a:noFill/>
          <a:ln>
            <a:solidFill>
              <a:schemeClr val="bg1">
                <a:lumMod val="50000"/>
              </a:schemeClr>
            </a:solidFill>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Pre pool (RMAP warm up)</a:t>
            </a:r>
          </a:p>
        </p:txBody>
      </p:sp>
      <p:sp>
        <p:nvSpPr>
          <p:cNvPr id="6" name="Content Placeholder 5"/>
          <p:cNvSpPr>
            <a:spLocks noGrp="1"/>
          </p:cNvSpPr>
          <p:nvPr>
            <p:ph idx="4294967295"/>
          </p:nvPr>
        </p:nvSpPr>
        <p:spPr>
          <a:xfrm>
            <a:off x="337458" y="1935726"/>
            <a:ext cx="7272209" cy="3118081"/>
          </a:xfrm>
          <a:prstGeom prst="rect">
            <a:avLst/>
          </a:prstGeom>
        </p:spPr>
        <p:txBody>
          <a:bodyPr/>
          <a:lstStyle/>
          <a:p>
            <a:r>
              <a:rPr lang="en-GB" sz="2200" dirty="0"/>
              <a:t>After the initial exercises to raise the body’s temperature, swimmers should continue their warm up with </a:t>
            </a:r>
            <a:r>
              <a:rPr lang="en-GB" sz="2200" dirty="0" smtClean="0"/>
              <a:t>some mobility </a:t>
            </a:r>
            <a:r>
              <a:rPr lang="en-GB" sz="2200" dirty="0"/>
              <a:t>exercises</a:t>
            </a:r>
            <a:r>
              <a:rPr lang="en-GB" sz="2200" dirty="0" smtClean="0"/>
              <a:t>.</a:t>
            </a:r>
            <a:endParaRPr lang="en-GB" sz="2200" dirty="0"/>
          </a:p>
        </p:txBody>
      </p:sp>
      <p:sp>
        <p:nvSpPr>
          <p:cNvPr id="7" name="Text Placeholder 3"/>
          <p:cNvSpPr txBox="1">
            <a:spLocks/>
          </p:cNvSpPr>
          <p:nvPr/>
        </p:nvSpPr>
        <p:spPr>
          <a:xfrm>
            <a:off x="337457" y="1254686"/>
            <a:ext cx="5540828" cy="681037"/>
          </a:xfrm>
          <a:prstGeom prst="rect">
            <a:avLst/>
          </a:prstGeom>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a:buNone/>
              <a:defRPr sz="2400" b="1" kern="1200">
                <a:solidFill>
                  <a:srgbClr val="2195AE"/>
                </a:solidFill>
                <a:latin typeface="+mn-lt"/>
                <a:ea typeface="+mn-ea"/>
                <a:cs typeface="+mn-cs"/>
              </a:defRPr>
            </a:lvl1pPr>
            <a:lvl2pPr marL="457200" indent="0" algn="l" defTabSz="914400" rtl="0" eaLnBrk="1" latinLnBrk="0" hangingPunct="1">
              <a:lnSpc>
                <a:spcPct val="90000"/>
              </a:lnSpc>
              <a:spcBef>
                <a:spcPts val="500"/>
              </a:spcBef>
              <a:buFont typeface="Arial"/>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9pPr>
          </a:lstStyle>
          <a:p>
            <a:r>
              <a:rPr lang="en-GB" dirty="0" smtClean="0"/>
              <a:t>Mobilise exercises</a:t>
            </a:r>
            <a:endParaRPr lang="en-GB" dirty="0"/>
          </a:p>
        </p:txBody>
      </p:sp>
      <p:sp>
        <p:nvSpPr>
          <p:cNvPr id="11" name="Text Placeholder 4"/>
          <p:cNvSpPr txBox="1">
            <a:spLocks/>
          </p:cNvSpPr>
          <p:nvPr/>
        </p:nvSpPr>
        <p:spPr>
          <a:xfrm>
            <a:off x="337458" y="4540314"/>
            <a:ext cx="5562601" cy="68104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4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4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2400" b="1" dirty="0" smtClean="0">
                <a:solidFill>
                  <a:schemeClr val="accent2"/>
                </a:solidFill>
              </a:rPr>
              <a:t>Exercise examples</a:t>
            </a:r>
            <a:endParaRPr lang="en-GB" sz="2400" b="1" dirty="0">
              <a:solidFill>
                <a:schemeClr val="accent2"/>
              </a:solidFill>
            </a:endParaRPr>
          </a:p>
        </p:txBody>
      </p:sp>
      <p:sp>
        <p:nvSpPr>
          <p:cNvPr id="12" name="Content Placeholder 6"/>
          <p:cNvSpPr>
            <a:spLocks noGrp="1"/>
          </p:cNvSpPr>
          <p:nvPr>
            <p:ph idx="4294967295"/>
          </p:nvPr>
        </p:nvSpPr>
        <p:spPr>
          <a:xfrm>
            <a:off x="337459" y="4944510"/>
            <a:ext cx="4147455" cy="1557144"/>
          </a:xfrm>
          <a:prstGeom prst="rect">
            <a:avLst/>
          </a:prstGeom>
        </p:spPr>
        <p:txBody>
          <a:bodyPr/>
          <a:lstStyle/>
          <a:p>
            <a:pPr>
              <a:lnSpc>
                <a:spcPct val="100000"/>
              </a:lnSpc>
              <a:spcBef>
                <a:spcPts val="1200"/>
              </a:spcBef>
              <a:spcAft>
                <a:spcPts val="1200"/>
              </a:spcAft>
            </a:pPr>
            <a:r>
              <a:rPr lang="en-GB" sz="2200" dirty="0"/>
              <a:t>Hip lateral lunges</a:t>
            </a:r>
          </a:p>
          <a:p>
            <a:pPr>
              <a:lnSpc>
                <a:spcPct val="100000"/>
              </a:lnSpc>
              <a:spcBef>
                <a:spcPts val="1200"/>
              </a:spcBef>
              <a:spcAft>
                <a:spcPts val="1200"/>
              </a:spcAft>
            </a:pPr>
            <a:r>
              <a:rPr lang="en-GB" sz="2200" dirty="0" smtClean="0"/>
              <a:t>Side lying open ups</a:t>
            </a:r>
            <a:endParaRPr lang="en-GB" sz="2200" dirty="0"/>
          </a:p>
        </p:txBody>
      </p:sp>
      <p:pic>
        <p:nvPicPr>
          <p:cNvPr id="3" name="Picture 2"/>
          <p:cNvPicPr>
            <a:picLocks noChangeAspect="1"/>
          </p:cNvPicPr>
          <p:nvPr/>
        </p:nvPicPr>
        <p:blipFill>
          <a:blip r:embed="rId6"/>
          <a:stretch>
            <a:fillRect/>
          </a:stretch>
        </p:blipFill>
        <p:spPr>
          <a:xfrm>
            <a:off x="7953539" y="459096"/>
            <a:ext cx="3669770" cy="3596957"/>
          </a:xfrm>
          <a:prstGeom prst="rect">
            <a:avLst/>
          </a:prstGeom>
          <a:ln>
            <a:solidFill>
              <a:schemeClr val="bg1">
                <a:lumMod val="50000"/>
              </a:schemeClr>
            </a:solidFill>
          </a:ln>
        </p:spPr>
      </p:pic>
      <p:pic>
        <p:nvPicPr>
          <p:cNvPr id="8" name="slide2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82625" y="6359525"/>
            <a:ext cx="609600" cy="609600"/>
          </a:xfrm>
          <a:prstGeom prst="rect">
            <a:avLst/>
          </a:prstGeom>
        </p:spPr>
      </p:pic>
    </p:spTree>
    <p:extLst>
      <p:ext uri="{BB962C8B-B14F-4D97-AF65-F5344CB8AC3E}">
        <p14:creationId xmlns:p14="http://schemas.microsoft.com/office/powerpoint/2010/main" val="27321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11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p:cTn id="7" fill="hold" display="0">
                  <p:stCondLst>
                    <p:cond delay="indefinite"/>
                  </p:stCondLst>
                  <p:endCondLst>
                    <p:cond evt="onStopAudio" delay="0">
                      <p:tgtEl>
                        <p:sldTgt/>
                      </p:tgtEl>
                    </p:cond>
                  </p:endCondLst>
                </p:cTn>
                <p:tgtEl>
                  <p:spTgt spid="8"/>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 pool (RMAP warm up)</a:t>
            </a:r>
          </a:p>
        </p:txBody>
      </p:sp>
      <p:sp>
        <p:nvSpPr>
          <p:cNvPr id="6" name="Content Placeholder 5"/>
          <p:cNvSpPr>
            <a:spLocks noGrp="1"/>
          </p:cNvSpPr>
          <p:nvPr>
            <p:ph idx="4294967295"/>
          </p:nvPr>
        </p:nvSpPr>
        <p:spPr>
          <a:xfrm>
            <a:off x="337458" y="1935726"/>
            <a:ext cx="7132725" cy="3118081"/>
          </a:xfrm>
          <a:prstGeom prst="rect">
            <a:avLst/>
          </a:prstGeom>
        </p:spPr>
        <p:txBody>
          <a:bodyPr/>
          <a:lstStyle/>
          <a:p>
            <a:r>
              <a:rPr lang="en-GB" sz="2200" dirty="0"/>
              <a:t>After raising the body’s temperature and performing mobility </a:t>
            </a:r>
            <a:r>
              <a:rPr lang="en-GB" sz="2200" dirty="0" smtClean="0"/>
              <a:t>exercises, swimmers </a:t>
            </a:r>
            <a:r>
              <a:rPr lang="en-GB" sz="2200" dirty="0"/>
              <a:t>should continue their </a:t>
            </a:r>
            <a:r>
              <a:rPr lang="en-GB" sz="2200" dirty="0" smtClean="0"/>
              <a:t>warm-up with some activate </a:t>
            </a:r>
            <a:r>
              <a:rPr lang="en-GB" sz="2200" dirty="0"/>
              <a:t>exercises</a:t>
            </a:r>
            <a:r>
              <a:rPr lang="en-GB" sz="2200" dirty="0" smtClean="0"/>
              <a:t>.</a:t>
            </a:r>
            <a:endParaRPr lang="en-GB" sz="2200" dirty="0"/>
          </a:p>
        </p:txBody>
      </p:sp>
      <p:sp>
        <p:nvSpPr>
          <p:cNvPr id="7" name="Text Placeholder 3"/>
          <p:cNvSpPr txBox="1">
            <a:spLocks/>
          </p:cNvSpPr>
          <p:nvPr/>
        </p:nvSpPr>
        <p:spPr>
          <a:xfrm>
            <a:off x="337457" y="1254686"/>
            <a:ext cx="5540828" cy="681037"/>
          </a:xfrm>
          <a:prstGeom prst="rect">
            <a:avLst/>
          </a:prstGeom>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a:buNone/>
              <a:defRPr sz="2400" b="1" kern="1200">
                <a:solidFill>
                  <a:srgbClr val="2195AE"/>
                </a:solidFill>
                <a:latin typeface="+mn-lt"/>
                <a:ea typeface="+mn-ea"/>
                <a:cs typeface="+mn-cs"/>
              </a:defRPr>
            </a:lvl1pPr>
            <a:lvl2pPr marL="457200" indent="0" algn="l" defTabSz="914400" rtl="0" eaLnBrk="1" latinLnBrk="0" hangingPunct="1">
              <a:lnSpc>
                <a:spcPct val="90000"/>
              </a:lnSpc>
              <a:spcBef>
                <a:spcPts val="500"/>
              </a:spcBef>
              <a:buFont typeface="Arial"/>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9pPr>
          </a:lstStyle>
          <a:p>
            <a:r>
              <a:rPr lang="en-GB" dirty="0" smtClean="0"/>
              <a:t>Activate exercises</a:t>
            </a:r>
            <a:endParaRPr lang="en-GB" dirty="0"/>
          </a:p>
        </p:txBody>
      </p:sp>
      <p:sp>
        <p:nvSpPr>
          <p:cNvPr id="10" name="Text Placeholder 4"/>
          <p:cNvSpPr txBox="1">
            <a:spLocks/>
          </p:cNvSpPr>
          <p:nvPr/>
        </p:nvSpPr>
        <p:spPr>
          <a:xfrm>
            <a:off x="337458" y="4540314"/>
            <a:ext cx="5562601" cy="68104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4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4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2400" b="1" dirty="0" smtClean="0">
                <a:solidFill>
                  <a:schemeClr val="accent2"/>
                </a:solidFill>
              </a:rPr>
              <a:t>Exercise examples</a:t>
            </a:r>
            <a:endParaRPr lang="en-GB" sz="2400" b="1" dirty="0">
              <a:solidFill>
                <a:schemeClr val="accent2"/>
              </a:solidFill>
            </a:endParaRPr>
          </a:p>
        </p:txBody>
      </p:sp>
      <p:sp>
        <p:nvSpPr>
          <p:cNvPr id="11" name="Content Placeholder 6"/>
          <p:cNvSpPr>
            <a:spLocks noGrp="1"/>
          </p:cNvSpPr>
          <p:nvPr>
            <p:ph idx="4294967295"/>
          </p:nvPr>
        </p:nvSpPr>
        <p:spPr>
          <a:xfrm>
            <a:off x="337459" y="4944509"/>
            <a:ext cx="5562600" cy="3118083"/>
          </a:xfrm>
          <a:prstGeom prst="rect">
            <a:avLst/>
          </a:prstGeom>
        </p:spPr>
        <p:txBody>
          <a:bodyPr/>
          <a:lstStyle/>
          <a:p>
            <a:pPr>
              <a:lnSpc>
                <a:spcPct val="100000"/>
              </a:lnSpc>
              <a:spcBef>
                <a:spcPts val="1200"/>
              </a:spcBef>
              <a:spcAft>
                <a:spcPts val="1200"/>
              </a:spcAft>
            </a:pPr>
            <a:r>
              <a:rPr lang="en-GB" sz="2200" dirty="0" smtClean="0"/>
              <a:t>Side lying clams.</a:t>
            </a:r>
          </a:p>
          <a:p>
            <a:pPr>
              <a:lnSpc>
                <a:spcPct val="100000"/>
              </a:lnSpc>
              <a:spcBef>
                <a:spcPts val="1200"/>
              </a:spcBef>
              <a:spcAft>
                <a:spcPts val="1200"/>
              </a:spcAft>
            </a:pPr>
            <a:r>
              <a:rPr lang="en-GB" sz="2200" dirty="0" smtClean="0"/>
              <a:t>Double leg glute bridge.</a:t>
            </a:r>
            <a:endParaRPr lang="en-GB" sz="2200" dirty="0"/>
          </a:p>
        </p:txBody>
      </p:sp>
      <p:pic>
        <p:nvPicPr>
          <p:cNvPr id="3074" name="Picture 2" descr="Activate Level 1 Warm Up Exercis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00551" y="1977889"/>
            <a:ext cx="3280954" cy="1846329"/>
          </a:xfrm>
          <a:prstGeom prst="rect">
            <a:avLst/>
          </a:prstGeom>
          <a:noFill/>
          <a:ln>
            <a:solidFill>
              <a:schemeClr val="bg1">
                <a:lumMod val="50000"/>
              </a:schemeClr>
            </a:solidFill>
          </a:ln>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6"/>
          <a:stretch>
            <a:fillRect/>
          </a:stretch>
        </p:blipFill>
        <p:spPr>
          <a:xfrm>
            <a:off x="6737344" y="4367506"/>
            <a:ext cx="4744161" cy="1707696"/>
          </a:xfrm>
          <a:prstGeom prst="rect">
            <a:avLst/>
          </a:prstGeom>
          <a:ln>
            <a:solidFill>
              <a:schemeClr val="bg1">
                <a:lumMod val="50000"/>
              </a:schemeClr>
            </a:solidFill>
          </a:ln>
        </p:spPr>
      </p:pic>
      <p:pic>
        <p:nvPicPr>
          <p:cNvPr id="8" name="slide2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06425" y="6166451"/>
            <a:ext cx="609600" cy="609600"/>
          </a:xfrm>
          <a:prstGeom prst="rect">
            <a:avLst/>
          </a:prstGeom>
        </p:spPr>
      </p:pic>
    </p:spTree>
    <p:extLst>
      <p:ext uri="{BB962C8B-B14F-4D97-AF65-F5344CB8AC3E}">
        <p14:creationId xmlns:p14="http://schemas.microsoft.com/office/powerpoint/2010/main" val="168603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81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p:cTn id="7" fill="hold" display="0">
                  <p:stCondLst>
                    <p:cond delay="indefinite"/>
                  </p:stCondLst>
                  <p:endCondLst>
                    <p:cond evt="onStopAudio" delay="0">
                      <p:tgtEl>
                        <p:sldTgt/>
                      </p:tgtEl>
                    </p:cond>
                  </p:endCondLst>
                </p:cTn>
                <p:tgtEl>
                  <p:spTgt spid="8"/>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 pool (RMAP warm up)</a:t>
            </a:r>
          </a:p>
        </p:txBody>
      </p:sp>
      <p:sp>
        <p:nvSpPr>
          <p:cNvPr id="6" name="Content Placeholder 5"/>
          <p:cNvSpPr>
            <a:spLocks noGrp="1"/>
          </p:cNvSpPr>
          <p:nvPr>
            <p:ph idx="4294967295"/>
          </p:nvPr>
        </p:nvSpPr>
        <p:spPr>
          <a:xfrm>
            <a:off x="337459" y="1935726"/>
            <a:ext cx="6789056" cy="3118081"/>
          </a:xfrm>
          <a:prstGeom prst="rect">
            <a:avLst/>
          </a:prstGeom>
        </p:spPr>
        <p:txBody>
          <a:bodyPr/>
          <a:lstStyle/>
          <a:p>
            <a:r>
              <a:rPr lang="en-GB" sz="2200" dirty="0"/>
              <a:t>After raising the body’s temperature, performing mobility and activate </a:t>
            </a:r>
            <a:r>
              <a:rPr lang="en-GB" sz="2200" dirty="0" smtClean="0"/>
              <a:t>exercises, </a:t>
            </a:r>
            <a:r>
              <a:rPr lang="en-GB" sz="2200" dirty="0"/>
              <a:t>s</a:t>
            </a:r>
            <a:r>
              <a:rPr lang="en-GB" sz="2200" dirty="0" smtClean="0"/>
              <a:t>wimmers </a:t>
            </a:r>
            <a:r>
              <a:rPr lang="en-GB" sz="2200" dirty="0"/>
              <a:t>should finish their warm up </a:t>
            </a:r>
            <a:r>
              <a:rPr lang="en-GB" sz="2200" dirty="0" smtClean="0"/>
              <a:t>with a few priming exercises.</a:t>
            </a:r>
            <a:endParaRPr lang="en-GB" sz="2200" dirty="0"/>
          </a:p>
        </p:txBody>
      </p:sp>
      <p:sp>
        <p:nvSpPr>
          <p:cNvPr id="7" name="Text Placeholder 3"/>
          <p:cNvSpPr txBox="1">
            <a:spLocks/>
          </p:cNvSpPr>
          <p:nvPr/>
        </p:nvSpPr>
        <p:spPr>
          <a:xfrm>
            <a:off x="337457" y="1254686"/>
            <a:ext cx="5540828" cy="681037"/>
          </a:xfrm>
          <a:prstGeom prst="rect">
            <a:avLst/>
          </a:prstGeom>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a:buNone/>
              <a:defRPr sz="2400" b="1" kern="1200">
                <a:solidFill>
                  <a:srgbClr val="2195AE"/>
                </a:solidFill>
                <a:latin typeface="+mn-lt"/>
                <a:ea typeface="+mn-ea"/>
                <a:cs typeface="+mn-cs"/>
              </a:defRPr>
            </a:lvl1pPr>
            <a:lvl2pPr marL="457200" indent="0" algn="l" defTabSz="914400" rtl="0" eaLnBrk="1" latinLnBrk="0" hangingPunct="1">
              <a:lnSpc>
                <a:spcPct val="90000"/>
              </a:lnSpc>
              <a:spcBef>
                <a:spcPts val="500"/>
              </a:spcBef>
              <a:buFont typeface="Arial"/>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400"/>
              </a:spcBef>
              <a:buFont typeface="Arial"/>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9pPr>
          </a:lstStyle>
          <a:p>
            <a:r>
              <a:rPr lang="en-GB" dirty="0" smtClean="0"/>
              <a:t>Prime exercises</a:t>
            </a:r>
            <a:endParaRPr lang="en-GB" dirty="0"/>
          </a:p>
        </p:txBody>
      </p:sp>
      <p:sp>
        <p:nvSpPr>
          <p:cNvPr id="10" name="Text Placeholder 4"/>
          <p:cNvSpPr txBox="1">
            <a:spLocks/>
          </p:cNvSpPr>
          <p:nvPr/>
        </p:nvSpPr>
        <p:spPr>
          <a:xfrm>
            <a:off x="337458" y="4540314"/>
            <a:ext cx="5562601" cy="68104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4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4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2400" b="1" dirty="0" smtClean="0">
                <a:solidFill>
                  <a:schemeClr val="accent2"/>
                </a:solidFill>
              </a:rPr>
              <a:t>Exercise examples</a:t>
            </a:r>
            <a:endParaRPr lang="en-GB" sz="2400" b="1" dirty="0">
              <a:solidFill>
                <a:schemeClr val="accent2"/>
              </a:solidFill>
            </a:endParaRPr>
          </a:p>
        </p:txBody>
      </p:sp>
      <p:pic>
        <p:nvPicPr>
          <p:cNvPr id="4098" name="Picture 2" descr="Prime Level 2 Warm Up Exercis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2685" y="4514093"/>
            <a:ext cx="3418819" cy="1925335"/>
          </a:xfrm>
          <a:prstGeom prst="rect">
            <a:avLst/>
          </a:prstGeom>
          <a:noFill/>
          <a:ln>
            <a:solidFill>
              <a:schemeClr val="bg1">
                <a:lumMod val="50000"/>
              </a:schemeClr>
            </a:solidFill>
          </a:ln>
          <a:extLst>
            <a:ext uri="{909E8E84-426E-40DD-AFC4-6F175D3DCCD1}">
              <a14:hiddenFill xmlns:a14="http://schemas.microsoft.com/office/drawing/2010/main">
                <a:solidFill>
                  <a:srgbClr val="FFFFFF"/>
                </a:solidFill>
              </a14:hiddenFill>
            </a:ext>
          </a:extLst>
        </p:spPr>
      </p:pic>
      <p:sp>
        <p:nvSpPr>
          <p:cNvPr id="11" name="Content Placeholder 6"/>
          <p:cNvSpPr>
            <a:spLocks noGrp="1"/>
          </p:cNvSpPr>
          <p:nvPr>
            <p:ph idx="4294967295"/>
          </p:nvPr>
        </p:nvSpPr>
        <p:spPr>
          <a:xfrm>
            <a:off x="337459" y="4944509"/>
            <a:ext cx="5562600" cy="3118083"/>
          </a:xfrm>
          <a:prstGeom prst="rect">
            <a:avLst/>
          </a:prstGeom>
        </p:spPr>
        <p:txBody>
          <a:bodyPr/>
          <a:lstStyle/>
          <a:p>
            <a:pPr>
              <a:lnSpc>
                <a:spcPct val="100000"/>
              </a:lnSpc>
              <a:spcBef>
                <a:spcPts val="1200"/>
              </a:spcBef>
              <a:spcAft>
                <a:spcPts val="1200"/>
              </a:spcAft>
            </a:pPr>
            <a:r>
              <a:rPr lang="en-GB" sz="2200" dirty="0" smtClean="0"/>
              <a:t>Prisoner squat.</a:t>
            </a:r>
          </a:p>
          <a:p>
            <a:pPr>
              <a:lnSpc>
                <a:spcPct val="100000"/>
              </a:lnSpc>
              <a:spcBef>
                <a:spcPts val="1200"/>
              </a:spcBef>
              <a:spcAft>
                <a:spcPts val="1200"/>
              </a:spcAft>
            </a:pPr>
            <a:r>
              <a:rPr lang="en-GB" sz="2200" dirty="0" smtClean="0"/>
              <a:t>Knee down push ups.</a:t>
            </a:r>
            <a:endParaRPr lang="en-GB" sz="2200" dirty="0"/>
          </a:p>
        </p:txBody>
      </p:sp>
      <p:pic>
        <p:nvPicPr>
          <p:cNvPr id="3" name="Picture 2"/>
          <p:cNvPicPr>
            <a:picLocks noChangeAspect="1"/>
          </p:cNvPicPr>
          <p:nvPr/>
        </p:nvPicPr>
        <p:blipFill>
          <a:blip r:embed="rId6"/>
          <a:stretch>
            <a:fillRect/>
          </a:stretch>
        </p:blipFill>
        <p:spPr>
          <a:xfrm>
            <a:off x="8465223" y="585611"/>
            <a:ext cx="2557089" cy="3549899"/>
          </a:xfrm>
          <a:prstGeom prst="rect">
            <a:avLst/>
          </a:prstGeom>
          <a:ln>
            <a:solidFill>
              <a:schemeClr val="bg1">
                <a:lumMod val="50000"/>
              </a:schemeClr>
            </a:solidFill>
          </a:ln>
        </p:spPr>
      </p:pic>
      <p:pic>
        <p:nvPicPr>
          <p:cNvPr id="12" name="slide2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30225" y="6207125"/>
            <a:ext cx="609600" cy="609600"/>
          </a:xfrm>
          <a:prstGeom prst="rect">
            <a:avLst/>
          </a:prstGeom>
        </p:spPr>
      </p:pic>
    </p:spTree>
    <p:extLst>
      <p:ext uri="{BB962C8B-B14F-4D97-AF65-F5344CB8AC3E}">
        <p14:creationId xmlns:p14="http://schemas.microsoft.com/office/powerpoint/2010/main" val="4173513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824"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p:cTn id="7" fill="hold" display="0">
                  <p:stCondLst>
                    <p:cond delay="indefinite"/>
                  </p:stCondLst>
                  <p:endCondLst>
                    <p:cond evt="onStopAudio" delay="0">
                      <p:tgtEl>
                        <p:sldTgt/>
                      </p:tgtEl>
                    </p:cond>
                  </p:endCondLst>
                </p:cTn>
                <p:tgtEl>
                  <p:spTgt spid="1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Post </a:t>
            </a:r>
            <a:r>
              <a:rPr lang="en-US" dirty="0" smtClean="0"/>
              <a:t>pool mobility</a:t>
            </a:r>
            <a:endParaRPr lang="en-GB" dirty="0"/>
          </a:p>
        </p:txBody>
      </p:sp>
      <p:pic>
        <p:nvPicPr>
          <p:cNvPr id="6" name="Picture 5"/>
          <p:cNvPicPr>
            <a:picLocks noChangeAspect="1"/>
          </p:cNvPicPr>
          <p:nvPr/>
        </p:nvPicPr>
        <p:blipFill>
          <a:blip r:embed="rId5"/>
          <a:stretch>
            <a:fillRect/>
          </a:stretch>
        </p:blipFill>
        <p:spPr>
          <a:xfrm>
            <a:off x="6647543" y="2454485"/>
            <a:ext cx="5141685" cy="3857415"/>
          </a:xfrm>
          <a:prstGeom prst="rect">
            <a:avLst/>
          </a:prstGeom>
        </p:spPr>
      </p:pic>
      <p:sp>
        <p:nvSpPr>
          <p:cNvPr id="4" name="Content Placeholder 2"/>
          <p:cNvSpPr>
            <a:spLocks noGrp="1"/>
          </p:cNvSpPr>
          <p:nvPr>
            <p:ph idx="1"/>
          </p:nvPr>
        </p:nvSpPr>
        <p:spPr>
          <a:xfrm>
            <a:off x="337457" y="1825625"/>
            <a:ext cx="11451772" cy="4351338"/>
          </a:xfrm>
        </p:spPr>
        <p:txBody>
          <a:bodyPr/>
          <a:lstStyle/>
          <a:p>
            <a:pPr marL="0" indent="0">
              <a:lnSpc>
                <a:spcPct val="100000"/>
              </a:lnSpc>
              <a:spcBef>
                <a:spcPts val="1200"/>
              </a:spcBef>
              <a:spcAft>
                <a:spcPts val="1200"/>
              </a:spcAft>
              <a:buNone/>
            </a:pPr>
            <a:r>
              <a:rPr lang="en-GB" sz="2200" dirty="0"/>
              <a:t>The fact sheet provides guidance on stretching protocols </a:t>
            </a:r>
            <a:r>
              <a:rPr lang="en-GB" sz="2200" dirty="0" smtClean="0"/>
              <a:t>including:</a:t>
            </a:r>
          </a:p>
          <a:p>
            <a:pPr>
              <a:lnSpc>
                <a:spcPct val="100000"/>
              </a:lnSpc>
              <a:spcBef>
                <a:spcPts val="1200"/>
              </a:spcBef>
              <a:spcAft>
                <a:spcPts val="1200"/>
              </a:spcAft>
            </a:pPr>
            <a:r>
              <a:rPr lang="en-GB" sz="2200" dirty="0" smtClean="0"/>
              <a:t>when </a:t>
            </a:r>
            <a:r>
              <a:rPr lang="en-GB" sz="2200" dirty="0"/>
              <a:t>to stretch?</a:t>
            </a:r>
          </a:p>
          <a:p>
            <a:pPr>
              <a:lnSpc>
                <a:spcPct val="100000"/>
              </a:lnSpc>
              <a:spcBef>
                <a:spcPts val="1200"/>
              </a:spcBef>
              <a:spcAft>
                <a:spcPts val="1200"/>
              </a:spcAft>
            </a:pPr>
            <a:r>
              <a:rPr lang="en-GB" sz="2200" dirty="0" smtClean="0"/>
              <a:t>what </a:t>
            </a:r>
            <a:r>
              <a:rPr lang="en-GB" sz="2200" dirty="0"/>
              <a:t>position should we stretch in?</a:t>
            </a:r>
          </a:p>
          <a:p>
            <a:pPr>
              <a:lnSpc>
                <a:spcPct val="100000"/>
              </a:lnSpc>
              <a:spcBef>
                <a:spcPts val="1200"/>
              </a:spcBef>
              <a:spcAft>
                <a:spcPts val="1200"/>
              </a:spcAft>
            </a:pPr>
            <a:r>
              <a:rPr lang="en-GB" sz="2200" dirty="0" smtClean="0"/>
              <a:t>how </a:t>
            </a:r>
            <a:r>
              <a:rPr lang="en-GB" sz="2200" dirty="0"/>
              <a:t>long should we stretch for?</a:t>
            </a:r>
          </a:p>
          <a:p>
            <a:pPr>
              <a:lnSpc>
                <a:spcPct val="100000"/>
              </a:lnSpc>
              <a:spcBef>
                <a:spcPts val="1200"/>
              </a:spcBef>
              <a:spcAft>
                <a:spcPts val="1200"/>
              </a:spcAft>
            </a:pPr>
            <a:r>
              <a:rPr lang="en-GB" sz="2200" dirty="0" smtClean="0"/>
              <a:t>how </a:t>
            </a:r>
            <a:r>
              <a:rPr lang="en-GB" sz="2200" dirty="0"/>
              <a:t>often should we repeat the stretch?</a:t>
            </a:r>
          </a:p>
          <a:p>
            <a:pPr>
              <a:lnSpc>
                <a:spcPct val="100000"/>
              </a:lnSpc>
              <a:spcBef>
                <a:spcPts val="1200"/>
              </a:spcBef>
              <a:spcAft>
                <a:spcPts val="1200"/>
              </a:spcAft>
            </a:pPr>
            <a:r>
              <a:rPr lang="en-GB" sz="2200" dirty="0" smtClean="0"/>
              <a:t>what </a:t>
            </a:r>
            <a:r>
              <a:rPr lang="en-GB" sz="2200" dirty="0"/>
              <a:t>type of stretch should we do?</a:t>
            </a:r>
          </a:p>
          <a:p>
            <a:pPr>
              <a:lnSpc>
                <a:spcPct val="100000"/>
              </a:lnSpc>
              <a:spcBef>
                <a:spcPts val="1200"/>
              </a:spcBef>
              <a:spcAft>
                <a:spcPts val="1200"/>
              </a:spcAft>
            </a:pPr>
            <a:r>
              <a:rPr lang="en-GB" sz="2200" dirty="0" smtClean="0"/>
              <a:t>should </a:t>
            </a:r>
            <a:r>
              <a:rPr lang="en-GB" sz="2200" dirty="0"/>
              <a:t>we stretch into pain?</a:t>
            </a:r>
          </a:p>
        </p:txBody>
      </p:sp>
      <p:pic>
        <p:nvPicPr>
          <p:cNvPr id="3" name="Slide 2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581150" y="6138863"/>
            <a:ext cx="609600" cy="609600"/>
          </a:xfrm>
          <a:prstGeom prst="rect">
            <a:avLst/>
          </a:prstGeom>
        </p:spPr>
      </p:pic>
    </p:spTree>
    <p:extLst>
      <p:ext uri="{BB962C8B-B14F-4D97-AF65-F5344CB8AC3E}">
        <p14:creationId xmlns:p14="http://schemas.microsoft.com/office/powerpoint/2010/main" val="1042435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85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resources</a:t>
            </a:r>
            <a:endParaRPr lang="en-GB" dirty="0"/>
          </a:p>
        </p:txBody>
      </p:sp>
      <p:sp>
        <p:nvSpPr>
          <p:cNvPr id="3" name="Content Placeholder 2"/>
          <p:cNvSpPr>
            <a:spLocks noGrp="1"/>
          </p:cNvSpPr>
          <p:nvPr>
            <p:ph idx="1"/>
          </p:nvPr>
        </p:nvSpPr>
        <p:spPr>
          <a:xfrm>
            <a:off x="337456" y="1749425"/>
            <a:ext cx="11587843" cy="4351338"/>
          </a:xfrm>
        </p:spPr>
        <p:txBody>
          <a:bodyPr/>
          <a:lstStyle/>
          <a:p>
            <a:pPr marL="0" indent="0">
              <a:lnSpc>
                <a:spcPct val="100000"/>
              </a:lnSpc>
              <a:spcBef>
                <a:spcPts val="1200"/>
              </a:spcBef>
              <a:spcAft>
                <a:spcPts val="1200"/>
              </a:spcAft>
              <a:buNone/>
            </a:pPr>
            <a:r>
              <a:rPr lang="en-GB" sz="2200" b="1" dirty="0"/>
              <a:t>British Swimming online portal – Video footage and PDF factsheets </a:t>
            </a:r>
            <a:r>
              <a:rPr lang="en-GB" sz="2200" dirty="0">
                <a:solidFill>
                  <a:srgbClr val="FF0000"/>
                </a:solidFill>
                <a:hlinkClick r:id="rId5"/>
              </a:rPr>
              <a:t>www.offtheblocks.info</a:t>
            </a:r>
            <a:r>
              <a:rPr lang="en-GB" sz="2200" dirty="0">
                <a:solidFill>
                  <a:schemeClr val="tx1"/>
                </a:solidFill>
              </a:rPr>
              <a:t>     </a:t>
            </a:r>
          </a:p>
          <a:p>
            <a:pPr marL="0" indent="0">
              <a:lnSpc>
                <a:spcPct val="100000"/>
              </a:lnSpc>
              <a:spcBef>
                <a:spcPts val="1200"/>
              </a:spcBef>
              <a:spcAft>
                <a:spcPts val="1200"/>
              </a:spcAft>
              <a:buNone/>
            </a:pPr>
            <a:r>
              <a:rPr lang="en-GB" sz="2200" b="1" dirty="0"/>
              <a:t>Nutrition and Hydration fact sheets</a:t>
            </a:r>
          </a:p>
          <a:p>
            <a:pPr marL="0" indent="0">
              <a:lnSpc>
                <a:spcPct val="100000"/>
              </a:lnSpc>
              <a:spcBef>
                <a:spcPts val="1200"/>
              </a:spcBef>
              <a:spcAft>
                <a:spcPts val="1200"/>
              </a:spcAft>
              <a:buNone/>
            </a:pPr>
            <a:r>
              <a:rPr lang="en-GB" sz="2200" b="1" dirty="0"/>
              <a:t>British Swimming Race Process objectives sheet </a:t>
            </a:r>
          </a:p>
          <a:p>
            <a:pPr marL="0" indent="0">
              <a:lnSpc>
                <a:spcPct val="100000"/>
              </a:lnSpc>
              <a:spcBef>
                <a:spcPts val="1200"/>
              </a:spcBef>
              <a:spcAft>
                <a:spcPts val="1200"/>
              </a:spcAft>
              <a:buNone/>
            </a:pPr>
            <a:r>
              <a:rPr lang="it-IT" sz="2200" b="1" dirty="0" smtClean="0"/>
              <a:t>Pre Pool Dryland RMAP Protocol                                             </a:t>
            </a:r>
            <a:r>
              <a:rPr lang="en-GB" sz="2200" u="sng" dirty="0" smtClean="0">
                <a:hlinkClick r:id="rId6"/>
              </a:rPr>
              <a:t>http</a:t>
            </a:r>
            <a:r>
              <a:rPr lang="en-GB" sz="2200" u="sng" dirty="0">
                <a:hlinkClick r:id="rId6"/>
              </a:rPr>
              <a:t>://</a:t>
            </a:r>
            <a:r>
              <a:rPr lang="en-GB" sz="2200" u="sng" dirty="0" smtClean="0">
                <a:hlinkClick r:id="rId6"/>
              </a:rPr>
              <a:t>www.swimming.org/sport/land-warm-up-swimmers</a:t>
            </a:r>
            <a:endParaRPr lang="en-GB" sz="2200" u="sng" dirty="0" smtClean="0"/>
          </a:p>
          <a:p>
            <a:pPr marL="0" indent="0">
              <a:lnSpc>
                <a:spcPct val="100000"/>
              </a:lnSpc>
              <a:spcBef>
                <a:spcPts val="1200"/>
              </a:spcBef>
              <a:spcAft>
                <a:spcPts val="1200"/>
              </a:spcAft>
              <a:buNone/>
            </a:pPr>
            <a:r>
              <a:rPr lang="en-GB" sz="2200" b="1" dirty="0" smtClean="0"/>
              <a:t>Post </a:t>
            </a:r>
            <a:r>
              <a:rPr lang="en-GB" sz="2200" b="1" dirty="0"/>
              <a:t>Pool Mobility Fact Sheet</a:t>
            </a:r>
          </a:p>
          <a:p>
            <a:pPr marL="0" indent="0">
              <a:lnSpc>
                <a:spcPct val="100000"/>
              </a:lnSpc>
              <a:spcBef>
                <a:spcPts val="1200"/>
              </a:spcBef>
              <a:spcAft>
                <a:spcPts val="1200"/>
              </a:spcAft>
              <a:buNone/>
            </a:pPr>
            <a:r>
              <a:rPr lang="en-GB" sz="2200" b="1" dirty="0" smtClean="0"/>
              <a:t>County, Regional and National Development Programmes                                                                                    </a:t>
            </a:r>
            <a:r>
              <a:rPr lang="en-GB" sz="1800" dirty="0">
                <a:solidFill>
                  <a:srgbClr val="2195AE"/>
                </a:solidFill>
              </a:rPr>
              <a:t>Pre and Post pool undertaken before and after every swim session in addition to strength and conditioning sessions</a:t>
            </a:r>
          </a:p>
        </p:txBody>
      </p:sp>
      <p:pic>
        <p:nvPicPr>
          <p:cNvPr id="6" name="slide3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5975" y="5807075"/>
            <a:ext cx="609600" cy="609600"/>
          </a:xfrm>
          <a:prstGeom prst="rect">
            <a:avLst/>
          </a:prstGeom>
        </p:spPr>
      </p:pic>
    </p:spTree>
    <p:extLst>
      <p:ext uri="{BB962C8B-B14F-4D97-AF65-F5344CB8AC3E}">
        <p14:creationId xmlns:p14="http://schemas.microsoft.com/office/powerpoint/2010/main" val="760159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46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p:cTn id="7" fill="hold" display="0">
                  <p:stCondLst>
                    <p:cond delay="indefinite"/>
                  </p:stCondLst>
                  <p:endCondLst>
                    <p:cond evt="onStopAudio" delay="0">
                      <p:tgtEl>
                        <p:sldTgt/>
                      </p:tgtEl>
                    </p:cond>
                  </p:endCondLst>
                </p:cTn>
                <p:tgtEl>
                  <p:spTgt spid="6"/>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3"/>
                </a:solidFill>
              </a:rPr>
              <a:t>Additional resources</a:t>
            </a:r>
            <a:endParaRPr lang="en-GB" dirty="0">
              <a:solidFill>
                <a:schemeClr val="accent3"/>
              </a:solidFill>
            </a:endParaRPr>
          </a:p>
        </p:txBody>
      </p:sp>
      <p:sp>
        <p:nvSpPr>
          <p:cNvPr id="3" name="Content Placeholder 2"/>
          <p:cNvSpPr>
            <a:spLocks noGrp="1"/>
          </p:cNvSpPr>
          <p:nvPr>
            <p:ph idx="1"/>
          </p:nvPr>
        </p:nvSpPr>
        <p:spPr/>
        <p:txBody>
          <a:bodyPr/>
          <a:lstStyle/>
          <a:p>
            <a:pPr marL="0" indent="0">
              <a:lnSpc>
                <a:spcPct val="100000"/>
              </a:lnSpc>
              <a:spcBef>
                <a:spcPts val="1200"/>
              </a:spcBef>
              <a:spcAft>
                <a:spcPts val="1200"/>
              </a:spcAft>
              <a:buNone/>
            </a:pPr>
            <a:r>
              <a:rPr lang="en-GB" sz="2200" dirty="0">
                <a:hlinkClick r:id="rId5"/>
              </a:rPr>
              <a:t>https://www.swimming.org/sport/coaching-the-swimming-club-awards</a:t>
            </a:r>
            <a:r>
              <a:rPr lang="en-GB" sz="2200" dirty="0" smtClean="0">
                <a:hlinkClick r:id="rId5"/>
              </a:rPr>
              <a:t>/</a:t>
            </a:r>
            <a:endParaRPr lang="en-GB" sz="2200" dirty="0" smtClean="0"/>
          </a:p>
          <a:p>
            <a:pPr marL="0" indent="0">
              <a:lnSpc>
                <a:spcPct val="100000"/>
              </a:lnSpc>
              <a:spcBef>
                <a:spcPts val="1200"/>
              </a:spcBef>
              <a:spcAft>
                <a:spcPts val="1200"/>
              </a:spcAft>
              <a:buNone/>
            </a:pPr>
            <a:r>
              <a:rPr lang="en-GB" sz="2200" b="1" dirty="0" smtClean="0">
                <a:solidFill>
                  <a:schemeClr val="tx1"/>
                </a:solidFill>
              </a:rPr>
              <a:t>List of outcomes</a:t>
            </a:r>
          </a:p>
          <a:p>
            <a:pPr marL="0" indent="0">
              <a:lnSpc>
                <a:spcPct val="100000"/>
              </a:lnSpc>
              <a:spcBef>
                <a:spcPts val="1200"/>
              </a:spcBef>
              <a:spcAft>
                <a:spcPts val="1200"/>
              </a:spcAft>
              <a:buNone/>
            </a:pPr>
            <a:r>
              <a:rPr lang="en-GB" sz="2200" b="1" dirty="0" smtClean="0">
                <a:solidFill>
                  <a:schemeClr val="tx1"/>
                </a:solidFill>
              </a:rPr>
              <a:t>The progression document </a:t>
            </a:r>
            <a:r>
              <a:rPr lang="en-GB" sz="2200" b="1" smtClean="0">
                <a:solidFill>
                  <a:schemeClr val="tx1"/>
                </a:solidFill>
              </a:rPr>
              <a:t>outlining the </a:t>
            </a:r>
            <a:r>
              <a:rPr lang="en-GB" sz="2200" b="1" dirty="0" smtClean="0">
                <a:solidFill>
                  <a:schemeClr val="tx1"/>
                </a:solidFill>
              </a:rPr>
              <a:t>entire syllabus.</a:t>
            </a:r>
            <a:endParaRPr lang="en-GB" sz="2200" b="1" dirty="0">
              <a:solidFill>
                <a:schemeClr val="tx1"/>
              </a:solidFill>
            </a:endParaRPr>
          </a:p>
          <a:p>
            <a:pPr marL="0" indent="0">
              <a:lnSpc>
                <a:spcPct val="100000"/>
              </a:lnSpc>
              <a:spcBef>
                <a:spcPts val="1200"/>
              </a:spcBef>
              <a:spcAft>
                <a:spcPts val="1200"/>
              </a:spcAft>
              <a:buNone/>
            </a:pPr>
            <a:r>
              <a:rPr lang="en-GB" sz="2200" b="1" dirty="0" smtClean="0">
                <a:solidFill>
                  <a:schemeClr val="tx1"/>
                </a:solidFill>
              </a:rPr>
              <a:t>Coaching registers; </a:t>
            </a:r>
            <a:r>
              <a:rPr lang="en-GB" sz="2200" b="1" dirty="0">
                <a:solidFill>
                  <a:schemeClr val="tx1"/>
                </a:solidFill>
              </a:rPr>
              <a:t>can also be used electronically or printed </a:t>
            </a:r>
            <a:r>
              <a:rPr lang="en-GB" sz="2200" b="1" dirty="0" smtClean="0">
                <a:solidFill>
                  <a:schemeClr val="tx1"/>
                </a:solidFill>
              </a:rPr>
              <a:t>off</a:t>
            </a:r>
            <a:r>
              <a:rPr lang="en-GB" sz="2200" b="1" dirty="0">
                <a:solidFill>
                  <a:schemeClr val="tx1"/>
                </a:solidFill>
              </a:rPr>
              <a:t> </a:t>
            </a:r>
            <a:r>
              <a:rPr lang="en-GB" sz="2200" b="1" dirty="0" smtClean="0">
                <a:solidFill>
                  <a:schemeClr val="tx1"/>
                </a:solidFill>
              </a:rPr>
              <a:t>to the progress of participants through the six awards.   </a:t>
            </a:r>
            <a:endParaRPr lang="en-GB" sz="2200" dirty="0"/>
          </a:p>
          <a:p>
            <a:pPr marL="0" indent="0">
              <a:lnSpc>
                <a:spcPct val="100000"/>
              </a:lnSpc>
              <a:spcBef>
                <a:spcPts val="1200"/>
              </a:spcBef>
              <a:spcAft>
                <a:spcPts val="1200"/>
              </a:spcAft>
              <a:buNone/>
            </a:pPr>
            <a:r>
              <a:rPr lang="en-GB" sz="2200" b="1" dirty="0" smtClean="0">
                <a:solidFill>
                  <a:schemeClr val="tx1"/>
                </a:solidFill>
              </a:rPr>
              <a:t>Sample </a:t>
            </a:r>
            <a:r>
              <a:rPr lang="en-GB" sz="2200" b="1" dirty="0">
                <a:solidFill>
                  <a:schemeClr val="tx1"/>
                </a:solidFill>
              </a:rPr>
              <a:t>schemes of work for awards </a:t>
            </a:r>
            <a:r>
              <a:rPr lang="en-GB" sz="2200" b="1" dirty="0" smtClean="0">
                <a:solidFill>
                  <a:schemeClr val="tx1"/>
                </a:solidFill>
              </a:rPr>
              <a:t>1-6. </a:t>
            </a:r>
            <a:endParaRPr lang="en-GB" sz="2200" b="1" dirty="0">
              <a:solidFill>
                <a:schemeClr val="tx1"/>
              </a:solidFill>
            </a:endParaRPr>
          </a:p>
          <a:p>
            <a:pPr marL="0" indent="0">
              <a:lnSpc>
                <a:spcPct val="100000"/>
              </a:lnSpc>
              <a:spcBef>
                <a:spcPts val="1200"/>
              </a:spcBef>
              <a:spcAft>
                <a:spcPts val="1200"/>
              </a:spcAft>
              <a:buNone/>
            </a:pPr>
            <a:endParaRPr lang="en-GB" sz="2200" b="1" dirty="0" smtClean="0"/>
          </a:p>
          <a:p>
            <a:pPr marL="0" indent="0">
              <a:lnSpc>
                <a:spcPct val="100000"/>
              </a:lnSpc>
              <a:spcBef>
                <a:spcPts val="1200"/>
              </a:spcBef>
              <a:spcAft>
                <a:spcPts val="1200"/>
              </a:spcAft>
              <a:buNone/>
            </a:pPr>
            <a:r>
              <a:rPr lang="en-GB" sz="2200" b="1" dirty="0" smtClean="0"/>
              <a:t>Regional </a:t>
            </a:r>
            <a:r>
              <a:rPr lang="en-GB" sz="2200" b="1" dirty="0"/>
              <a:t>Conferences (held in each region every </a:t>
            </a:r>
            <a:r>
              <a:rPr lang="en-GB" sz="2200" b="1" dirty="0" smtClean="0"/>
              <a:t>March); </a:t>
            </a:r>
            <a:r>
              <a:rPr lang="en-GB" sz="2200" b="1" dirty="0"/>
              <a:t>topics </a:t>
            </a:r>
            <a:r>
              <a:rPr lang="en-GB" sz="2200" b="1" dirty="0" smtClean="0"/>
              <a:t>vary.</a:t>
            </a:r>
            <a:endParaRPr lang="en-GB" sz="2200" dirty="0"/>
          </a:p>
          <a:p>
            <a:pPr marL="0" indent="0">
              <a:lnSpc>
                <a:spcPct val="100000"/>
              </a:lnSpc>
              <a:spcBef>
                <a:spcPts val="1200"/>
              </a:spcBef>
              <a:spcAft>
                <a:spcPts val="1200"/>
              </a:spcAft>
              <a:buNone/>
            </a:pPr>
            <a:endParaRPr lang="en-GB" sz="2200" dirty="0"/>
          </a:p>
          <a:p>
            <a:pPr>
              <a:lnSpc>
                <a:spcPct val="100000"/>
              </a:lnSpc>
              <a:spcBef>
                <a:spcPts val="1200"/>
              </a:spcBef>
              <a:spcAft>
                <a:spcPts val="1200"/>
              </a:spcAft>
            </a:pPr>
            <a:endParaRPr lang="en-GB" sz="2200" dirty="0"/>
          </a:p>
        </p:txBody>
      </p:sp>
      <p:pic>
        <p:nvPicPr>
          <p:cNvPr id="4" name="Slide 3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37457" y="6007100"/>
            <a:ext cx="609600" cy="609600"/>
          </a:xfrm>
          <a:prstGeom prst="rect">
            <a:avLst/>
          </a:prstGeom>
        </p:spPr>
      </p:pic>
    </p:spTree>
    <p:extLst>
      <p:ext uri="{BB962C8B-B14F-4D97-AF65-F5344CB8AC3E}">
        <p14:creationId xmlns:p14="http://schemas.microsoft.com/office/powerpoint/2010/main" val="428524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4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3"/>
                </a:solidFill>
              </a:rPr>
              <a:t>Expert reviews</a:t>
            </a:r>
            <a:endParaRPr lang="en-GB" dirty="0">
              <a:solidFill>
                <a:schemeClr val="accent3"/>
              </a:solidFill>
            </a:endParaRPr>
          </a:p>
        </p:txBody>
      </p:sp>
      <p:sp>
        <p:nvSpPr>
          <p:cNvPr id="3" name="Content Placeholder 2"/>
          <p:cNvSpPr>
            <a:spLocks noGrp="1"/>
          </p:cNvSpPr>
          <p:nvPr>
            <p:ph idx="1"/>
          </p:nvPr>
        </p:nvSpPr>
        <p:spPr>
          <a:xfrm>
            <a:off x="337457" y="1825625"/>
            <a:ext cx="6235871" cy="1159115"/>
          </a:xfrm>
        </p:spPr>
        <p:txBody>
          <a:bodyPr/>
          <a:lstStyle/>
          <a:p>
            <a:pPr marL="0" indent="0">
              <a:lnSpc>
                <a:spcPct val="100000"/>
              </a:lnSpc>
              <a:spcBef>
                <a:spcPts val="1200"/>
              </a:spcBef>
              <a:spcAft>
                <a:spcPts val="1200"/>
              </a:spcAft>
              <a:buNone/>
            </a:pPr>
            <a:r>
              <a:rPr lang="en-GB" sz="2400" b="1" dirty="0" smtClean="0">
                <a:solidFill>
                  <a:schemeClr val="accent2"/>
                </a:solidFill>
              </a:rPr>
              <a:t>Euan Dale                                           Director of Swimming </a:t>
            </a:r>
            <a:r>
              <a:rPr lang="en-GB" sz="2400" b="1" dirty="0">
                <a:solidFill>
                  <a:schemeClr val="accent2"/>
                </a:solidFill>
              </a:rPr>
              <a:t>– </a:t>
            </a:r>
            <a:r>
              <a:rPr lang="en-GB" sz="2400" b="1" dirty="0" err="1">
                <a:solidFill>
                  <a:schemeClr val="accent2"/>
                </a:solidFill>
              </a:rPr>
              <a:t>Millfield</a:t>
            </a:r>
            <a:r>
              <a:rPr lang="en-GB" sz="2400" b="1" dirty="0">
                <a:solidFill>
                  <a:schemeClr val="accent2"/>
                </a:solidFill>
              </a:rPr>
              <a:t> </a:t>
            </a:r>
            <a:r>
              <a:rPr lang="en-GB" sz="2400" b="1" dirty="0" smtClean="0">
                <a:solidFill>
                  <a:schemeClr val="accent2"/>
                </a:solidFill>
              </a:rPr>
              <a:t>School </a:t>
            </a:r>
            <a:endParaRPr lang="en-GB" sz="2400" b="1" dirty="0">
              <a:solidFill>
                <a:schemeClr val="accent2"/>
              </a:solidFill>
            </a:endParaRPr>
          </a:p>
        </p:txBody>
      </p:sp>
      <p:sp>
        <p:nvSpPr>
          <p:cNvPr id="4" name="Content Placeholder 2"/>
          <p:cNvSpPr txBox="1">
            <a:spLocks/>
          </p:cNvSpPr>
          <p:nvPr/>
        </p:nvSpPr>
        <p:spPr>
          <a:xfrm>
            <a:off x="337457" y="2806160"/>
            <a:ext cx="5873562"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baseline="0">
                <a:solidFill>
                  <a:srgbClr val="555555"/>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b="0" i="0" kern="1200" baseline="0">
                <a:solidFill>
                  <a:srgbClr val="555555"/>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baseline="0">
                <a:solidFill>
                  <a:srgbClr val="555555"/>
                </a:solidFill>
                <a:latin typeface="Arial" charset="0"/>
                <a:ea typeface="Arial" charset="0"/>
                <a:cs typeface="Arial" charset="0"/>
              </a:defRPr>
            </a:lvl3pPr>
            <a:lvl4pPr marL="16002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4pPr>
            <a:lvl5pPr marL="20574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nSpc>
                <a:spcPct val="100000"/>
              </a:lnSpc>
              <a:spcBef>
                <a:spcPts val="1200"/>
              </a:spcBef>
              <a:spcAft>
                <a:spcPts val="1200"/>
              </a:spcAft>
              <a:buNone/>
            </a:pPr>
            <a:r>
              <a:rPr lang="en-GB" sz="2200" dirty="0">
                <a:solidFill>
                  <a:schemeClr val="tx1"/>
                </a:solidFill>
              </a:rPr>
              <a:t>“The use of these awards is fundamental to the long term development of aspiring swimmers. The ability to break the skills down and progress them effectively is what makes the biggest difference to the potential of our young swimmers. Getting the basic’s right through the use of a systematic awards structure is an exciting prospect. We will be implementing this system at </a:t>
            </a:r>
            <a:r>
              <a:rPr lang="en-GB" sz="2200" dirty="0" err="1">
                <a:solidFill>
                  <a:schemeClr val="tx1"/>
                </a:solidFill>
              </a:rPr>
              <a:t>Millfield</a:t>
            </a:r>
            <a:r>
              <a:rPr lang="en-GB" sz="2200" dirty="0">
                <a:solidFill>
                  <a:schemeClr val="tx1"/>
                </a:solidFill>
              </a:rPr>
              <a:t> School”. </a:t>
            </a:r>
          </a:p>
        </p:txBody>
      </p:sp>
      <p:pic>
        <p:nvPicPr>
          <p:cNvPr id="6" name="Picture 5"/>
          <p:cNvPicPr>
            <a:picLocks noChangeAspect="1"/>
          </p:cNvPicPr>
          <p:nvPr/>
        </p:nvPicPr>
        <p:blipFill>
          <a:blip r:embed="rId5"/>
          <a:stretch>
            <a:fillRect/>
          </a:stretch>
        </p:blipFill>
        <p:spPr>
          <a:xfrm>
            <a:off x="6369149" y="2034029"/>
            <a:ext cx="5560034" cy="4029805"/>
          </a:xfrm>
          <a:prstGeom prst="rect">
            <a:avLst/>
          </a:prstGeom>
        </p:spPr>
      </p:pic>
      <p:pic>
        <p:nvPicPr>
          <p:cNvPr id="5" name="Slide 3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266950" y="5314950"/>
            <a:ext cx="609600" cy="609600"/>
          </a:xfrm>
          <a:prstGeom prst="rect">
            <a:avLst/>
          </a:prstGeom>
        </p:spPr>
      </p:pic>
    </p:spTree>
    <p:extLst>
      <p:ext uri="{BB962C8B-B14F-4D97-AF65-F5344CB8AC3E}">
        <p14:creationId xmlns:p14="http://schemas.microsoft.com/office/powerpoint/2010/main" val="1351843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36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3"/>
                </a:solidFill>
              </a:rPr>
              <a:t>Expert reviews</a:t>
            </a:r>
            <a:endParaRPr lang="en-GB" dirty="0">
              <a:solidFill>
                <a:schemeClr val="accent3"/>
              </a:solidFill>
            </a:endParaRPr>
          </a:p>
        </p:txBody>
      </p:sp>
      <p:sp>
        <p:nvSpPr>
          <p:cNvPr id="3" name="Content Placeholder 2"/>
          <p:cNvSpPr>
            <a:spLocks noGrp="1"/>
          </p:cNvSpPr>
          <p:nvPr>
            <p:ph idx="1"/>
          </p:nvPr>
        </p:nvSpPr>
        <p:spPr>
          <a:xfrm>
            <a:off x="337457" y="1825625"/>
            <a:ext cx="6235871" cy="1159115"/>
          </a:xfrm>
        </p:spPr>
        <p:txBody>
          <a:bodyPr/>
          <a:lstStyle/>
          <a:p>
            <a:pPr marL="0" indent="0">
              <a:lnSpc>
                <a:spcPct val="100000"/>
              </a:lnSpc>
              <a:spcBef>
                <a:spcPts val="1200"/>
              </a:spcBef>
              <a:spcAft>
                <a:spcPts val="1200"/>
              </a:spcAft>
              <a:buNone/>
            </a:pPr>
            <a:r>
              <a:rPr lang="en-GB" sz="2400" b="1" dirty="0">
                <a:solidFill>
                  <a:schemeClr val="accent2"/>
                </a:solidFill>
              </a:rPr>
              <a:t>Amanda Booth                                           Head Coach – City of Oxford </a:t>
            </a:r>
            <a:r>
              <a:rPr lang="en-GB" sz="2400" b="1" dirty="0" smtClean="0">
                <a:solidFill>
                  <a:schemeClr val="accent2"/>
                </a:solidFill>
              </a:rPr>
              <a:t>SC</a:t>
            </a:r>
            <a:endParaRPr lang="en-GB" sz="2400" b="1" dirty="0">
              <a:solidFill>
                <a:schemeClr val="accent2"/>
              </a:solidFill>
            </a:endParaRPr>
          </a:p>
        </p:txBody>
      </p:sp>
      <p:sp>
        <p:nvSpPr>
          <p:cNvPr id="4" name="Content Placeholder 2"/>
          <p:cNvSpPr txBox="1">
            <a:spLocks/>
          </p:cNvSpPr>
          <p:nvPr/>
        </p:nvSpPr>
        <p:spPr>
          <a:xfrm>
            <a:off x="337457" y="2806160"/>
            <a:ext cx="6080596"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baseline="0">
                <a:solidFill>
                  <a:srgbClr val="555555"/>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b="0" i="0" kern="1200" baseline="0">
                <a:solidFill>
                  <a:srgbClr val="555555"/>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baseline="0">
                <a:solidFill>
                  <a:srgbClr val="555555"/>
                </a:solidFill>
                <a:latin typeface="Arial" charset="0"/>
                <a:ea typeface="Arial" charset="0"/>
                <a:cs typeface="Arial" charset="0"/>
              </a:defRPr>
            </a:lvl3pPr>
            <a:lvl4pPr marL="16002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4pPr>
            <a:lvl5pPr marL="2057400" indent="-228600" algn="l" defTabSz="914400" rtl="0" eaLnBrk="1" latinLnBrk="0" hangingPunct="1">
              <a:lnSpc>
                <a:spcPct val="90000"/>
              </a:lnSpc>
              <a:spcBef>
                <a:spcPts val="400"/>
              </a:spcBef>
              <a:buFont typeface="Arial"/>
              <a:buChar char="•"/>
              <a:defRPr sz="1800" b="0" i="0" kern="1200" baseline="0">
                <a:solidFill>
                  <a:srgbClr val="55555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nSpc>
                <a:spcPct val="100000"/>
              </a:lnSpc>
              <a:spcBef>
                <a:spcPts val="1200"/>
              </a:spcBef>
              <a:spcAft>
                <a:spcPts val="1200"/>
              </a:spcAft>
              <a:buNone/>
            </a:pPr>
            <a:r>
              <a:rPr lang="en-GB" sz="2200" dirty="0">
                <a:solidFill>
                  <a:schemeClr val="tx1"/>
                </a:solidFill>
              </a:rPr>
              <a:t>“This awards system will help Coaches focus on the progressive development of basic skills. It will help swimmers improve proprioceptive </a:t>
            </a:r>
            <a:r>
              <a:rPr lang="en-GB" sz="2200" dirty="0" smtClean="0">
                <a:solidFill>
                  <a:schemeClr val="tx1"/>
                </a:solidFill>
              </a:rPr>
              <a:t>and </a:t>
            </a:r>
            <a:r>
              <a:rPr lang="en-GB" sz="2200" dirty="0" err="1" smtClean="0">
                <a:solidFill>
                  <a:schemeClr val="tx1"/>
                </a:solidFill>
              </a:rPr>
              <a:t>spacial</a:t>
            </a:r>
            <a:r>
              <a:rPr lang="en-GB" sz="2200" dirty="0" smtClean="0">
                <a:solidFill>
                  <a:schemeClr val="tx1"/>
                </a:solidFill>
              </a:rPr>
              <a:t> </a:t>
            </a:r>
            <a:r>
              <a:rPr lang="en-GB" sz="2200" dirty="0">
                <a:solidFill>
                  <a:schemeClr val="tx1"/>
                </a:solidFill>
              </a:rPr>
              <a:t>awareness necessary for acquiring </a:t>
            </a:r>
            <a:r>
              <a:rPr lang="en-GB" sz="2200" dirty="0" smtClean="0">
                <a:solidFill>
                  <a:schemeClr val="tx1"/>
                </a:solidFill>
              </a:rPr>
              <a:t>and </a:t>
            </a:r>
            <a:r>
              <a:rPr lang="en-GB" sz="2200" dirty="0">
                <a:solidFill>
                  <a:schemeClr val="tx1"/>
                </a:solidFill>
              </a:rPr>
              <a:t>developing specific movement patterns for swimming. Developing fundamental movement skills is essential for long term development of all young swimmers. The coaching team at the City of Oxford Swimming Club will use this system as a template for the development of our junior squads”.</a:t>
            </a:r>
          </a:p>
        </p:txBody>
      </p:sp>
      <p:pic>
        <p:nvPicPr>
          <p:cNvPr id="5" name="Picture 4"/>
          <p:cNvPicPr>
            <a:picLocks noChangeAspect="1"/>
          </p:cNvPicPr>
          <p:nvPr/>
        </p:nvPicPr>
        <p:blipFill>
          <a:blip r:embed="rId5"/>
          <a:stretch>
            <a:fillRect/>
          </a:stretch>
        </p:blipFill>
        <p:spPr>
          <a:xfrm>
            <a:off x="7310842" y="1825625"/>
            <a:ext cx="4017612" cy="4023709"/>
          </a:xfrm>
          <a:prstGeom prst="rect">
            <a:avLst/>
          </a:prstGeom>
        </p:spPr>
      </p:pic>
      <p:pic>
        <p:nvPicPr>
          <p:cNvPr id="6" name="Slide 3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095500" y="5239734"/>
            <a:ext cx="609600" cy="609600"/>
          </a:xfrm>
          <a:prstGeom prst="rect">
            <a:avLst/>
          </a:prstGeom>
        </p:spPr>
      </p:pic>
    </p:spTree>
    <p:extLst>
      <p:ext uri="{BB962C8B-B14F-4D97-AF65-F5344CB8AC3E}">
        <p14:creationId xmlns:p14="http://schemas.microsoft.com/office/powerpoint/2010/main" val="282536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05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End of session</a:t>
            </a:r>
            <a:endParaRPr lang="en-GB" dirty="0"/>
          </a:p>
        </p:txBody>
      </p:sp>
      <p:sp>
        <p:nvSpPr>
          <p:cNvPr id="3" name="Subtitle 2"/>
          <p:cNvSpPr>
            <a:spLocks noGrp="1"/>
          </p:cNvSpPr>
          <p:nvPr>
            <p:ph type="subTitle" idx="1"/>
          </p:nvPr>
        </p:nvSpPr>
        <p:spPr/>
        <p:txBody>
          <a:bodyPr/>
          <a:lstStyle/>
          <a:p>
            <a:r>
              <a:rPr lang="en-GB" dirty="0"/>
              <a:t>For further enquiries please contact your Club Development Officer</a:t>
            </a:r>
          </a:p>
          <a:p>
            <a:endParaRPr lang="en-GB" dirty="0"/>
          </a:p>
        </p:txBody>
      </p:sp>
      <p:pic>
        <p:nvPicPr>
          <p:cNvPr id="5" name="Slide 34">
            <a:hlinkClick r:id="" action="ppaction://media"/>
          </p:cNvPr>
          <p:cNvPicPr>
            <a:picLocks noGrp="1" noChangeAspect="1"/>
          </p:cNvPicPr>
          <p:nvPr>
            <p:ph sz="quarter" idx="13"/>
            <a:audioFile r:link="rId2"/>
            <p:extLst>
              <p:ext uri="{DAA4B4D4-6D71-4841-9C94-3DE7FCFB9230}">
                <p14:media xmlns:p14="http://schemas.microsoft.com/office/powerpoint/2010/main" r:embed="rId1"/>
              </p:ext>
            </p:extLst>
          </p:nvPr>
        </p:nvPicPr>
        <p:blipFill>
          <a:blip r:embed="rId5"/>
          <a:stretch>
            <a:fillRect/>
          </a:stretch>
        </p:blipFill>
        <p:spPr>
          <a:xfrm>
            <a:off x="2057400" y="6045200"/>
            <a:ext cx="609600" cy="609600"/>
          </a:xfrm>
        </p:spPr>
      </p:pic>
    </p:spTree>
    <p:extLst>
      <p:ext uri="{BB962C8B-B14F-4D97-AF65-F5344CB8AC3E}">
        <p14:creationId xmlns:p14="http://schemas.microsoft.com/office/powerpoint/2010/main" val="1229266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60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Swim England 1">
      <a:dk1>
        <a:srgbClr val="555555"/>
      </a:dk1>
      <a:lt1>
        <a:srgbClr val="FFFFFF"/>
      </a:lt1>
      <a:dk2>
        <a:srgbClr val="000000"/>
      </a:dk2>
      <a:lt2>
        <a:srgbClr val="EEEEEE"/>
      </a:lt2>
      <a:accent1>
        <a:srgbClr val="7FCDE2"/>
      </a:accent1>
      <a:accent2>
        <a:srgbClr val="2095AE"/>
      </a:accent2>
      <a:accent3>
        <a:srgbClr val="EE3A24"/>
      </a:accent3>
      <a:accent4>
        <a:srgbClr val="FFFFFF"/>
      </a:accent4>
      <a:accent5>
        <a:srgbClr val="FFFFFF"/>
      </a:accent5>
      <a:accent6>
        <a:srgbClr val="FFFFFF"/>
      </a:accent6>
      <a:hlink>
        <a:srgbClr val="2095AE"/>
      </a:hlink>
      <a:folHlink>
        <a:srgbClr val="7FCDE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E master Presentation (002).potx [Read-Only]" id="{28476EE8-7EF8-4E6B-B7F3-AA574FEED6EA}" vid="{CE552176-606E-4C09-AB86-91AE3C7DCB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SE master Presentation</Template>
  <TotalTime>1049</TotalTime>
  <Words>3109</Words>
  <Application>Microsoft Office PowerPoint</Application>
  <PresentationFormat>Widescreen</PresentationFormat>
  <Paragraphs>289</Paragraphs>
  <Slides>34</Slides>
  <Notes>34</Notes>
  <HiddenSlides>0</HiddenSlides>
  <MMClips>34</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34</vt:i4>
      </vt:variant>
    </vt:vector>
  </HeadingPairs>
  <TitlesOfParts>
    <vt:vector size="37" baseType="lpstr">
      <vt:lpstr>Arial</vt:lpstr>
      <vt:lpstr>Calibri</vt:lpstr>
      <vt:lpstr>Office Theme</vt:lpstr>
      <vt:lpstr>Swim England Club Awards</vt:lpstr>
      <vt:lpstr>Swim England Frameworks</vt:lpstr>
      <vt:lpstr>Swimming Club Awards</vt:lpstr>
      <vt:lpstr>Swimming Club Awards</vt:lpstr>
      <vt:lpstr>Club Awards syllabus</vt:lpstr>
      <vt:lpstr>Syllabus outline</vt:lpstr>
      <vt:lpstr>Pool based competencies</vt:lpstr>
      <vt:lpstr>Effective stroke technique</vt:lpstr>
      <vt:lpstr>Effective stroke technique</vt:lpstr>
      <vt:lpstr>Starts</vt:lpstr>
      <vt:lpstr>Turns</vt:lpstr>
      <vt:lpstr>Finishes</vt:lpstr>
      <vt:lpstr>Efficient stroke technique</vt:lpstr>
      <vt:lpstr>Relay takeovers</vt:lpstr>
      <vt:lpstr>Use of the pace clock</vt:lpstr>
      <vt:lpstr>Equipment</vt:lpstr>
      <vt:lpstr>Key resources</vt:lpstr>
      <vt:lpstr>Key resources</vt:lpstr>
      <vt:lpstr>Non pool based competencies</vt:lpstr>
      <vt:lpstr>Self – management in the DTE (nutrition)</vt:lpstr>
      <vt:lpstr>Self – management in the DTE (hydration)</vt:lpstr>
      <vt:lpstr>Process VS outcome goals</vt:lpstr>
      <vt:lpstr>Process focus</vt:lpstr>
      <vt:lpstr>Pre pool (RMAP warm up)</vt:lpstr>
      <vt:lpstr>Pre pool (RMAP warm up)</vt:lpstr>
      <vt:lpstr>Pre pool (RMAP warm up)</vt:lpstr>
      <vt:lpstr>Pre pool (RMAP warm up)</vt:lpstr>
      <vt:lpstr>Pre pool (RMAP warm up)</vt:lpstr>
      <vt:lpstr>Post pool mobility</vt:lpstr>
      <vt:lpstr>Key resources</vt:lpstr>
      <vt:lpstr>Additional resources</vt:lpstr>
      <vt:lpstr>Expert reviews</vt:lpstr>
      <vt:lpstr>Expert reviews</vt:lpstr>
      <vt:lpstr>End of session</vt:lpstr>
    </vt:vector>
  </TitlesOfParts>
  <Company>Amatuer Swimming Association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Swim England Club Awards</dc:title>
  <dc:creator>Siobhan Hardy</dc:creator>
  <cp:lastModifiedBy>Andrew Crotty</cp:lastModifiedBy>
  <cp:revision>91</cp:revision>
  <cp:lastPrinted>2019-01-16T11:14:40Z</cp:lastPrinted>
  <dcterms:created xsi:type="dcterms:W3CDTF">2019-01-08T13:58:57Z</dcterms:created>
  <dcterms:modified xsi:type="dcterms:W3CDTF">2019-01-25T14:01:28Z</dcterms:modified>
</cp:coreProperties>
</file>