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9" r:id="rId2"/>
    <p:sldId id="260" r:id="rId3"/>
    <p:sldId id="261"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4" r:id="rId23"/>
    <p:sldId id="285" r:id="rId24"/>
    <p:sldId id="286" r:id="rId25"/>
    <p:sldId id="287" r:id="rId26"/>
    <p:sldId id="288" r:id="rId27"/>
    <p:sldId id="289" r:id="rId28"/>
    <p:sldId id="290" r:id="rId29"/>
    <p:sldId id="293" r:id="rId30"/>
    <p:sldId id="295" r:id="rId31"/>
    <p:sldId id="296" r:id="rId32"/>
    <p:sldId id="297" r:id="rId33"/>
    <p:sldId id="25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3"/>
  </p:normalViewPr>
  <p:slideViewPr>
    <p:cSldViewPr snapToGrid="0" snapToObjects="1" showGuides="1">
      <p:cViewPr varScale="1">
        <p:scale>
          <a:sx n="87" d="100"/>
          <a:sy n="87" d="100"/>
        </p:scale>
        <p:origin x="25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7.0719602977667495E-2"/>
          <c:y val="7.3459715639810422E-2"/>
          <c:w val="0.89330024813895781"/>
          <c:h val="0.75355450236966826"/>
        </c:manualLayout>
      </c:layout>
      <c:areaChart>
        <c:grouping val="stacked"/>
        <c:varyColors val="0"/>
        <c:ser>
          <c:idx val="0"/>
          <c:order val="0"/>
          <c:tx>
            <c:strRef>
              <c:f>Sheet1!$A$2</c:f>
              <c:strCache>
                <c:ptCount val="1"/>
              </c:strCache>
            </c:strRef>
          </c:tx>
          <c:cat>
            <c:numRef>
              <c:f>Sheet1!$B$1:$AO$1</c:f>
              <c:numCache>
                <c:formatCode>General</c:formatCode>
                <c:ptCount val="4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numCache>
            </c:numRef>
          </c:cat>
          <c:val>
            <c:numRef>
              <c:f>Sheet1!$B$2:$AO$2</c:f>
              <c:numCache>
                <c:formatCode>General</c:formatCode>
                <c:ptCount val="40"/>
                <c:pt idx="0">
                  <c:v>0</c:v>
                </c:pt>
                <c:pt idx="1">
                  <c:v>0</c:v>
                </c:pt>
                <c:pt idx="2">
                  <c:v>0</c:v>
                </c:pt>
                <c:pt idx="3">
                  <c:v>0</c:v>
                </c:pt>
                <c:pt idx="4">
                  <c:v>0</c:v>
                </c:pt>
                <c:pt idx="5">
                  <c:v>0</c:v>
                </c:pt>
                <c:pt idx="6">
                  <c:v>0</c:v>
                </c:pt>
                <c:pt idx="7">
                  <c:v>1</c:v>
                </c:pt>
                <c:pt idx="8">
                  <c:v>2</c:v>
                </c:pt>
                <c:pt idx="9">
                  <c:v>6</c:v>
                </c:pt>
                <c:pt idx="10">
                  <c:v>12</c:v>
                </c:pt>
                <c:pt idx="11">
                  <c:v>16</c:v>
                </c:pt>
                <c:pt idx="12">
                  <c:v>24</c:v>
                </c:pt>
                <c:pt idx="13">
                  <c:v>30</c:v>
                </c:pt>
                <c:pt idx="14">
                  <c:v>40</c:v>
                </c:pt>
                <c:pt idx="15">
                  <c:v>50</c:v>
                </c:pt>
                <c:pt idx="16">
                  <c:v>60</c:v>
                </c:pt>
                <c:pt idx="17">
                  <c:v>70</c:v>
                </c:pt>
                <c:pt idx="18">
                  <c:v>80</c:v>
                </c:pt>
                <c:pt idx="19">
                  <c:v>85</c:v>
                </c:pt>
                <c:pt idx="20">
                  <c:v>80</c:v>
                </c:pt>
                <c:pt idx="21">
                  <c:v>75</c:v>
                </c:pt>
                <c:pt idx="22">
                  <c:v>50</c:v>
                </c:pt>
                <c:pt idx="23">
                  <c:v>40</c:v>
                </c:pt>
                <c:pt idx="24">
                  <c:v>30</c:v>
                </c:pt>
                <c:pt idx="25">
                  <c:v>25</c:v>
                </c:pt>
                <c:pt idx="26">
                  <c:v>19</c:v>
                </c:pt>
                <c:pt idx="27">
                  <c:v>14</c:v>
                </c:pt>
                <c:pt idx="28">
                  <c:v>4</c:v>
                </c:pt>
                <c:pt idx="29">
                  <c:v>2</c:v>
                </c:pt>
                <c:pt idx="30">
                  <c:v>3</c:v>
                </c:pt>
                <c:pt idx="31">
                  <c:v>2</c:v>
                </c:pt>
                <c:pt idx="32">
                  <c:v>1</c:v>
                </c:pt>
                <c:pt idx="33">
                  <c:v>0</c:v>
                </c:pt>
                <c:pt idx="34">
                  <c:v>0</c:v>
                </c:pt>
                <c:pt idx="35">
                  <c:v>0</c:v>
                </c:pt>
                <c:pt idx="36">
                  <c:v>1</c:v>
                </c:pt>
                <c:pt idx="37">
                  <c:v>0</c:v>
                </c:pt>
                <c:pt idx="38">
                  <c:v>0</c:v>
                </c:pt>
                <c:pt idx="39">
                  <c:v>0</c:v>
                </c:pt>
              </c:numCache>
            </c:numRef>
          </c:val>
          <c:extLst xmlns:c16r2="http://schemas.microsoft.com/office/drawing/2015/06/chart">
            <c:ext xmlns:c16="http://schemas.microsoft.com/office/drawing/2014/chart" uri="{C3380CC4-5D6E-409C-BE32-E72D297353CC}">
              <c16:uniqueId val="{00000000-028C-400E-9F5F-E0C0861C9716}"/>
            </c:ext>
          </c:extLst>
        </c:ser>
        <c:dLbls>
          <c:showLegendKey val="0"/>
          <c:showVal val="0"/>
          <c:showCatName val="0"/>
          <c:showSerName val="0"/>
          <c:showPercent val="0"/>
          <c:showBubbleSize val="0"/>
        </c:dLbls>
        <c:axId val="-838303776"/>
        <c:axId val="-838308672"/>
      </c:areaChart>
      <c:catAx>
        <c:axId val="-838303776"/>
        <c:scaling>
          <c:orientation val="minMax"/>
        </c:scaling>
        <c:delete val="0"/>
        <c:axPos val="b"/>
        <c:numFmt formatCode="General" sourceLinked="1"/>
        <c:majorTickMark val="out"/>
        <c:minorTickMark val="none"/>
        <c:tickLblPos val="nextTo"/>
        <c:txPr>
          <a:bodyPr rot="-2700000" vert="horz"/>
          <a:lstStyle/>
          <a:p>
            <a:pPr>
              <a:defRPr/>
            </a:pPr>
            <a:endParaRPr lang="en-US"/>
          </a:p>
        </c:txPr>
        <c:crossAx val="-838308672"/>
        <c:crossesAt val="0"/>
        <c:auto val="1"/>
        <c:lblAlgn val="ctr"/>
        <c:lblOffset val="100"/>
        <c:tickLblSkip val="3"/>
        <c:tickMarkSkip val="1"/>
        <c:noMultiLvlLbl val="0"/>
      </c:catAx>
      <c:valAx>
        <c:axId val="-838308672"/>
        <c:scaling>
          <c:orientation val="minMax"/>
          <c:max val="90"/>
          <c:min val="0"/>
        </c:scaling>
        <c:delete val="0"/>
        <c:axPos val="l"/>
        <c:majorGridlines/>
        <c:numFmt formatCode="General" sourceLinked="1"/>
        <c:majorTickMark val="out"/>
        <c:minorTickMark val="none"/>
        <c:tickLblPos val="nextTo"/>
        <c:txPr>
          <a:bodyPr rot="0" vert="horz"/>
          <a:lstStyle/>
          <a:p>
            <a:pPr>
              <a:defRPr/>
            </a:pPr>
            <a:endParaRPr lang="en-US"/>
          </a:p>
        </c:txPr>
        <c:crossAx val="-838303776"/>
        <c:crosses val="autoZero"/>
        <c:crossBetween val="midCat"/>
        <c:majorUnit val="10"/>
        <c:minorUnit val="2"/>
      </c:valAx>
    </c:plotArea>
    <c:plotVisOnly val="1"/>
    <c:dispBlanksAs val="zero"/>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0076E-5F1D-4934-A65C-4B30A9284B6A}" type="datetimeFigureOut">
              <a:rPr lang="en-GB" smtClean="0"/>
              <a:t>03/02/2020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EF554E-D539-4B7B-AD0D-E048506664B1}" type="slidenum">
              <a:rPr lang="en-GB" smtClean="0"/>
              <a:t>‹#›</a:t>
            </a:fld>
            <a:endParaRPr lang="en-GB"/>
          </a:p>
        </p:txBody>
      </p:sp>
    </p:spTree>
    <p:extLst>
      <p:ext uri="{BB962C8B-B14F-4D97-AF65-F5344CB8AC3E}">
        <p14:creationId xmlns:p14="http://schemas.microsoft.com/office/powerpoint/2010/main" val="1220187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xfrm>
            <a:off x="381000" y="685800"/>
            <a:ext cx="6096000" cy="3429000"/>
          </a:xfrm>
          <a:ln/>
        </p:spPr>
      </p:sp>
      <p:sp>
        <p:nvSpPr>
          <p:cNvPr id="40963" name="Rectangle 3"/>
          <p:cNvSpPr>
            <a:spLocks noGrp="1" noChangeArrowheads="1"/>
          </p:cNvSpPr>
          <p:nvPr>
            <p:ph type="body" idx="1"/>
          </p:nvPr>
        </p:nvSpPr>
        <p:spPr>
          <a:xfrm>
            <a:off x="685481" y="4343145"/>
            <a:ext cx="5487041" cy="4115019"/>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2851782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0EF554E-D539-4B7B-AD0D-E048506664B1}" type="slidenum">
              <a:rPr lang="en-GB" smtClean="0"/>
              <a:t>3</a:t>
            </a:fld>
            <a:endParaRPr lang="en-GB"/>
          </a:p>
        </p:txBody>
      </p:sp>
    </p:spTree>
    <p:extLst>
      <p:ext uri="{BB962C8B-B14F-4D97-AF65-F5344CB8AC3E}">
        <p14:creationId xmlns:p14="http://schemas.microsoft.com/office/powerpoint/2010/main" val="2358490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AE0CBF3-2A0A-4409-B599-FEFEAF974B88}" type="slidenum">
              <a:rPr lang="en-US" smtClean="0"/>
              <a:pPr>
                <a:defRPr/>
              </a:pPr>
              <a:t>14</a:t>
            </a:fld>
            <a:endParaRPr lang="en-US"/>
          </a:p>
        </p:txBody>
      </p:sp>
    </p:spTree>
    <p:extLst>
      <p:ext uri="{BB962C8B-B14F-4D97-AF65-F5344CB8AC3E}">
        <p14:creationId xmlns:p14="http://schemas.microsoft.com/office/powerpoint/2010/main" val="1495038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384175" y="687388"/>
            <a:ext cx="6089650" cy="3425825"/>
          </a:xfrm>
          <a:ln/>
        </p:spPr>
      </p:sp>
      <p:sp>
        <p:nvSpPr>
          <p:cNvPr id="44035" name="Rectangle 3"/>
          <p:cNvSpPr>
            <a:spLocks noGrp="1" noChangeArrowheads="1"/>
          </p:cNvSpPr>
          <p:nvPr>
            <p:ph type="body" idx="1"/>
          </p:nvPr>
        </p:nvSpPr>
        <p:spPr>
          <a:xfrm>
            <a:off x="914508" y="4343145"/>
            <a:ext cx="5028986" cy="4113557"/>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512" tIns="46256" rIns="92512" bIns="46256"/>
          <a:lstStyle/>
          <a:p>
            <a:endParaRPr lang="en-US"/>
          </a:p>
        </p:txBody>
      </p:sp>
    </p:spTree>
    <p:extLst>
      <p:ext uri="{BB962C8B-B14F-4D97-AF65-F5344CB8AC3E}">
        <p14:creationId xmlns:p14="http://schemas.microsoft.com/office/powerpoint/2010/main" val="2277219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b="1" dirty="0"/>
              <a:t>4</a:t>
            </a:r>
            <a:r>
              <a:rPr lang="en-GB" dirty="0"/>
              <a:t> cases of E coli O157  - Trafford area of Manchester 2004</a:t>
            </a:r>
          </a:p>
          <a:p>
            <a:r>
              <a:rPr lang="en-GB" dirty="0"/>
              <a:t>Analysis of the questionnaires established a link that all four cases had been swimming in the learners’ pool of a local leisure centre</a:t>
            </a:r>
          </a:p>
          <a:p>
            <a:endParaRPr lang="en-GB" dirty="0"/>
          </a:p>
          <a:p>
            <a:r>
              <a:rPr lang="en-GB" dirty="0"/>
              <a:t>‘Although no obvious source of E. coli O157 was found for the current outbreak, the epidemic curve, descriptive epidemiology and laboratory data are consistent with a single contamination event such as faecal incontinence on the morning of Sunday, 5 September.’</a:t>
            </a:r>
          </a:p>
          <a:p>
            <a:endParaRPr lang="en-GB" dirty="0"/>
          </a:p>
          <a:p>
            <a:r>
              <a:rPr lang="en-GB" dirty="0"/>
              <a:t>On that Sunday morning, the level of free chlorine in the pool was probably &lt;0.5 mg/l which would have been inadequate to disinfect the pool.</a:t>
            </a:r>
          </a:p>
          <a:p>
            <a:r>
              <a:rPr lang="en-GB" dirty="0">
                <a:solidFill>
                  <a:schemeClr val="tx1"/>
                </a:solidFill>
              </a:rPr>
              <a:t>North West – </a:t>
            </a:r>
          </a:p>
          <a:p>
            <a:r>
              <a:rPr lang="en-GB" dirty="0">
                <a:solidFill>
                  <a:schemeClr val="tx1"/>
                </a:solidFill>
              </a:rPr>
              <a:t>8 confirmed cases of E Coli O157</a:t>
            </a:r>
          </a:p>
          <a:p>
            <a:r>
              <a:rPr lang="en-GB" dirty="0">
                <a:solidFill>
                  <a:schemeClr val="tx1"/>
                </a:solidFill>
              </a:rPr>
              <a:t>2 developed HUS</a:t>
            </a:r>
          </a:p>
          <a:p>
            <a:endParaRPr lang="en-GB" dirty="0">
              <a:solidFill>
                <a:schemeClr val="tx1"/>
              </a:solidFill>
            </a:endParaRPr>
          </a:p>
          <a:p>
            <a:r>
              <a:rPr lang="en-GB" dirty="0">
                <a:solidFill>
                  <a:schemeClr val="tx1"/>
                </a:solidFill>
              </a:rPr>
              <a:t>Epidemiology and other data linked to a faecal incident </a:t>
            </a:r>
          </a:p>
          <a:p>
            <a:r>
              <a:rPr lang="en-GB" dirty="0">
                <a:solidFill>
                  <a:schemeClr val="tx1"/>
                </a:solidFill>
              </a:rPr>
              <a:t>Investigations revealed low levels of free chlorine </a:t>
            </a:r>
            <a:r>
              <a:rPr lang="en-GB" dirty="0" err="1">
                <a:solidFill>
                  <a:schemeClr val="tx1"/>
                </a:solidFill>
              </a:rPr>
              <a:t>etc</a:t>
            </a:r>
            <a:endParaRPr lang="en-GB" dirty="0">
              <a:solidFill>
                <a:schemeClr val="tx1"/>
              </a:solidFill>
            </a:endParaRPr>
          </a:p>
          <a:p>
            <a:r>
              <a:rPr lang="en-GB" dirty="0">
                <a:solidFill>
                  <a:schemeClr val="tx1"/>
                </a:solidFill>
              </a:rPr>
              <a:t>Water reported as cloudy on the day</a:t>
            </a:r>
          </a:p>
          <a:p>
            <a:endParaRPr lang="en-GB" dirty="0"/>
          </a:p>
          <a:p>
            <a:r>
              <a:rPr lang="en-GB" dirty="0">
                <a:solidFill>
                  <a:schemeClr val="bg2"/>
                </a:solidFill>
              </a:rPr>
              <a:t>Prosecution costs of Leisure Trust was £7500</a:t>
            </a:r>
          </a:p>
          <a:p>
            <a:endParaRPr lang="en-GB" dirty="0"/>
          </a:p>
        </p:txBody>
      </p:sp>
      <p:sp>
        <p:nvSpPr>
          <p:cNvPr id="4" name="Slide Number Placeholder 3"/>
          <p:cNvSpPr>
            <a:spLocks noGrp="1"/>
          </p:cNvSpPr>
          <p:nvPr>
            <p:ph type="sldNum" sz="quarter" idx="10"/>
          </p:nvPr>
        </p:nvSpPr>
        <p:spPr/>
        <p:txBody>
          <a:bodyPr/>
          <a:lstStyle/>
          <a:p>
            <a:pPr>
              <a:defRPr/>
            </a:pPr>
            <a:fld id="{9AE0CBF3-2A0A-4409-B599-FEFEAF974B88}" type="slidenum">
              <a:rPr lang="en-US" smtClean="0"/>
              <a:pPr>
                <a:defRPr/>
              </a:pPr>
              <a:t>26</a:t>
            </a:fld>
            <a:endParaRPr lang="en-US"/>
          </a:p>
        </p:txBody>
      </p:sp>
    </p:spTree>
    <p:extLst>
      <p:ext uri="{BB962C8B-B14F-4D97-AF65-F5344CB8AC3E}">
        <p14:creationId xmlns:p14="http://schemas.microsoft.com/office/powerpoint/2010/main" val="4006175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9AE0CBF3-2A0A-4409-B599-FEFEAF974B88}" type="slidenum">
              <a:rPr lang="en-US" smtClean="0"/>
              <a:pPr>
                <a:defRPr/>
              </a:pPr>
              <a:t>30</a:t>
            </a:fld>
            <a:endParaRPr lang="en-US"/>
          </a:p>
        </p:txBody>
      </p:sp>
    </p:spTree>
    <p:extLst>
      <p:ext uri="{BB962C8B-B14F-4D97-AF65-F5344CB8AC3E}">
        <p14:creationId xmlns:p14="http://schemas.microsoft.com/office/powerpoint/2010/main" val="214484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F6562D-33EE-B24E-B380-CF3DCEAA7E00}"/>
              </a:ext>
            </a:extLst>
          </p:cNvPr>
          <p:cNvSpPr>
            <a:spLocks noGrp="1"/>
          </p:cNvSpPr>
          <p:nvPr>
            <p:ph type="ctrTitle"/>
          </p:nvPr>
        </p:nvSpPr>
        <p:spPr>
          <a:xfrm>
            <a:off x="1524000" y="1935163"/>
            <a:ext cx="9144000" cy="2387600"/>
          </a:xfrm>
        </p:spPr>
        <p:txBody>
          <a:bodyPr anchor="b"/>
          <a:lstStyle>
            <a:lvl1pPr algn="ctr">
              <a:defRPr sz="6000" b="1">
                <a:solidFill>
                  <a:schemeClr val="bg1"/>
                </a:solidFill>
              </a:defRPr>
            </a:lvl1pPr>
          </a:lstStyle>
          <a:p>
            <a:r>
              <a:rPr lang="en-US"/>
              <a:t>Click to edit Master title style</a:t>
            </a:r>
            <a:endParaRPr lang="en-GB" dirty="0"/>
          </a:p>
        </p:txBody>
      </p:sp>
      <p:sp>
        <p:nvSpPr>
          <p:cNvPr id="3" name="Subtitle 2">
            <a:extLst>
              <a:ext uri="{FF2B5EF4-FFF2-40B4-BE49-F238E27FC236}">
                <a16:creationId xmlns="" xmlns:a16="http://schemas.microsoft.com/office/drawing/2014/main" id="{DD5391DF-7AB2-0B41-A29E-57FDB87C7B8D}"/>
              </a:ext>
            </a:extLst>
          </p:cNvPr>
          <p:cNvSpPr>
            <a:spLocks noGrp="1"/>
          </p:cNvSpPr>
          <p:nvPr>
            <p:ph type="subTitle" idx="1"/>
          </p:nvPr>
        </p:nvSpPr>
        <p:spPr>
          <a:xfrm>
            <a:off x="1524000" y="44148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8" name="Picture 7">
            <a:extLst>
              <a:ext uri="{FF2B5EF4-FFF2-40B4-BE49-F238E27FC236}">
                <a16:creationId xmlns="" xmlns:a16="http://schemas.microsoft.com/office/drawing/2014/main" id="{A0154196-F4BF-F242-93B5-56B7C68A0B0D}"/>
              </a:ext>
            </a:extLst>
          </p:cNvPr>
          <p:cNvPicPr>
            <a:picLocks noChangeAspect="1"/>
          </p:cNvPicPr>
          <p:nvPr userDrawn="1"/>
        </p:nvPicPr>
        <p:blipFill>
          <a:blip r:embed="rId2"/>
          <a:stretch>
            <a:fillRect/>
          </a:stretch>
        </p:blipFill>
        <p:spPr>
          <a:xfrm>
            <a:off x="4833308" y="1030288"/>
            <a:ext cx="2525384" cy="1023031"/>
          </a:xfrm>
          <a:prstGeom prst="rect">
            <a:avLst/>
          </a:prstGeom>
        </p:spPr>
      </p:pic>
    </p:spTree>
    <p:extLst>
      <p:ext uri="{BB962C8B-B14F-4D97-AF65-F5344CB8AC3E}">
        <p14:creationId xmlns:p14="http://schemas.microsoft.com/office/powerpoint/2010/main" val="1856749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7674F22-590B-C242-8741-7BE4ACC60BD8}"/>
              </a:ext>
            </a:extLst>
          </p:cNvPr>
          <p:cNvSpPr>
            <a:spLocks noGrp="1"/>
          </p:cNvSpPr>
          <p:nvPr>
            <p:ph type="title"/>
          </p:nvPr>
        </p:nvSpPr>
        <p:spPr/>
        <p:txBody>
          <a:bodyPr/>
          <a:lstStyle>
            <a:lvl1pPr>
              <a:defRPr b="1">
                <a:solidFill>
                  <a:schemeClr val="accent1"/>
                </a:solidFill>
              </a:defRPr>
            </a:lvl1pPr>
          </a:lstStyle>
          <a:p>
            <a:r>
              <a:rPr lang="en-US"/>
              <a:t>Click to edit Master title style</a:t>
            </a:r>
            <a:endParaRPr lang="en-GB" dirty="0"/>
          </a:p>
        </p:txBody>
      </p:sp>
      <p:sp>
        <p:nvSpPr>
          <p:cNvPr id="3" name="Content Placeholder 2">
            <a:extLst>
              <a:ext uri="{FF2B5EF4-FFF2-40B4-BE49-F238E27FC236}">
                <a16:creationId xmlns="" xmlns:a16="http://schemas.microsoft.com/office/drawing/2014/main" id="{4493C247-DB14-274C-96AC-B95DA0A4327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 xmlns:a16="http://schemas.microsoft.com/office/drawing/2014/main" id="{02D92617-0B8F-7D40-BB7E-EDD9D7951C06}"/>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AAF33993-0FB3-C248-9EAE-26E9DDB03D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E3B9F35F-ED2C-074B-9ACD-CD5BD37197E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1" name="Picture 10">
            <a:extLst>
              <a:ext uri="{FF2B5EF4-FFF2-40B4-BE49-F238E27FC236}">
                <a16:creationId xmlns="" xmlns:a16="http://schemas.microsoft.com/office/drawing/2014/main" id="{D66C76BA-C419-914B-9BF2-47FD9BDCDD81}"/>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67505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C87E4D9-DC88-B545-9AC6-1A0ECCC9EA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743A757B-93DE-BB41-A00E-61E950F1EE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8BA03160-C828-6D49-8AF9-3FAC46254FFE}"/>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5CF61696-81AB-7C43-82AB-4B247E7CD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1208BA1B-54A8-1B46-8401-E36F07EC1A1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 xmlns:a16="http://schemas.microsoft.com/office/drawing/2014/main" id="{E1939607-C3E0-7445-BA17-5D9AC27DD1B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4097132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97E6E08-AE85-684D-A453-A177E7B7A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988198C6-07FD-9445-BAD6-4FB9D8873B5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F6E89B6E-5DB1-074A-AE15-E40EB6453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E4324088-8140-A94D-B962-320FE59DC4FF}"/>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6" name="Footer Placeholder 5">
            <a:extLst>
              <a:ext uri="{FF2B5EF4-FFF2-40B4-BE49-F238E27FC236}">
                <a16:creationId xmlns="" xmlns:a16="http://schemas.microsoft.com/office/drawing/2014/main" id="{13B5C55D-9B83-7444-9868-388F1E2BB0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72AF4A-75B4-624F-8030-8EF972A89B1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 xmlns:a16="http://schemas.microsoft.com/office/drawing/2014/main" id="{7CA26605-B7CB-0947-87EB-33029EFA9F5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8765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BDED52-7788-524A-B2DD-DE345DB8B4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C70564E3-CC33-A742-92EB-3DDB797A6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025E7F6F-DDCE-AA4C-B031-141B654A565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67900854-9400-4F45-9274-6F59F0CC3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AE2E974C-53BA-6C48-B766-345CF9F2790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4A9AF871-E86A-1743-9C05-E4334F5D3CA8}"/>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8" name="Footer Placeholder 7">
            <a:extLst>
              <a:ext uri="{FF2B5EF4-FFF2-40B4-BE49-F238E27FC236}">
                <a16:creationId xmlns="" xmlns:a16="http://schemas.microsoft.com/office/drawing/2014/main" id="{C01F788C-DF43-1547-A762-8FA6B8C897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1F195DDF-C4CC-7546-B495-1BB8DF15386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0" name="Picture 9">
            <a:extLst>
              <a:ext uri="{FF2B5EF4-FFF2-40B4-BE49-F238E27FC236}">
                <a16:creationId xmlns="" xmlns:a16="http://schemas.microsoft.com/office/drawing/2014/main" id="{B2CBA068-D46E-7E41-B7DC-435F8A4CDBA5}"/>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33063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FAA85ED-4C29-1F46-B789-5EC14076E7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6880B00C-2D38-1F47-822C-0561CD75B538}"/>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4" name="Footer Placeholder 3">
            <a:extLst>
              <a:ext uri="{FF2B5EF4-FFF2-40B4-BE49-F238E27FC236}">
                <a16:creationId xmlns="" xmlns:a16="http://schemas.microsoft.com/office/drawing/2014/main" id="{ED01313C-8123-8E4D-B9FC-0E97028975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CDF603D3-2271-154C-8671-8100AD371B8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 xmlns:a16="http://schemas.microsoft.com/office/drawing/2014/main" id="{0F09F098-61A6-C140-BC1B-FD9EB6A2FD0B}"/>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07996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99EDF2F8-9802-5C47-AE30-7C7AD552E7B1}"/>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3" name="Footer Placeholder 2">
            <a:extLst>
              <a:ext uri="{FF2B5EF4-FFF2-40B4-BE49-F238E27FC236}">
                <a16:creationId xmlns="" xmlns:a16="http://schemas.microsoft.com/office/drawing/2014/main" id="{C8A9EBF0-E697-CF42-AC5C-7D1B2A7AF1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EBB0CB91-19D5-534A-B67F-14ACBBBF040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 xmlns:a16="http://schemas.microsoft.com/office/drawing/2014/main" id="{8F3D13D9-D1CB-4845-9C28-85211614A4F1}"/>
              </a:ext>
            </a:extLst>
          </p:cNvPr>
          <p:cNvPicPr>
            <a:picLocks noChangeAspect="1"/>
          </p:cNvPicPr>
          <p:nvPr userDrawn="1"/>
        </p:nvPicPr>
        <p:blipFill>
          <a:blip r:embed="rId2"/>
          <a:stretch>
            <a:fillRect/>
          </a:stretch>
        </p:blipFill>
        <p:spPr>
          <a:xfrm>
            <a:off x="5085644" y="2394858"/>
            <a:ext cx="2020712" cy="2268764"/>
          </a:xfrm>
          <a:prstGeom prst="rect">
            <a:avLst/>
          </a:prstGeom>
        </p:spPr>
      </p:pic>
    </p:spTree>
    <p:extLst>
      <p:ext uri="{BB962C8B-B14F-4D97-AF65-F5344CB8AC3E}">
        <p14:creationId xmlns:p14="http://schemas.microsoft.com/office/powerpoint/2010/main" val="864514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C4A1ED-6391-BF4A-A4A3-9A4E60DB2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BF6A8253-7476-BA4F-9A73-515B4013E7C0}"/>
              </a:ext>
            </a:extLst>
          </p:cNvPr>
          <p:cNvSpPr>
            <a:spLocks noGrp="1"/>
          </p:cNvSpPr>
          <p:nvPr>
            <p:ph idx="1"/>
          </p:nvPr>
        </p:nvSpPr>
        <p:spPr>
          <a:xfrm>
            <a:off x="5183188" y="987425"/>
            <a:ext cx="6172200" cy="46005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6937D848-7D78-A245-8982-558719AD9CBB}"/>
              </a:ext>
            </a:extLst>
          </p:cNvPr>
          <p:cNvSpPr>
            <a:spLocks noGrp="1"/>
          </p:cNvSpPr>
          <p:nvPr>
            <p:ph type="body" sz="half" idx="2"/>
          </p:nvPr>
        </p:nvSpPr>
        <p:spPr>
          <a:xfrm>
            <a:off x="839788" y="2057400"/>
            <a:ext cx="3932237" cy="3530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5A849891-6723-474A-96DB-ACAD0C9D2AE7}"/>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6" name="Footer Placeholder 5">
            <a:extLst>
              <a:ext uri="{FF2B5EF4-FFF2-40B4-BE49-F238E27FC236}">
                <a16:creationId xmlns="" xmlns:a16="http://schemas.microsoft.com/office/drawing/2014/main" id="{0E58CB5D-6042-6841-905E-F9EC3EB119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E8BE21-6AF1-6D4E-8F68-6F64E2B0C489}"/>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 xmlns:a16="http://schemas.microsoft.com/office/drawing/2014/main" id="{999F94B8-CA5D-C449-9672-A209A8CFE278}"/>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794340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D5A416-6B77-DD49-ADC3-7AEDB675F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18138FD2-830E-F948-93F3-A5A127F0960D}"/>
              </a:ext>
            </a:extLst>
          </p:cNvPr>
          <p:cNvSpPr>
            <a:spLocks noGrp="1"/>
          </p:cNvSpPr>
          <p:nvPr>
            <p:ph type="pic" idx="1"/>
          </p:nvPr>
        </p:nvSpPr>
        <p:spPr>
          <a:xfrm>
            <a:off x="5183188" y="987426"/>
            <a:ext cx="6172200" cy="45715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 xmlns:a16="http://schemas.microsoft.com/office/drawing/2014/main" id="{C0FA2B37-66CC-A342-B710-941023AA3B2B}"/>
              </a:ext>
            </a:extLst>
          </p:cNvPr>
          <p:cNvSpPr>
            <a:spLocks noGrp="1"/>
          </p:cNvSpPr>
          <p:nvPr>
            <p:ph type="body" sz="half" idx="2"/>
          </p:nvPr>
        </p:nvSpPr>
        <p:spPr>
          <a:xfrm>
            <a:off x="839788" y="2057400"/>
            <a:ext cx="3932237" cy="35015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5C2061F1-1BEB-4E45-96B5-6EB8509A0501}"/>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6" name="Footer Placeholder 5">
            <a:extLst>
              <a:ext uri="{FF2B5EF4-FFF2-40B4-BE49-F238E27FC236}">
                <a16:creationId xmlns="" xmlns:a16="http://schemas.microsoft.com/office/drawing/2014/main" id="{B3841C73-319D-6345-B7A7-450DDA250A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B493D64-DF05-5C45-94FB-7CFEB3772110}"/>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 xmlns:a16="http://schemas.microsoft.com/office/drawing/2014/main" id="{098B86FF-E278-DB47-A150-0155BBBD74EE}"/>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12007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3F88A1-21A6-B643-AE60-2C1CF4E162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2924AFA2-5F9A-C147-8B85-974C6CCC607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250821B3-73B8-3047-85F6-34DD7D6400C9}"/>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7EA5A2ED-1000-3D43-B027-CEB56C181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BFA3A157-D1F6-B242-8901-B7EB74B0FD1A}"/>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 xmlns:a16="http://schemas.microsoft.com/office/drawing/2014/main" id="{4B9294DB-CC4E-EF4E-8547-4F32EB4890A4}"/>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38126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CA44750-9434-7944-AC93-AAC34CE63095}"/>
              </a:ext>
            </a:extLst>
          </p:cNvPr>
          <p:cNvSpPr>
            <a:spLocks noGrp="1"/>
          </p:cNvSpPr>
          <p:nvPr>
            <p:ph type="title" orient="vert"/>
          </p:nvPr>
        </p:nvSpPr>
        <p:spPr>
          <a:xfrm>
            <a:off x="8724900" y="365125"/>
            <a:ext cx="2628900" cy="5179332"/>
          </a:xfrm>
        </p:spPr>
        <p:txBody>
          <a:bodyPr vert="eaVert"/>
          <a:lstStyle/>
          <a:p>
            <a:r>
              <a:rPr lang="en-US"/>
              <a:t>Click to edit Master title style</a:t>
            </a:r>
            <a:endParaRPr lang="en-GB" dirty="0"/>
          </a:p>
        </p:txBody>
      </p:sp>
      <p:sp>
        <p:nvSpPr>
          <p:cNvPr id="3" name="Vertical Text Placeholder 2">
            <a:extLst>
              <a:ext uri="{FF2B5EF4-FFF2-40B4-BE49-F238E27FC236}">
                <a16:creationId xmlns="" xmlns:a16="http://schemas.microsoft.com/office/drawing/2014/main" id="{396A6C81-CED6-334F-AE89-848FF62AC78D}"/>
              </a:ext>
            </a:extLst>
          </p:cNvPr>
          <p:cNvSpPr>
            <a:spLocks noGrp="1"/>
          </p:cNvSpPr>
          <p:nvPr>
            <p:ph type="body" orient="vert" idx="1"/>
          </p:nvPr>
        </p:nvSpPr>
        <p:spPr>
          <a:xfrm>
            <a:off x="838200" y="365125"/>
            <a:ext cx="7734300" cy="517933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3DE668CE-62E0-5B4A-B974-0901320C398A}"/>
              </a:ext>
            </a:extLst>
          </p:cNvPr>
          <p:cNvSpPr>
            <a:spLocks noGrp="1"/>
          </p:cNvSpPr>
          <p:nvPr>
            <p:ph type="dt" sz="half" idx="10"/>
          </p:nvPr>
        </p:nvSpPr>
        <p:spPr/>
        <p:txBody>
          <a:body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F2D0D1EC-526C-6140-B85A-F7D605BC1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CA35BD0-7AE7-6C4A-962F-9183E71CF135}"/>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 xmlns:a16="http://schemas.microsoft.com/office/drawing/2014/main" id="{83D5B1E3-31FE-434D-AD35-0CED3D8E5732}"/>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095689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75733" y="431800"/>
            <a:ext cx="8771467" cy="990600"/>
          </a:xfrm>
        </p:spPr>
        <p:txBody>
          <a:bodyPr/>
          <a:lstStyle/>
          <a:p>
            <a:r>
              <a:rPr lang="en-US"/>
              <a:t>Click to edit Master title style</a:t>
            </a:r>
            <a:endParaRPr lang="en-GB"/>
          </a:p>
        </p:txBody>
      </p:sp>
      <p:sp>
        <p:nvSpPr>
          <p:cNvPr id="3" name="Chart Placeholder 2"/>
          <p:cNvSpPr>
            <a:spLocks noGrp="1"/>
          </p:cNvSpPr>
          <p:nvPr>
            <p:ph type="chart" idx="1"/>
          </p:nvPr>
        </p:nvSpPr>
        <p:spPr>
          <a:xfrm>
            <a:off x="575734" y="1727200"/>
            <a:ext cx="11076517" cy="4114800"/>
          </a:xfrm>
        </p:spPr>
        <p:txBody>
          <a:bodyPr/>
          <a:lstStyle/>
          <a:p>
            <a:pPr lvl="0"/>
            <a:endParaRPr lang="en-GB" noProof="0"/>
          </a:p>
        </p:txBody>
      </p:sp>
      <p:sp>
        <p:nvSpPr>
          <p:cNvPr id="4" name="Rectangle 7"/>
          <p:cNvSpPr>
            <a:spLocks noGrp="1" noChangeArrowheads="1"/>
          </p:cNvSpPr>
          <p:nvPr>
            <p:ph type="dt" sz="half" idx="10"/>
          </p:nvPr>
        </p:nvSpPr>
        <p:spPr>
          <a:xfrm>
            <a:off x="914400" y="6248400"/>
            <a:ext cx="2540000" cy="457200"/>
          </a:xfrm>
          <a:prstGeom prst="rect">
            <a:avLst/>
          </a:prstGeom>
          <a:ln/>
        </p:spPr>
        <p:txBody>
          <a:bodyPr/>
          <a:lstStyle>
            <a:lvl1pPr>
              <a:defRPr/>
            </a:lvl1pPr>
          </a:lstStyle>
          <a:p>
            <a:pPr>
              <a:defRPr/>
            </a:pPr>
            <a:endParaRPr lang="en-GB"/>
          </a:p>
        </p:txBody>
      </p:sp>
      <p:sp>
        <p:nvSpPr>
          <p:cNvPr id="5" name="Rectangle 8"/>
          <p:cNvSpPr>
            <a:spLocks noGrp="1" noChangeArrowheads="1"/>
          </p:cNvSpPr>
          <p:nvPr>
            <p:ph type="ftr" sz="quarter" idx="11"/>
          </p:nvPr>
        </p:nvSpPr>
        <p:spPr>
          <a:ln/>
        </p:spPr>
        <p:txBody>
          <a:bodyPr/>
          <a:lstStyle>
            <a:lvl1pPr>
              <a:defRPr/>
            </a:lvl1pPr>
          </a:lstStyle>
          <a:p>
            <a:pPr>
              <a:defRPr/>
            </a:pPr>
            <a:r>
              <a:rPr lang="en-GB"/>
              <a:t>Swimming Pool Water - the publication SPATEX 2020</a:t>
            </a:r>
          </a:p>
        </p:txBody>
      </p:sp>
      <p:sp>
        <p:nvSpPr>
          <p:cNvPr id="6" name="Rectangle 9"/>
          <p:cNvSpPr>
            <a:spLocks noGrp="1" noChangeArrowheads="1"/>
          </p:cNvSpPr>
          <p:nvPr>
            <p:ph type="sldNum" sz="quarter" idx="12"/>
          </p:nvPr>
        </p:nvSpPr>
        <p:spPr>
          <a:ln/>
        </p:spPr>
        <p:txBody>
          <a:bodyPr/>
          <a:lstStyle>
            <a:lvl1pPr>
              <a:defRPr/>
            </a:lvl1pPr>
          </a:lstStyle>
          <a:p>
            <a:pPr>
              <a:defRPr/>
            </a:pPr>
            <a:fld id="{8668FF07-7334-40AB-8BD4-AF3EE34952AE}" type="slidenum">
              <a:rPr lang="en-GB"/>
              <a:pPr>
                <a:defRPr/>
              </a:pPr>
              <a:t>‹#›</a:t>
            </a:fld>
            <a:endParaRPr lang="en-GB"/>
          </a:p>
        </p:txBody>
      </p:sp>
    </p:spTree>
    <p:extLst>
      <p:ext uri="{BB962C8B-B14F-4D97-AF65-F5344CB8AC3E}">
        <p14:creationId xmlns:p14="http://schemas.microsoft.com/office/powerpoint/2010/main" val="856103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CF0C1C2-BB4F-B242-9A83-3BD2D6D261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 xmlns:a16="http://schemas.microsoft.com/office/drawing/2014/main" id="{1123BE03-366D-2049-BC51-018EBB3E123D}"/>
              </a:ext>
            </a:extLst>
          </p:cNvPr>
          <p:cNvSpPr>
            <a:spLocks noGrp="1"/>
          </p:cNvSpPr>
          <p:nvPr>
            <p:ph type="body" idx="1"/>
          </p:nvPr>
        </p:nvSpPr>
        <p:spPr>
          <a:xfrm>
            <a:off x="838200" y="1825625"/>
            <a:ext cx="10515600" cy="376237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10EA667-1640-AE4F-B3AB-26FBC5B541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20377-029F-B249-9244-7E4B2B8F790A}" type="datetimeFigureOut">
              <a:rPr lang="en-GB" smtClean="0"/>
              <a:t>03/02/2020</a:t>
            </a:fld>
            <a:endParaRPr lang="en-GB"/>
          </a:p>
        </p:txBody>
      </p:sp>
      <p:sp>
        <p:nvSpPr>
          <p:cNvPr id="5" name="Footer Placeholder 4">
            <a:extLst>
              <a:ext uri="{FF2B5EF4-FFF2-40B4-BE49-F238E27FC236}">
                <a16:creationId xmlns="" xmlns:a16="http://schemas.microsoft.com/office/drawing/2014/main" id="{2986ECBE-AA4E-C544-BFFA-77685ABD24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6BE5C251-D3F1-4041-816C-FFDA94AFA65D}"/>
              </a:ext>
            </a:extLst>
          </p:cNvPr>
          <p:cNvSpPr>
            <a:spLocks noGrp="1"/>
          </p:cNvSpPr>
          <p:nvPr>
            <p:ph type="sldNum" sz="quarter" idx="4"/>
          </p:nvPr>
        </p:nvSpPr>
        <p:spPr>
          <a:xfrm>
            <a:off x="9205685" y="3651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DA444-1629-EF4C-A917-CADE53D00F27}" type="slidenum">
              <a:rPr lang="en-GB" smtClean="0"/>
              <a:t>‹#›</a:t>
            </a:fld>
            <a:endParaRPr lang="en-GB"/>
          </a:p>
        </p:txBody>
      </p:sp>
      <p:cxnSp>
        <p:nvCxnSpPr>
          <p:cNvPr id="7" name="Straight Connector 6">
            <a:extLst>
              <a:ext uri="{FF2B5EF4-FFF2-40B4-BE49-F238E27FC236}">
                <a16:creationId xmlns="" xmlns:a16="http://schemas.microsoft.com/office/drawing/2014/main" id="{1ADC0BCB-D063-C74A-9F7E-BAD0A2EE2BC0}"/>
              </a:ext>
            </a:extLst>
          </p:cNvPr>
          <p:cNvCxnSpPr/>
          <p:nvPr userDrawn="1"/>
        </p:nvCxnSpPr>
        <p:spPr>
          <a:xfrm flipH="1">
            <a:off x="0" y="5747657"/>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1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2386800" y="1725259"/>
            <a:ext cx="7633648" cy="3396371"/>
          </a:xfrm>
        </p:spPr>
        <p:txBody>
          <a:bodyPr/>
          <a:lstStyle/>
          <a:p>
            <a:pPr eaLnBrk="1" hangingPunct="1"/>
            <a:r>
              <a:rPr lang="en-GB" sz="4000" dirty="0"/>
              <a:t>Swimming Pool Water the publication</a:t>
            </a:r>
            <a:br>
              <a:rPr lang="en-GB" sz="4000" dirty="0"/>
            </a:br>
            <a:r>
              <a:rPr lang="en-GB" sz="4000" dirty="0"/>
              <a:t> </a:t>
            </a:r>
            <a:br>
              <a:rPr lang="en-GB" sz="4000" dirty="0"/>
            </a:br>
            <a:r>
              <a:rPr lang="en-GB" sz="4000" dirty="0"/>
              <a:t> </a:t>
            </a:r>
            <a:br>
              <a:rPr lang="en-GB" sz="4000" dirty="0"/>
            </a:br>
            <a:endParaRPr lang="sv-SE" sz="4000" dirty="0"/>
          </a:p>
        </p:txBody>
      </p:sp>
      <p:sp>
        <p:nvSpPr>
          <p:cNvPr id="11267" name="Rectangle 3"/>
          <p:cNvSpPr>
            <a:spLocks noGrp="1" noChangeArrowheads="1"/>
          </p:cNvSpPr>
          <p:nvPr>
            <p:ph type="subTitle" idx="1"/>
          </p:nvPr>
        </p:nvSpPr>
        <p:spPr>
          <a:xfrm>
            <a:off x="2063551" y="4293097"/>
            <a:ext cx="8308613" cy="1728787"/>
          </a:xfrm>
        </p:spPr>
        <p:txBody>
          <a:bodyPr>
            <a:normAutofit/>
          </a:bodyPr>
          <a:lstStyle/>
          <a:p>
            <a:pPr>
              <a:lnSpc>
                <a:spcPct val="80000"/>
              </a:lnSpc>
            </a:pPr>
            <a:r>
              <a:rPr lang="en-GB" b="1" dirty="0"/>
              <a:t>Rob Johnston</a:t>
            </a:r>
          </a:p>
          <a:p>
            <a:pPr>
              <a:lnSpc>
                <a:spcPct val="80000"/>
              </a:lnSpc>
            </a:pPr>
            <a:r>
              <a:rPr lang="en-GB" b="1" dirty="0"/>
              <a:t>Food, Water and Environmental Scientist (Out-posted)</a:t>
            </a:r>
          </a:p>
          <a:p>
            <a:pPr>
              <a:lnSpc>
                <a:spcPct val="80000"/>
              </a:lnSpc>
            </a:pPr>
            <a:r>
              <a:rPr lang="en-GB" b="1" dirty="0"/>
              <a:t>Public Health England</a:t>
            </a:r>
          </a:p>
        </p:txBody>
      </p:sp>
    </p:spTree>
    <p:extLst>
      <p:ext uri="{BB962C8B-B14F-4D97-AF65-F5344CB8AC3E}">
        <p14:creationId xmlns:p14="http://schemas.microsoft.com/office/powerpoint/2010/main" val="865907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2188" y="758062"/>
            <a:ext cx="8645310" cy="4752528"/>
          </a:xfrm>
        </p:spPr>
        <p:txBody>
          <a:bodyPr>
            <a:normAutofit lnSpcReduction="10000"/>
          </a:bodyPr>
          <a:lstStyle/>
          <a:p>
            <a:pPr marL="0" indent="0">
              <a:buNone/>
            </a:pPr>
            <a:r>
              <a:rPr lang="en-GB" dirty="0"/>
              <a:t>Swimming pool guidance; </a:t>
            </a:r>
          </a:p>
          <a:p>
            <a:pPr marL="0" indent="0">
              <a:buNone/>
            </a:pPr>
            <a:r>
              <a:rPr lang="en-GB" dirty="0"/>
              <a:t>a little history and where we are now with recreational water guidance, including;</a:t>
            </a:r>
          </a:p>
          <a:p>
            <a:pPr marL="0" indent="0"/>
            <a:endParaRPr lang="en-GB" dirty="0"/>
          </a:p>
          <a:p>
            <a:pPr marL="0" indent="0">
              <a:buNone/>
            </a:pPr>
            <a:r>
              <a:rPr lang="en-GB" dirty="0"/>
              <a:t>PWTAG SWIMMING POOL WATER;</a:t>
            </a:r>
          </a:p>
          <a:p>
            <a:pPr marL="0" indent="0">
              <a:buNone/>
            </a:pPr>
            <a:r>
              <a:rPr lang="en-GB" dirty="0"/>
              <a:t>an overview of the chapters – and how it helps operators and investigators secure effective water management</a:t>
            </a:r>
          </a:p>
          <a:p>
            <a:pPr marL="0" indent="0">
              <a:buNone/>
            </a:pPr>
            <a:endParaRPr lang="en-GB" dirty="0"/>
          </a:p>
          <a:p>
            <a:pPr marL="0" indent="0">
              <a:buNone/>
            </a:pPr>
            <a:r>
              <a:rPr lang="en-GB" dirty="0"/>
              <a:t>PWTAG Code of Practice and Technical notes;</a:t>
            </a:r>
          </a:p>
          <a:p>
            <a:pPr marL="0" indent="0">
              <a:buNone/>
            </a:pPr>
            <a:r>
              <a:rPr lang="en-GB" dirty="0"/>
              <a:t>Other resources that can be accessed and part ‘n’ parcel of PWTAG guidance for recreational waters  </a:t>
            </a:r>
          </a:p>
          <a:p>
            <a:pPr marL="0" indent="0">
              <a:buNone/>
            </a:pPr>
            <a:endParaRPr lang="en-GB" dirty="0"/>
          </a:p>
          <a:p>
            <a:pPr>
              <a:buFont typeface="Arial" panose="020B0604020202020204" pitchFamily="34" charset="0"/>
              <a:buChar char="•"/>
            </a:pPr>
            <a:endParaRPr lang="en-GB" sz="2000" dirty="0">
              <a:solidFill>
                <a:srgbClr val="FF0000"/>
              </a:solidFill>
            </a:endParaRPr>
          </a:p>
          <a:p>
            <a:pPr marL="0" indent="0">
              <a:buNone/>
            </a:pPr>
            <a:endParaRPr lang="en-GB"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34831353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548680"/>
            <a:ext cx="9498496" cy="648072"/>
          </a:xfrm>
        </p:spPr>
        <p:txBody>
          <a:bodyPr>
            <a:normAutofit fontScale="90000"/>
          </a:bodyPr>
          <a:lstStyle/>
          <a:p>
            <a:r>
              <a:rPr lang="en-GB" sz="3200" dirty="0"/>
              <a:t>The Not so Recent History - Swimming Pool Water Management</a:t>
            </a:r>
          </a:p>
        </p:txBody>
      </p:sp>
      <p:sp>
        <p:nvSpPr>
          <p:cNvPr id="3" name="Content Placeholder 2"/>
          <p:cNvSpPr>
            <a:spLocks noGrp="1"/>
          </p:cNvSpPr>
          <p:nvPr>
            <p:ph idx="1"/>
          </p:nvPr>
        </p:nvSpPr>
        <p:spPr>
          <a:xfrm>
            <a:off x="1847528" y="1215833"/>
            <a:ext cx="8640960" cy="1656184"/>
          </a:xfrm>
        </p:spPr>
        <p:txBody>
          <a:bodyPr>
            <a:normAutofit fontScale="70000" lnSpcReduction="20000"/>
          </a:bodyPr>
          <a:lstStyle/>
          <a:p>
            <a:pPr>
              <a:buFont typeface="Arial" panose="020B0604020202020204" pitchFamily="34" charset="0"/>
              <a:buChar char="•"/>
            </a:pPr>
            <a:r>
              <a:rPr lang="en-GB" dirty="0"/>
              <a:t>Ministry of Health, The Purification of the Water of Swimming Baths HMSO, 1929</a:t>
            </a:r>
          </a:p>
          <a:p>
            <a:pPr>
              <a:buFont typeface="Arial" panose="020B0604020202020204" pitchFamily="34" charset="0"/>
              <a:buChar char="•"/>
            </a:pPr>
            <a:r>
              <a:rPr lang="en-GB" dirty="0"/>
              <a:t>Ministry of Health, the Purification of the Water of Swimming Baths, HMSO, 1951</a:t>
            </a:r>
          </a:p>
          <a:p>
            <a:pPr>
              <a:buFont typeface="Arial" panose="020B0604020202020204" pitchFamily="34" charset="0"/>
              <a:buChar char="•"/>
            </a:pPr>
            <a:r>
              <a:rPr lang="en-GB" dirty="0"/>
              <a:t>Department of the Environment, The Purification of the Water if Swimming Pools, HMSO, 1975</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3</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6" name="TextBox 5"/>
          <p:cNvSpPr txBox="1"/>
          <p:nvPr/>
        </p:nvSpPr>
        <p:spPr>
          <a:xfrm>
            <a:off x="1784744" y="3008538"/>
            <a:ext cx="8622512" cy="2585323"/>
          </a:xfrm>
          <a:prstGeom prst="rect">
            <a:avLst/>
          </a:prstGeom>
          <a:noFill/>
        </p:spPr>
        <p:txBody>
          <a:bodyPr wrap="square" rtlCol="0">
            <a:spAutoFit/>
          </a:bodyPr>
          <a:lstStyle/>
          <a:p>
            <a:pPr marL="285750" indent="-285750">
              <a:buFont typeface="Arial" panose="020B0604020202020204" pitchFamily="34" charset="0"/>
              <a:buChar char="•"/>
            </a:pPr>
            <a:r>
              <a:rPr lang="en-GB" dirty="0"/>
              <a:t>Department of the Environment Circular 72/78 Statement on the Use of Chlorine gas in the Treatment of Swimming Pools, HMSO, 1978</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Department of the Environment, Committee on Chemicals and Materials of Construction for Use in Public Water Supply and Swimming Pools, Fourteenth Statement, DOE, 1984</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Department of the Environment, Swimming Pool Disinfection Systems using Sodium Hypochlorite – Guidelines for Design and Operation, HMSO 1979</a:t>
            </a:r>
          </a:p>
        </p:txBody>
      </p:sp>
    </p:spTree>
    <p:extLst>
      <p:ext uri="{BB962C8B-B14F-4D97-AF65-F5344CB8AC3E}">
        <p14:creationId xmlns:p14="http://schemas.microsoft.com/office/powerpoint/2010/main" val="2419315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2000" y="572427"/>
            <a:ext cx="8348933" cy="1153120"/>
          </a:xfrm>
        </p:spPr>
        <p:txBody>
          <a:bodyPr>
            <a:noAutofit/>
          </a:bodyPr>
          <a:lstStyle/>
          <a:p>
            <a:r>
              <a:rPr lang="en-GB" sz="3200" dirty="0"/>
              <a:t>Department of the Environment, The treatment and quality of swimming pool water, HMSO, 1986</a:t>
            </a:r>
          </a:p>
        </p:txBody>
      </p:sp>
      <p:sp>
        <p:nvSpPr>
          <p:cNvPr id="3" name="Content Placeholder 2"/>
          <p:cNvSpPr>
            <a:spLocks noGrp="1"/>
          </p:cNvSpPr>
          <p:nvPr>
            <p:ph idx="1"/>
          </p:nvPr>
        </p:nvSpPr>
        <p:spPr>
          <a:xfrm>
            <a:off x="2082000" y="1946771"/>
            <a:ext cx="8028000" cy="3659559"/>
          </a:xfrm>
        </p:spPr>
        <p:txBody>
          <a:bodyPr>
            <a:normAutofit/>
          </a:bodyPr>
          <a:lstStyle/>
          <a:p>
            <a:pPr>
              <a:buFont typeface="Arial" panose="020B0604020202020204" pitchFamily="34" charset="0"/>
              <a:buChar char="•"/>
            </a:pPr>
            <a:r>
              <a:rPr lang="en-GB" sz="2400" dirty="0"/>
              <a:t>First edition 1929</a:t>
            </a:r>
          </a:p>
          <a:p>
            <a:pPr>
              <a:buFont typeface="Arial" panose="020B0604020202020204" pitchFamily="34" charset="0"/>
              <a:buChar char="•"/>
            </a:pPr>
            <a:r>
              <a:rPr lang="en-GB" sz="2400" dirty="0"/>
              <a:t>Revised 1951 and 1975</a:t>
            </a:r>
          </a:p>
          <a:p>
            <a:pPr marL="0" indent="0">
              <a:buNone/>
            </a:pPr>
            <a:endParaRPr lang="en-GB" sz="2400" dirty="0"/>
          </a:p>
          <a:p>
            <a:pPr>
              <a:buFont typeface="Arial" panose="020B0604020202020204" pitchFamily="34" charset="0"/>
              <a:buChar char="•"/>
            </a:pPr>
            <a:r>
              <a:rPr lang="en-GB" sz="2000" dirty="0"/>
              <a:t>Revision in 1986 – to update on disinfection following advice in government circulars, which included ceasing disinfection using chlorine gas</a:t>
            </a:r>
          </a:p>
          <a:p>
            <a:pPr lvl="1"/>
            <a:r>
              <a:rPr lang="en-GB" sz="2000" dirty="0"/>
              <a:t>New chapters on filtration and circulation</a:t>
            </a:r>
          </a:p>
          <a:p>
            <a:pPr lvl="1"/>
            <a:r>
              <a:rPr lang="en-GB" sz="2000" dirty="0"/>
              <a:t>New chapters on water treatment problems in other pool designs – eg Leisure pools and spa pools	</a:t>
            </a:r>
          </a:p>
          <a:p>
            <a:endParaRPr lang="en-GB"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4</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9110733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0768" y="257881"/>
            <a:ext cx="8234886" cy="1611328"/>
          </a:xfrm>
        </p:spPr>
        <p:txBody>
          <a:bodyPr>
            <a:noAutofit/>
          </a:bodyPr>
          <a:lstStyle/>
          <a:p>
            <a:r>
              <a:rPr lang="en-GB" sz="3200" dirty="0"/>
              <a:t>Department of the Environment, The treatment and quality of swimming pool water, HMSO, 1986</a:t>
            </a:r>
          </a:p>
        </p:txBody>
      </p:sp>
      <p:sp>
        <p:nvSpPr>
          <p:cNvPr id="3" name="Content Placeholder 2"/>
          <p:cNvSpPr>
            <a:spLocks noGrp="1"/>
          </p:cNvSpPr>
          <p:nvPr>
            <p:ph idx="1"/>
          </p:nvPr>
        </p:nvSpPr>
        <p:spPr>
          <a:xfrm>
            <a:off x="2000768" y="1711843"/>
            <a:ext cx="8190464" cy="4596884"/>
          </a:xfrm>
        </p:spPr>
        <p:txBody>
          <a:bodyPr/>
          <a:lstStyle/>
          <a:p>
            <a:pPr>
              <a:buFont typeface="Arial" panose="020B0604020202020204" pitchFamily="34" charset="0"/>
              <a:buChar char="•"/>
            </a:pPr>
            <a:r>
              <a:rPr lang="en-GB" sz="2000" dirty="0"/>
              <a:t>Introduction</a:t>
            </a:r>
          </a:p>
          <a:p>
            <a:pPr>
              <a:buFont typeface="Arial" panose="020B0604020202020204" pitchFamily="34" charset="0"/>
              <a:buChar char="•"/>
            </a:pPr>
            <a:r>
              <a:rPr lang="en-GB" sz="2000" dirty="0"/>
              <a:t>The Need for Purification</a:t>
            </a:r>
          </a:p>
          <a:p>
            <a:pPr>
              <a:buFont typeface="Arial" panose="020B0604020202020204" pitchFamily="34" charset="0"/>
              <a:buChar char="•"/>
            </a:pPr>
            <a:r>
              <a:rPr lang="en-GB" sz="2000" dirty="0"/>
              <a:t>Disinfection</a:t>
            </a:r>
          </a:p>
          <a:p>
            <a:pPr>
              <a:buFont typeface="Arial" panose="020B0604020202020204" pitchFamily="34" charset="0"/>
              <a:buChar char="•"/>
            </a:pPr>
            <a:r>
              <a:rPr lang="en-GB" sz="2000" dirty="0"/>
              <a:t>pH and Other Chemical Treatment</a:t>
            </a:r>
          </a:p>
          <a:p>
            <a:pPr>
              <a:buFont typeface="Arial" panose="020B0604020202020204" pitchFamily="34" charset="0"/>
              <a:buChar char="•"/>
            </a:pPr>
            <a:r>
              <a:rPr lang="en-GB" sz="2000" dirty="0"/>
              <a:t>Testing the Pool Water </a:t>
            </a:r>
          </a:p>
          <a:p>
            <a:pPr>
              <a:buFont typeface="Arial" panose="020B0604020202020204" pitchFamily="34" charset="0"/>
              <a:buChar char="•"/>
            </a:pPr>
            <a:r>
              <a:rPr lang="en-GB" sz="2000" dirty="0"/>
              <a:t>Filters and Filtration</a:t>
            </a:r>
          </a:p>
          <a:p>
            <a:pPr>
              <a:buFont typeface="Arial" panose="020B0604020202020204" pitchFamily="34" charset="0"/>
              <a:buChar char="•"/>
            </a:pPr>
            <a:r>
              <a:rPr lang="en-GB" sz="2000" dirty="0"/>
              <a:t>Circulating Patterns and Recirculation</a:t>
            </a:r>
          </a:p>
          <a:p>
            <a:pPr>
              <a:buFont typeface="Arial" panose="020B0604020202020204" pitchFamily="34" charset="0"/>
              <a:buChar char="•"/>
            </a:pPr>
            <a:r>
              <a:rPr lang="en-GB" sz="2000" dirty="0"/>
              <a:t>Ancillary Plant	Plant Operation</a:t>
            </a:r>
          </a:p>
          <a:p>
            <a:pPr>
              <a:buFont typeface="Arial" panose="020B0604020202020204" pitchFamily="34" charset="0"/>
              <a:buChar char="•"/>
            </a:pPr>
            <a:r>
              <a:rPr lang="en-GB" sz="2000" dirty="0"/>
              <a:t>Water Quality Guidelines for Swimming Pools</a:t>
            </a:r>
          </a:p>
          <a:p>
            <a:pPr>
              <a:buFont typeface="Arial" panose="020B0604020202020204" pitchFamily="34" charset="0"/>
              <a:buChar char="•"/>
            </a:pPr>
            <a:r>
              <a:rPr lang="en-GB" sz="2000" dirty="0"/>
              <a:t>Special Pools</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5</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23772256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3676" y="548680"/>
            <a:ext cx="6750304" cy="648072"/>
          </a:xfrm>
        </p:spPr>
        <p:txBody>
          <a:bodyPr>
            <a:normAutofit/>
          </a:bodyPr>
          <a:lstStyle/>
          <a:p>
            <a:r>
              <a:rPr lang="en-GB" sz="3200" dirty="0"/>
              <a:t>Public Health Act 1936</a:t>
            </a:r>
          </a:p>
        </p:txBody>
      </p:sp>
      <p:sp>
        <p:nvSpPr>
          <p:cNvPr id="3" name="Content Placeholder 2"/>
          <p:cNvSpPr>
            <a:spLocks noGrp="1"/>
          </p:cNvSpPr>
          <p:nvPr>
            <p:ph idx="1"/>
          </p:nvPr>
        </p:nvSpPr>
        <p:spPr>
          <a:xfrm>
            <a:off x="2082000" y="1268760"/>
            <a:ext cx="8028000" cy="2448272"/>
          </a:xfrm>
        </p:spPr>
        <p:txBody>
          <a:bodyPr>
            <a:normAutofit fontScale="85000" lnSpcReduction="20000"/>
          </a:bodyPr>
          <a:lstStyle/>
          <a:p>
            <a:r>
              <a:rPr lang="en-GB" dirty="0"/>
              <a:t>Section 231</a:t>
            </a:r>
          </a:p>
          <a:p>
            <a:r>
              <a:rPr lang="en-GB" b="1" i="1" dirty="0"/>
              <a:t>‘A local authority may make byelaws with respect to public bathing , and may make such byelaws ‘ </a:t>
            </a:r>
            <a:r>
              <a:rPr lang="en-GB" dirty="0"/>
              <a:t>– </a:t>
            </a:r>
          </a:p>
          <a:p>
            <a:pPr>
              <a:buAutoNum type="alphaLcParenBoth"/>
            </a:pPr>
            <a:r>
              <a:rPr lang="en-GB" dirty="0"/>
              <a:t>Regulate the areas in which, and the hours during which, public bathing shall be permitted</a:t>
            </a:r>
          </a:p>
          <a:p>
            <a:pPr marL="0" indent="0"/>
            <a:r>
              <a:rPr lang="en-GB" dirty="0"/>
              <a:t>…… but section 231 largely related to bathing areas, and included provision to prescribe bathing costumes to be worn</a:t>
            </a:r>
          </a:p>
          <a:p>
            <a:pPr marL="0" indent="0"/>
            <a:endParaRPr lang="en-GB"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6</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6" name="TextBox 5"/>
          <p:cNvSpPr txBox="1"/>
          <p:nvPr/>
        </p:nvSpPr>
        <p:spPr>
          <a:xfrm>
            <a:off x="2082000" y="3791422"/>
            <a:ext cx="7920880" cy="1785104"/>
          </a:xfrm>
          <a:prstGeom prst="rect">
            <a:avLst/>
          </a:prstGeom>
          <a:noFill/>
        </p:spPr>
        <p:txBody>
          <a:bodyPr wrap="square" rtlCol="0">
            <a:spAutoFit/>
          </a:bodyPr>
          <a:lstStyle/>
          <a:p>
            <a:pPr eaLnBrk="0" hangingPunct="0">
              <a:spcBef>
                <a:spcPts val="1200"/>
              </a:spcBef>
            </a:pPr>
            <a:r>
              <a:rPr lang="en-GB" dirty="0">
                <a:solidFill>
                  <a:prstClr val="black"/>
                </a:solidFill>
                <a:latin typeface="Arial" pitchFamily="34" charset="0"/>
              </a:rPr>
              <a:t>Section 233</a:t>
            </a:r>
          </a:p>
          <a:p>
            <a:pPr marL="342900" indent="-342900" eaLnBrk="0" hangingPunct="0">
              <a:spcBef>
                <a:spcPts val="1200"/>
              </a:spcBef>
              <a:buFont typeface="Arial" pitchFamily="84" charset="0"/>
              <a:buAutoNum type="arabicParenBoth"/>
            </a:pPr>
            <a:r>
              <a:rPr lang="en-GB" b="1" i="1" dirty="0">
                <a:solidFill>
                  <a:prstClr val="black"/>
                </a:solidFill>
                <a:latin typeface="Arial" pitchFamily="34" charset="0"/>
              </a:rPr>
              <a:t>‘A local authority may make byelaws with respect to swimming baths and bathing pools whether open or covered, which are not under their management for </a:t>
            </a:r>
          </a:p>
          <a:p>
            <a:pPr eaLnBrk="0" hangingPunct="0">
              <a:spcBef>
                <a:spcPts val="1200"/>
              </a:spcBef>
            </a:pPr>
            <a:r>
              <a:rPr lang="en-GB" b="1" i="1" dirty="0">
                <a:solidFill>
                  <a:prstClr val="black"/>
                </a:solidFill>
                <a:latin typeface="Arial" pitchFamily="34" charset="0"/>
              </a:rPr>
              <a:t>(a) Securing the purity of the water therein‘                                                   </a:t>
            </a:r>
          </a:p>
        </p:txBody>
      </p:sp>
    </p:spTree>
    <p:extLst>
      <p:ext uri="{BB962C8B-B14F-4D97-AF65-F5344CB8AC3E}">
        <p14:creationId xmlns:p14="http://schemas.microsoft.com/office/powerpoint/2010/main" val="147231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2000" y="624880"/>
            <a:ext cx="6606288" cy="648072"/>
          </a:xfrm>
        </p:spPr>
        <p:txBody>
          <a:bodyPr>
            <a:normAutofit/>
          </a:bodyPr>
          <a:lstStyle/>
          <a:p>
            <a:r>
              <a:rPr lang="en-GB" sz="3200" dirty="0"/>
              <a:t>Sanitary Inspectors Handbook 1947</a:t>
            </a:r>
          </a:p>
        </p:txBody>
      </p:sp>
      <p:sp>
        <p:nvSpPr>
          <p:cNvPr id="3" name="Content Placeholder 2"/>
          <p:cNvSpPr>
            <a:spLocks noGrp="1"/>
          </p:cNvSpPr>
          <p:nvPr>
            <p:ph idx="1"/>
          </p:nvPr>
        </p:nvSpPr>
        <p:spPr>
          <a:xfrm>
            <a:off x="2082000" y="1556793"/>
            <a:ext cx="8028000" cy="4595663"/>
          </a:xfrm>
        </p:spPr>
        <p:txBody>
          <a:bodyPr/>
          <a:lstStyle/>
          <a:p>
            <a:pPr marL="0" indent="0">
              <a:buNone/>
            </a:pPr>
            <a:r>
              <a:rPr lang="en-GB" sz="2400" i="1" dirty="0"/>
              <a:t>‘Swimming bath waters are treated by means of rapid filters of the pressure type, the size of the plant being arranged so that the contents of the pool are filtered in a period of time depending upon the number of bathers using the bath.</a:t>
            </a:r>
          </a:p>
          <a:p>
            <a:endParaRPr lang="en-GB" sz="2400" i="1" dirty="0"/>
          </a:p>
          <a:p>
            <a:pPr marL="0" indent="0">
              <a:buNone/>
            </a:pPr>
            <a:r>
              <a:rPr lang="en-GB" sz="2400" i="1" dirty="0"/>
              <a:t>Suitable treatment, filtration, aeration and sterilisation by chlorine gas ensure that the water in the pool is maintained in an attractive and safe condition.’</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7</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1371226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2000" y="504611"/>
            <a:ext cx="7773200" cy="936103"/>
          </a:xfrm>
        </p:spPr>
        <p:txBody>
          <a:bodyPr>
            <a:normAutofit fontScale="90000"/>
          </a:bodyPr>
          <a:lstStyle/>
          <a:p>
            <a:r>
              <a:rPr lang="en-GB" sz="3200" dirty="0"/>
              <a:t>Clays Handbook of Environmental Health</a:t>
            </a:r>
            <a:br>
              <a:rPr lang="en-GB" sz="3200" dirty="0"/>
            </a:br>
            <a:r>
              <a:rPr lang="en-GB" sz="3200" dirty="0"/>
              <a:t>First edition 1933 – (extract below from 1981)</a:t>
            </a:r>
          </a:p>
        </p:txBody>
      </p:sp>
      <p:sp>
        <p:nvSpPr>
          <p:cNvPr id="3" name="Content Placeholder 2"/>
          <p:cNvSpPr>
            <a:spLocks noGrp="1"/>
          </p:cNvSpPr>
          <p:nvPr>
            <p:ph idx="1"/>
          </p:nvPr>
        </p:nvSpPr>
        <p:spPr>
          <a:xfrm>
            <a:off x="2082000" y="1628801"/>
            <a:ext cx="8028000" cy="4032447"/>
          </a:xfrm>
        </p:spPr>
        <p:txBody>
          <a:bodyPr/>
          <a:lstStyle/>
          <a:p>
            <a:pPr marL="0" indent="0">
              <a:buNone/>
            </a:pPr>
            <a:r>
              <a:rPr lang="en-GB" sz="2000" dirty="0"/>
              <a:t>‘</a:t>
            </a:r>
            <a:r>
              <a:rPr lang="en-GB" sz="2000" b="1" i="1" dirty="0"/>
              <a:t>Proper Chlorination should yield a water free from any coliform organisms in 100ml’ </a:t>
            </a:r>
          </a:p>
          <a:p>
            <a:pPr marL="0" indent="0">
              <a:buNone/>
            </a:pPr>
            <a:r>
              <a:rPr lang="en-GB" sz="2000" dirty="0"/>
              <a:t>Also commonly known as "indicator organisms", coliform refers to a wide variety of bacteria that can be found throughout the environment. </a:t>
            </a:r>
          </a:p>
          <a:p>
            <a:pPr marL="0" indent="0">
              <a:buNone/>
            </a:pPr>
            <a:endParaRPr lang="en-GB" sz="2000" dirty="0"/>
          </a:p>
          <a:p>
            <a:pPr marL="0" indent="0">
              <a:buNone/>
            </a:pPr>
            <a:r>
              <a:rPr lang="en-GB" sz="2000" dirty="0"/>
              <a:t>These organisms can be found;</a:t>
            </a:r>
          </a:p>
          <a:p>
            <a:pPr>
              <a:buFont typeface="Arial" panose="020B0604020202020204" pitchFamily="34" charset="0"/>
              <a:buChar char="•"/>
            </a:pPr>
            <a:r>
              <a:rPr lang="en-GB" sz="2000" dirty="0"/>
              <a:t>Soil</a:t>
            </a:r>
          </a:p>
          <a:p>
            <a:pPr>
              <a:buFont typeface="Arial" panose="020B0604020202020204" pitchFamily="34" charset="0"/>
              <a:buChar char="•"/>
            </a:pPr>
            <a:r>
              <a:rPr lang="en-GB" sz="2000" dirty="0"/>
              <a:t>Water surfaces</a:t>
            </a:r>
          </a:p>
          <a:p>
            <a:pPr>
              <a:buFont typeface="Arial" panose="020B0604020202020204" pitchFamily="34" charset="0"/>
              <a:buChar char="•"/>
            </a:pPr>
            <a:r>
              <a:rPr lang="en-GB" sz="2000" dirty="0"/>
              <a:t>Plants </a:t>
            </a:r>
          </a:p>
          <a:p>
            <a:pPr>
              <a:buFont typeface="Arial" panose="020B0604020202020204" pitchFamily="34" charset="0"/>
              <a:buChar char="•"/>
            </a:pPr>
            <a:r>
              <a:rPr lang="en-GB" sz="2000" dirty="0"/>
              <a:t>Skin or intestinal tract of warm-blooded organisms such as humans</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8</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16413295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623" y="260648"/>
            <a:ext cx="7092280" cy="648072"/>
          </a:xfrm>
        </p:spPr>
        <p:txBody>
          <a:bodyPr>
            <a:normAutofit/>
          </a:bodyPr>
          <a:lstStyle/>
          <a:p>
            <a:r>
              <a:rPr lang="en-GB" sz="3200" dirty="0"/>
              <a:t>Swimming Pool Water - PWTAG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9</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6633">
            <a:off x="7991363" y="2616728"/>
            <a:ext cx="2016824" cy="2742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807535" y="1017584"/>
            <a:ext cx="6448705" cy="2862322"/>
          </a:xfrm>
          <a:prstGeom prst="rect">
            <a:avLst/>
          </a:prstGeom>
          <a:noFill/>
        </p:spPr>
        <p:txBody>
          <a:bodyPr wrap="square" rtlCol="0">
            <a:spAutoFit/>
          </a:bodyPr>
          <a:lstStyle/>
          <a:p>
            <a:r>
              <a:rPr lang="en-GB" sz="2000" b="1" dirty="0"/>
              <a:t>Swimming Pool Water; The essential guide for pools - updated!</a:t>
            </a:r>
          </a:p>
          <a:p>
            <a:r>
              <a:rPr lang="en-GB" sz="2000" dirty="0"/>
              <a:t>A guide for; </a:t>
            </a:r>
          </a:p>
          <a:p>
            <a:pPr marL="342900" indent="-342900">
              <a:buFont typeface="Arial" panose="020B0604020202020204" pitchFamily="34" charset="0"/>
              <a:buChar char="•"/>
            </a:pPr>
            <a:r>
              <a:rPr lang="en-GB" sz="2000" dirty="0"/>
              <a:t>Designers </a:t>
            </a:r>
          </a:p>
          <a:p>
            <a:pPr marL="342900" indent="-342900">
              <a:buFont typeface="Arial" panose="020B0604020202020204" pitchFamily="34" charset="0"/>
              <a:buChar char="•"/>
            </a:pPr>
            <a:r>
              <a:rPr lang="en-GB" sz="2000" dirty="0"/>
              <a:t>Suppliers</a:t>
            </a:r>
          </a:p>
          <a:p>
            <a:pPr marL="342900" indent="-342900">
              <a:buFont typeface="Arial" panose="020B0604020202020204" pitchFamily="34" charset="0"/>
              <a:buChar char="•"/>
            </a:pPr>
            <a:r>
              <a:rPr lang="en-GB" sz="2000" dirty="0"/>
              <a:t>Operators</a:t>
            </a:r>
          </a:p>
          <a:p>
            <a:pPr marL="342900" indent="-342900">
              <a:buFont typeface="Arial" panose="020B0604020202020204" pitchFamily="34" charset="0"/>
              <a:buChar char="•"/>
            </a:pPr>
            <a:r>
              <a:rPr lang="en-GB" sz="2000" dirty="0"/>
              <a:t>Managers</a:t>
            </a:r>
          </a:p>
          <a:p>
            <a:pPr marL="342900" indent="-342900">
              <a:buFont typeface="Arial" panose="020B0604020202020204" pitchFamily="34" charset="0"/>
              <a:buChar char="•"/>
            </a:pPr>
            <a:r>
              <a:rPr lang="en-GB" sz="2000" dirty="0"/>
              <a:t>Investigators</a:t>
            </a:r>
          </a:p>
          <a:p>
            <a:endParaRPr lang="en-GB" sz="2000"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0860" y="339003"/>
            <a:ext cx="2065474" cy="2948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46623" y="4003819"/>
            <a:ext cx="7044436" cy="707886"/>
          </a:xfrm>
          <a:prstGeom prst="rect">
            <a:avLst/>
          </a:prstGeom>
          <a:noFill/>
        </p:spPr>
        <p:txBody>
          <a:bodyPr wrap="square" rtlCol="0">
            <a:spAutoFit/>
          </a:bodyPr>
          <a:lstStyle/>
          <a:p>
            <a:r>
              <a:rPr lang="en-GB" sz="2000" b="1" dirty="0">
                <a:solidFill>
                  <a:schemeClr val="accent1"/>
                </a:solidFill>
              </a:rPr>
              <a:t>Publication/Release date; November 22</a:t>
            </a:r>
            <a:r>
              <a:rPr lang="en-GB" sz="2000" b="1" baseline="30000" dirty="0">
                <a:solidFill>
                  <a:schemeClr val="accent1"/>
                </a:solidFill>
              </a:rPr>
              <a:t>nd</a:t>
            </a:r>
            <a:r>
              <a:rPr lang="en-GB" sz="2000" b="1" dirty="0">
                <a:solidFill>
                  <a:schemeClr val="accent1"/>
                </a:solidFill>
              </a:rPr>
              <a:t> 2017</a:t>
            </a:r>
          </a:p>
          <a:p>
            <a:r>
              <a:rPr lang="en-GB" sz="2000" dirty="0"/>
              <a:t>Also note erratum information on PWTAG website</a:t>
            </a:r>
          </a:p>
        </p:txBody>
      </p:sp>
      <p:sp>
        <p:nvSpPr>
          <p:cNvPr id="6" name="TextBox 5"/>
          <p:cNvSpPr txBox="1"/>
          <p:nvPr/>
        </p:nvSpPr>
        <p:spPr>
          <a:xfrm>
            <a:off x="1746623" y="4773291"/>
            <a:ext cx="6570528" cy="1292662"/>
          </a:xfrm>
          <a:prstGeom prst="rect">
            <a:avLst/>
          </a:prstGeom>
          <a:noFill/>
        </p:spPr>
        <p:txBody>
          <a:bodyPr wrap="square" rtlCol="0">
            <a:spAutoFit/>
          </a:bodyPr>
          <a:lstStyle/>
          <a:p>
            <a:r>
              <a:rPr lang="en-GB" sz="2000" dirty="0"/>
              <a:t>Compiled with a ‘conventional’ pool in mind; </a:t>
            </a:r>
          </a:p>
          <a:p>
            <a:r>
              <a:rPr lang="en-GB" sz="2000" dirty="0"/>
              <a:t>Principles apply for all types of pool</a:t>
            </a:r>
          </a:p>
          <a:p>
            <a:r>
              <a:rPr lang="en-GB" sz="2000" dirty="0"/>
              <a:t>Discusses variable pool types and configurations</a:t>
            </a:r>
          </a:p>
          <a:p>
            <a:endParaRPr lang="en-GB" dirty="0"/>
          </a:p>
        </p:txBody>
      </p:sp>
    </p:spTree>
    <p:extLst>
      <p:ext uri="{BB962C8B-B14F-4D97-AF65-F5344CB8AC3E}">
        <p14:creationId xmlns:p14="http://schemas.microsoft.com/office/powerpoint/2010/main" val="33204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1000"/>
                                        <p:tgtEl>
                                          <p:spTgt spid="6">
                                            <p:txEl>
                                              <p:pRg st="1" end="1"/>
                                            </p:txEl>
                                          </p:spTgt>
                                        </p:tgtEl>
                                      </p:cBhvr>
                                    </p:animEffect>
                                    <p:anim calcmode="lin" valueType="num">
                                      <p:cBhvr>
                                        <p:cTn id="2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fade">
                                      <p:cBhvr>
                                        <p:cTn id="24" dur="1000"/>
                                        <p:tgtEl>
                                          <p:spTgt spid="6">
                                            <p:txEl>
                                              <p:pRg st="2" end="2"/>
                                            </p:txEl>
                                          </p:spTgt>
                                        </p:tgtEl>
                                      </p:cBhvr>
                                    </p:animEffect>
                                    <p:anim calcmode="lin" valueType="num">
                                      <p:cBhvr>
                                        <p:cTn id="2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3712" y="260648"/>
            <a:ext cx="6750304" cy="1080120"/>
          </a:xfrm>
        </p:spPr>
        <p:txBody>
          <a:bodyPr>
            <a:normAutofit fontScale="90000"/>
          </a:bodyPr>
          <a:lstStyle/>
          <a:p>
            <a:r>
              <a:rPr lang="en-GB" dirty="0"/>
              <a:t/>
            </a:r>
            <a:br>
              <a:rPr lang="en-GB" dirty="0"/>
            </a:br>
            <a:endParaRPr lang="en-GB" dirty="0"/>
          </a:p>
        </p:txBody>
      </p:sp>
      <p:sp>
        <p:nvSpPr>
          <p:cNvPr id="4" name="Slide Number Placeholder 3"/>
          <p:cNvSpPr>
            <a:spLocks noGrp="1"/>
          </p:cNvSpPr>
          <p:nvPr>
            <p:ph type="sldNum" sz="quarter" idx="10"/>
          </p:nvPr>
        </p:nvSpPr>
        <p:spPr/>
        <p:txBody>
          <a:bodyPr/>
          <a:lstStyle/>
          <a:p>
            <a:pPr>
              <a:defRPr/>
            </a:pPr>
            <a:r>
              <a:rPr lang="en-US" dirty="0"/>
              <a:t>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61472" y="1052736"/>
            <a:ext cx="7269055" cy="3767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itle 1"/>
          <p:cNvSpPr txBox="1">
            <a:spLocks/>
          </p:cNvSpPr>
          <p:nvPr/>
        </p:nvSpPr>
        <p:spPr>
          <a:xfrm>
            <a:off x="2461472" y="489284"/>
            <a:ext cx="6462272" cy="648072"/>
          </a:xfrm>
          <a:prstGeom prst="rect">
            <a:avLst/>
          </a:prstGeom>
        </p:spPr>
        <p:txBody>
          <a:bodyPr vert="horz" lIns="0" tIns="0" rIns="0" bIns="0" rtlCol="0" anchor="t" anchorCtr="0">
            <a:noAutofit/>
          </a:bodyPr>
          <a:lstStyle>
            <a:lvl1pPr algn="l" rtl="0" eaLnBrk="0" fontAlgn="base" hangingPunct="0">
              <a:spcBef>
                <a:spcPct val="0"/>
              </a:spcBef>
              <a:spcAft>
                <a:spcPct val="0"/>
              </a:spcAft>
              <a:defRPr sz="4000" kern="1200" spc="-150" baseline="0">
                <a:solidFill>
                  <a:srgbClr val="00AE9E"/>
                </a:solidFill>
                <a:latin typeface="Arial" pitchFamily="34" charset="0"/>
                <a:ea typeface="ヒラギノ角ゴ Pro W3" pitchFamily="84" charset="-128"/>
                <a:cs typeface="ヒラギノ角ゴ Pro W3" pitchFamily="84" charset="-128"/>
              </a:defRPr>
            </a:lvl1pPr>
            <a:lvl2pPr algn="l" rtl="0" eaLnBrk="0" fontAlgn="base" hangingPunct="0">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2pPr>
            <a:lvl3pPr algn="l" rtl="0" eaLnBrk="0" fontAlgn="base" hangingPunct="0">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3pPr>
            <a:lvl4pPr algn="l" rtl="0" eaLnBrk="0" fontAlgn="base" hangingPunct="0">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4pPr>
            <a:lvl5pPr algn="l" rtl="0" eaLnBrk="0" fontAlgn="base" hangingPunct="0">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5pPr>
            <a:lvl6pPr marL="457200" algn="l" rtl="0" fontAlgn="base">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6pPr>
            <a:lvl7pPr marL="914400" algn="l" rtl="0" fontAlgn="base">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7pPr>
            <a:lvl8pPr marL="1371600" algn="l" rtl="0" fontAlgn="base">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8pPr>
            <a:lvl9pPr marL="1828800" algn="l" rtl="0" fontAlgn="base">
              <a:spcBef>
                <a:spcPct val="0"/>
              </a:spcBef>
              <a:spcAft>
                <a:spcPct val="0"/>
              </a:spcAft>
              <a:defRPr sz="4000">
                <a:solidFill>
                  <a:schemeClr val="tx2"/>
                </a:solidFill>
                <a:latin typeface="Arial" pitchFamily="84" charset="0"/>
                <a:ea typeface="ヒラギノ角ゴ Pro W3" pitchFamily="84" charset="-128"/>
                <a:cs typeface="ヒラギノ角ゴ Pro W3" pitchFamily="84" charset="-128"/>
              </a:defRPr>
            </a:lvl9pPr>
          </a:lstStyle>
          <a:p>
            <a:r>
              <a:rPr lang="en-GB" sz="3200" dirty="0">
                <a:solidFill>
                  <a:schemeClr val="accent1"/>
                </a:solidFill>
              </a:rPr>
              <a:t>Pool Water Challenges</a:t>
            </a:r>
          </a:p>
        </p:txBody>
      </p:sp>
      <p:sp>
        <p:nvSpPr>
          <p:cNvPr id="3" name="Footer Placeholder 2"/>
          <p:cNvSpPr>
            <a:spLocks noGrp="1"/>
          </p:cNvSpPr>
          <p:nvPr>
            <p:ph type="ftr" sz="quarter" idx="11"/>
          </p:nvPr>
        </p:nvSpPr>
        <p:spPr/>
        <p:txBody>
          <a:bodyPr/>
          <a:lstStyle/>
          <a:p>
            <a:pPr>
              <a:defRPr/>
            </a:pPr>
            <a:r>
              <a:rPr lang="en-GB"/>
              <a:t>Swimming Pool Water - the publication SPATEX 2020</a:t>
            </a:r>
            <a:endParaRPr lang="en-US"/>
          </a:p>
        </p:txBody>
      </p:sp>
      <p:sp>
        <p:nvSpPr>
          <p:cNvPr id="6" name="TextBox 5"/>
          <p:cNvSpPr txBox="1"/>
          <p:nvPr/>
        </p:nvSpPr>
        <p:spPr>
          <a:xfrm>
            <a:off x="2000767" y="4862755"/>
            <a:ext cx="8190464" cy="923330"/>
          </a:xfrm>
          <a:prstGeom prst="rect">
            <a:avLst/>
          </a:prstGeom>
          <a:noFill/>
        </p:spPr>
        <p:txBody>
          <a:bodyPr wrap="square" rtlCol="0">
            <a:spAutoFit/>
          </a:bodyPr>
          <a:lstStyle/>
          <a:p>
            <a:r>
              <a:rPr lang="en-GB" dirty="0"/>
              <a:t>Opened in June 1934 - costing more than £90,000………..</a:t>
            </a:r>
          </a:p>
          <a:p>
            <a:r>
              <a:rPr lang="en-GB" dirty="0"/>
              <a:t>In the first two months after opening, more than 1,000,000 million people passed through the turnstiles</a:t>
            </a:r>
          </a:p>
        </p:txBody>
      </p:sp>
    </p:spTree>
    <p:extLst>
      <p:ext uri="{BB962C8B-B14F-4D97-AF65-F5344CB8AC3E}">
        <p14:creationId xmlns:p14="http://schemas.microsoft.com/office/powerpoint/2010/main" val="24268103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3551" y="242280"/>
            <a:ext cx="7056784" cy="1080120"/>
          </a:xfrm>
        </p:spPr>
        <p:txBody>
          <a:bodyPr>
            <a:normAutofit/>
          </a:bodyPr>
          <a:lstStyle/>
          <a:p>
            <a:r>
              <a:rPr lang="en-GB" sz="3200" dirty="0"/>
              <a:t> Swimming Pool Water Management</a:t>
            </a:r>
            <a:br>
              <a:rPr lang="en-GB" sz="3200" dirty="0"/>
            </a:br>
            <a:r>
              <a:rPr lang="en-GB" sz="3200" dirty="0"/>
              <a:t>Three key parts to PWTAG Guidance</a:t>
            </a:r>
          </a:p>
        </p:txBody>
      </p:sp>
      <p:sp>
        <p:nvSpPr>
          <p:cNvPr id="3" name="Content Placeholder 2"/>
          <p:cNvSpPr>
            <a:spLocks noGrp="1"/>
          </p:cNvSpPr>
          <p:nvPr>
            <p:ph idx="1"/>
          </p:nvPr>
        </p:nvSpPr>
        <p:spPr>
          <a:xfrm>
            <a:off x="2063551" y="1484784"/>
            <a:ext cx="9228225" cy="4294487"/>
          </a:xfrm>
        </p:spPr>
        <p:txBody>
          <a:bodyPr>
            <a:normAutofit fontScale="77500" lnSpcReduction="20000"/>
          </a:bodyPr>
          <a:lstStyle/>
          <a:p>
            <a:r>
              <a:rPr lang="en-GB" b="1" dirty="0">
                <a:solidFill>
                  <a:schemeClr val="accent1"/>
                </a:solidFill>
              </a:rPr>
              <a:t>SWIMMING POOL WATER; the book! </a:t>
            </a:r>
          </a:p>
          <a:p>
            <a:r>
              <a:rPr lang="en-GB" b="1" dirty="0">
                <a:solidFill>
                  <a:schemeClr val="accent1"/>
                </a:solidFill>
              </a:rPr>
              <a:t>PWTAG Code of Practice;</a:t>
            </a:r>
          </a:p>
          <a:p>
            <a:pPr>
              <a:buFont typeface="Arial" panose="020B0604020202020204" pitchFamily="34" charset="0"/>
              <a:buChar char="•"/>
            </a:pPr>
            <a:r>
              <a:rPr lang="en-GB" dirty="0"/>
              <a:t>a structured plan for the technical operation of their pool. </a:t>
            </a:r>
          </a:p>
          <a:p>
            <a:pPr>
              <a:buFont typeface="Arial" panose="020B0604020202020204" pitchFamily="34" charset="0"/>
              <a:buChar char="•"/>
            </a:pPr>
            <a:r>
              <a:rPr lang="en-GB" dirty="0"/>
              <a:t>ensures the technical operation of a pool meets quality standards that provide a healthy experience for swimmers</a:t>
            </a:r>
          </a:p>
          <a:p>
            <a:pPr>
              <a:buFont typeface="Arial" panose="020B0604020202020204" pitchFamily="34" charset="0"/>
              <a:buChar char="•"/>
            </a:pPr>
            <a:r>
              <a:rPr lang="en-GB" dirty="0"/>
              <a:t>provides a model of operation based on the authority of PWTAG good practice.</a:t>
            </a:r>
          </a:p>
          <a:p>
            <a:pPr>
              <a:buFont typeface="Arial" panose="020B0604020202020204" pitchFamily="34" charset="0"/>
              <a:buChar char="•"/>
            </a:pPr>
            <a:r>
              <a:rPr lang="en-GB" dirty="0"/>
              <a:t>gives an assurance that the pool meets essential pool operational standards.</a:t>
            </a:r>
          </a:p>
          <a:p>
            <a:r>
              <a:rPr lang="en-GB" b="1" dirty="0">
                <a:solidFill>
                  <a:schemeClr val="accent1"/>
                </a:solidFill>
              </a:rPr>
              <a:t>Technical Notes; </a:t>
            </a:r>
          </a:p>
          <a:p>
            <a:pPr>
              <a:buFont typeface="Arial" panose="020B0604020202020204" pitchFamily="34" charset="0"/>
              <a:buChar char="•"/>
            </a:pPr>
            <a:r>
              <a:rPr lang="en-GB" dirty="0"/>
              <a:t>Updates or new material for the standards and guidance given in the PWTG book, Swimming Pool Water and the PWTAG Code of practice </a:t>
            </a:r>
          </a:p>
          <a:p>
            <a:pPr>
              <a:buFont typeface="Arial" panose="020B0604020202020204" pitchFamily="34" charset="0"/>
              <a:buChar char="•"/>
            </a:pPr>
            <a:r>
              <a:rPr lang="en-GB" dirty="0"/>
              <a:t>To be read in association with the other publications.</a:t>
            </a:r>
          </a:p>
          <a:p>
            <a:r>
              <a:rPr lang="en-GB" b="1" dirty="0">
                <a:solidFill>
                  <a:schemeClr val="accent1"/>
                </a:solidFill>
              </a:rPr>
              <a:t>https://www.pwtag.org/technical-notes/</a:t>
            </a:r>
            <a:endParaRPr lang="en-GB" b="1" dirty="0">
              <a:solidFill>
                <a:schemeClr val="accent1"/>
              </a:solidFill>
            </a:endParaRP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11</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8166" y="1160016"/>
            <a:ext cx="1008112" cy="13103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a:off x="6754485" y="1573218"/>
            <a:ext cx="3096344" cy="0"/>
          </a:xfrm>
          <a:prstGeom prst="straightConnector1">
            <a:avLst/>
          </a:prstGeom>
          <a:ln w="31750">
            <a:solidFill>
              <a:srgbClr val="0070C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27222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2013" y="582644"/>
            <a:ext cx="7092280" cy="648072"/>
          </a:xfrm>
        </p:spPr>
        <p:txBody>
          <a:bodyPr>
            <a:normAutofit/>
          </a:bodyPr>
          <a:lstStyle/>
          <a:p>
            <a:r>
              <a:rPr lang="en-GB" sz="3200" dirty="0"/>
              <a:t>Swimming Pool Water</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12</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7" name="TextBox 6"/>
          <p:cNvSpPr txBox="1"/>
          <p:nvPr/>
        </p:nvSpPr>
        <p:spPr>
          <a:xfrm>
            <a:off x="2135559" y="1484519"/>
            <a:ext cx="8550161" cy="400110"/>
          </a:xfrm>
          <a:prstGeom prst="rect">
            <a:avLst/>
          </a:prstGeom>
          <a:noFill/>
        </p:spPr>
        <p:txBody>
          <a:bodyPr wrap="square" rtlCol="0">
            <a:spAutoFit/>
          </a:bodyPr>
          <a:lstStyle/>
          <a:p>
            <a:r>
              <a:rPr lang="en-GB" sz="2000" dirty="0"/>
              <a:t>Chapter 1, 2, 3 – what is a swimming pool, types of pool, pollution and hygiene</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9262" y="2191891"/>
            <a:ext cx="1548562" cy="2012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135560" y="2300494"/>
            <a:ext cx="6265594" cy="400110"/>
          </a:xfrm>
          <a:prstGeom prst="rect">
            <a:avLst/>
          </a:prstGeom>
          <a:noFill/>
        </p:spPr>
        <p:txBody>
          <a:bodyPr wrap="square" rtlCol="0">
            <a:spAutoFit/>
          </a:bodyPr>
          <a:lstStyle/>
          <a:p>
            <a:r>
              <a:rPr lang="en-GB" sz="2000" dirty="0"/>
              <a:t>Chapter 4 – Management and training  </a:t>
            </a:r>
          </a:p>
        </p:txBody>
      </p:sp>
      <p:sp>
        <p:nvSpPr>
          <p:cNvPr id="6" name="TextBox 5"/>
          <p:cNvSpPr txBox="1"/>
          <p:nvPr/>
        </p:nvSpPr>
        <p:spPr>
          <a:xfrm>
            <a:off x="2096818" y="3916369"/>
            <a:ext cx="6769968" cy="400110"/>
          </a:xfrm>
          <a:prstGeom prst="rect">
            <a:avLst/>
          </a:prstGeom>
          <a:noFill/>
        </p:spPr>
        <p:txBody>
          <a:bodyPr wrap="square" rtlCol="0">
            <a:spAutoFit/>
          </a:bodyPr>
          <a:lstStyle/>
          <a:p>
            <a:r>
              <a:rPr lang="en-GB" sz="2000" dirty="0"/>
              <a:t>Chapter 10,11 – Pool water chemistry, testing and controlling</a:t>
            </a:r>
          </a:p>
        </p:txBody>
      </p:sp>
      <p:sp>
        <p:nvSpPr>
          <p:cNvPr id="10" name="TextBox 9"/>
          <p:cNvSpPr txBox="1"/>
          <p:nvPr/>
        </p:nvSpPr>
        <p:spPr>
          <a:xfrm>
            <a:off x="2135559" y="3162269"/>
            <a:ext cx="7518803" cy="400110"/>
          </a:xfrm>
          <a:prstGeom prst="rect">
            <a:avLst/>
          </a:prstGeom>
          <a:noFill/>
        </p:spPr>
        <p:txBody>
          <a:bodyPr wrap="square" rtlCol="0">
            <a:spAutoFit/>
          </a:bodyPr>
          <a:lstStyle/>
          <a:p>
            <a:r>
              <a:rPr lang="en-GB" sz="2000" dirty="0"/>
              <a:t>Chapter 6, 7, 8, 9 – hydraulics, filtration, disinfection, dosing </a:t>
            </a:r>
          </a:p>
        </p:txBody>
      </p:sp>
      <p:sp>
        <p:nvSpPr>
          <p:cNvPr id="11" name="TextBox 10"/>
          <p:cNvSpPr txBox="1"/>
          <p:nvPr/>
        </p:nvSpPr>
        <p:spPr>
          <a:xfrm>
            <a:off x="2135560" y="2762159"/>
            <a:ext cx="6192688" cy="400110"/>
          </a:xfrm>
          <a:prstGeom prst="rect">
            <a:avLst/>
          </a:prstGeom>
          <a:noFill/>
        </p:spPr>
        <p:txBody>
          <a:bodyPr wrap="square" rtlCol="0">
            <a:spAutoFit/>
          </a:bodyPr>
          <a:lstStyle/>
          <a:p>
            <a:r>
              <a:rPr lang="en-GB" sz="2000" dirty="0"/>
              <a:t>Chapter 5 - Design</a:t>
            </a:r>
          </a:p>
        </p:txBody>
      </p:sp>
      <p:sp>
        <p:nvSpPr>
          <p:cNvPr id="12" name="TextBox 11"/>
          <p:cNvSpPr txBox="1"/>
          <p:nvPr/>
        </p:nvSpPr>
        <p:spPr>
          <a:xfrm>
            <a:off x="2172013" y="4743493"/>
            <a:ext cx="7152740" cy="400110"/>
          </a:xfrm>
          <a:prstGeom prst="rect">
            <a:avLst/>
          </a:prstGeom>
          <a:noFill/>
        </p:spPr>
        <p:txBody>
          <a:bodyPr wrap="square" rtlCol="0">
            <a:spAutoFit/>
          </a:bodyPr>
          <a:lstStyle/>
          <a:p>
            <a:r>
              <a:rPr lang="en-GB" sz="2000" dirty="0"/>
              <a:t>Chapter 12, 13 – Healthy Swimming and dealing with outbreaks</a:t>
            </a:r>
          </a:p>
        </p:txBody>
      </p:sp>
    </p:spTree>
    <p:extLst>
      <p:ext uri="{BB962C8B-B14F-4D97-AF65-F5344CB8AC3E}">
        <p14:creationId xmlns:p14="http://schemas.microsoft.com/office/powerpoint/2010/main" val="486217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xEl>
                                              <p:pRg st="0" end="0"/>
                                            </p:txEl>
                                          </p:spTgt>
                                        </p:tgtEl>
                                        <p:attrNameLst>
                                          <p:attrName>style.visibility</p:attrName>
                                        </p:attrNameLst>
                                      </p:cBhvr>
                                      <p:to>
                                        <p:strVal val="visible"/>
                                      </p:to>
                                    </p:set>
                                    <p:animEffect transition="in" filter="fade">
                                      <p:cBhvr>
                                        <p:cTn id="21" dur="1000"/>
                                        <p:tgtEl>
                                          <p:spTgt spid="11">
                                            <p:txEl>
                                              <p:pRg st="0" end="0"/>
                                            </p:txEl>
                                          </p:spTgt>
                                        </p:tgtEl>
                                      </p:cBhvr>
                                    </p:animEffect>
                                    <p:anim calcmode="lin" valueType="num">
                                      <p:cBhvr>
                                        <p:cTn id="22"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6" grpId="0"/>
      <p:bldP spid="10"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373906"/>
            <a:ext cx="6840760" cy="1152128"/>
          </a:xfrm>
        </p:spPr>
        <p:txBody>
          <a:bodyPr>
            <a:normAutofit/>
          </a:bodyPr>
          <a:lstStyle/>
          <a:p>
            <a:r>
              <a:rPr lang="en-GB" sz="3200" dirty="0"/>
              <a:t>Swimming Pool Water – </a:t>
            </a:r>
            <a:br>
              <a:rPr lang="en-GB" sz="3200" dirty="0"/>
            </a:br>
            <a:r>
              <a:rPr lang="en-GB" sz="3200" dirty="0"/>
              <a:t>Chapter 2; Types of Pool  </a:t>
            </a: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19536" y="1771951"/>
            <a:ext cx="4248472" cy="3186354"/>
          </a:xfrm>
        </p:spPr>
      </p:pic>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13</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6496" y="1783929"/>
            <a:ext cx="3991992" cy="3174376"/>
          </a:xfrm>
          <a:prstGeom prst="rect">
            <a:avLst/>
          </a:prstGeom>
        </p:spPr>
      </p:pic>
      <p:sp>
        <p:nvSpPr>
          <p:cNvPr id="10" name="TextBox 9"/>
          <p:cNvSpPr txBox="1"/>
          <p:nvPr/>
        </p:nvSpPr>
        <p:spPr>
          <a:xfrm>
            <a:off x="1818018" y="5121338"/>
            <a:ext cx="9047471" cy="369332"/>
          </a:xfrm>
          <a:prstGeom prst="rect">
            <a:avLst/>
          </a:prstGeom>
          <a:noFill/>
        </p:spPr>
        <p:txBody>
          <a:bodyPr wrap="square" rtlCol="0">
            <a:spAutoFit/>
          </a:bodyPr>
          <a:lstStyle/>
          <a:p>
            <a:r>
              <a:rPr lang="en-GB" dirty="0"/>
              <a:t>Pools needed temporarily; hydraulics and water treatment should be as for a conventional pool  </a:t>
            </a:r>
          </a:p>
        </p:txBody>
      </p:sp>
    </p:spTree>
    <p:extLst>
      <p:ext uri="{BB962C8B-B14F-4D97-AF65-F5344CB8AC3E}">
        <p14:creationId xmlns:p14="http://schemas.microsoft.com/office/powerpoint/2010/main" val="14149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0351" y="471730"/>
            <a:ext cx="6696744" cy="1080120"/>
          </a:xfrm>
        </p:spPr>
        <p:txBody>
          <a:bodyPr>
            <a:noAutofit/>
          </a:bodyPr>
          <a:lstStyle/>
          <a:p>
            <a:r>
              <a:rPr lang="en-GB" sz="3200" dirty="0"/>
              <a:t>Swimming Pool Water – </a:t>
            </a:r>
            <a:br>
              <a:rPr lang="en-GB" sz="3200" dirty="0"/>
            </a:br>
            <a:r>
              <a:rPr lang="en-GB" sz="3200" dirty="0"/>
              <a:t>Chapter 2 Types of Pool </a:t>
            </a:r>
            <a:endParaRPr lang="en-GB" sz="3200" dirty="0">
              <a:solidFill>
                <a:schemeClr val="tx1"/>
              </a:solidFill>
            </a:endParaRPr>
          </a:p>
        </p:txBody>
      </p:sp>
      <p:sp>
        <p:nvSpPr>
          <p:cNvPr id="5" name="Slide Number Placeholder 4"/>
          <p:cNvSpPr>
            <a:spLocks noGrp="1"/>
          </p:cNvSpPr>
          <p:nvPr>
            <p:ph type="sldNum" sz="quarter" idx="10"/>
          </p:nvPr>
        </p:nvSpPr>
        <p:spPr/>
        <p:txBody>
          <a:bodyPr/>
          <a:lstStyle/>
          <a:p>
            <a:pPr>
              <a:defRPr/>
            </a:pPr>
            <a:r>
              <a:rPr lang="en-US"/>
              <a:t>  </a:t>
            </a:r>
            <a:fld id="{55FD54BE-53AE-43A8-A8D2-A8E4EFCA2A62}" type="slidenum">
              <a:rPr lang="en-US" smtClean="0"/>
              <a:pPr>
                <a:defRPr/>
              </a:pPr>
              <a:t>14</a:t>
            </a:fld>
            <a:endParaRPr lang="en-US" dirty="0"/>
          </a:p>
        </p:txBody>
      </p:sp>
      <p:pic>
        <p:nvPicPr>
          <p:cNvPr id="48131" name="Picture 3" descr="H:\Legionnaires Disease\Splashfit Derby 2014\IMG_0866.JP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2063552" y="1640778"/>
            <a:ext cx="5112568" cy="3494770"/>
          </a:xfrm>
          <a:prstGeom prst="rect">
            <a:avLst/>
          </a:prstGeom>
          <a:noFill/>
          <a:extLst>
            <a:ext uri="{909E8E84-426E-40DD-AFC4-6F175D3DCCD1}">
              <a14:hiddenFill xmlns:a14="http://schemas.microsoft.com/office/drawing/2010/main">
                <a:solidFill>
                  <a:srgbClr val="FFFFFF"/>
                </a:solidFill>
              </a14:hiddenFill>
            </a:ext>
          </a:extLst>
        </p:spPr>
      </p:pic>
      <p:pic>
        <p:nvPicPr>
          <p:cNvPr id="41986" name="Picture 2" descr="H:\Legionnaires Disease\Splashfit Derby 2014\IMG_086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6160" y="1640779"/>
            <a:ext cx="2520280" cy="1573425"/>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5"/>
          <p:cNvSpPr>
            <a:spLocks noGrp="1"/>
          </p:cNvSpPr>
          <p:nvPr>
            <p:ph type="ftr" sz="quarter" idx="11"/>
          </p:nvPr>
        </p:nvSpPr>
        <p:spPr/>
        <p:txBody>
          <a:bodyPr/>
          <a:lstStyle/>
          <a:p>
            <a:pPr>
              <a:defRPr/>
            </a:pPr>
            <a:r>
              <a:rPr lang="en-GB"/>
              <a:t>Swimming Pool Water - the publication SPATEX 2020</a:t>
            </a:r>
            <a:endParaRPr lang="en-US" dirty="0"/>
          </a:p>
        </p:txBody>
      </p:sp>
      <p:sp>
        <p:nvSpPr>
          <p:cNvPr id="3" name="TextBox 2"/>
          <p:cNvSpPr txBox="1"/>
          <p:nvPr/>
        </p:nvSpPr>
        <p:spPr>
          <a:xfrm>
            <a:off x="1955540" y="5144330"/>
            <a:ext cx="8280920" cy="646331"/>
          </a:xfrm>
          <a:prstGeom prst="rect">
            <a:avLst/>
          </a:prstGeom>
          <a:noFill/>
        </p:spPr>
        <p:txBody>
          <a:bodyPr wrap="square" rtlCol="0">
            <a:spAutoFit/>
          </a:bodyPr>
          <a:lstStyle/>
          <a:p>
            <a:r>
              <a:rPr lang="en-GB" dirty="0"/>
              <a:t>Counter current pools – small pools with mechanically derived current can effectively increase swimming exercise in a limited area – but must be managed effectively</a:t>
            </a:r>
          </a:p>
        </p:txBody>
      </p:sp>
    </p:spTree>
    <p:extLst>
      <p:ext uri="{BB962C8B-B14F-4D97-AF65-F5344CB8AC3E}">
        <p14:creationId xmlns:p14="http://schemas.microsoft.com/office/powerpoint/2010/main" val="158580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6460" y="325611"/>
            <a:ext cx="8132692" cy="1457097"/>
          </a:xfrm>
        </p:spPr>
        <p:txBody>
          <a:bodyPr>
            <a:noAutofit/>
          </a:bodyPr>
          <a:lstStyle/>
          <a:p>
            <a:r>
              <a:rPr lang="en-GB" sz="3200" dirty="0"/>
              <a:t>Swimming Pool Water – Chapter 2 Types of Pool. Outdoor swimming pools can have particular challenges (Chapter 22)</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6460" y="1900970"/>
            <a:ext cx="4301515" cy="2968190"/>
          </a:xfrm>
        </p:spPr>
      </p:pic>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15</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139" y="1900970"/>
            <a:ext cx="3376013" cy="2842683"/>
          </a:xfrm>
          <a:prstGeom prst="rect">
            <a:avLst/>
          </a:prstGeom>
        </p:spPr>
      </p:pic>
      <p:sp>
        <p:nvSpPr>
          <p:cNvPr id="11" name="TextBox 10"/>
          <p:cNvSpPr txBox="1"/>
          <p:nvPr/>
        </p:nvSpPr>
        <p:spPr>
          <a:xfrm>
            <a:off x="1821827" y="5029177"/>
            <a:ext cx="8184083" cy="646331"/>
          </a:xfrm>
          <a:prstGeom prst="rect">
            <a:avLst/>
          </a:prstGeom>
          <a:noFill/>
        </p:spPr>
        <p:txBody>
          <a:bodyPr wrap="square" rtlCol="0">
            <a:spAutoFit/>
          </a:bodyPr>
          <a:lstStyle/>
          <a:p>
            <a:r>
              <a:rPr lang="en-GB" dirty="0"/>
              <a:t>….and preferably not using the water as a hygiene facility or using the surrounding area to carelessly throw away disposable nappies (used) </a:t>
            </a:r>
          </a:p>
        </p:txBody>
      </p:sp>
    </p:spTree>
    <p:extLst>
      <p:ext uri="{BB962C8B-B14F-4D97-AF65-F5344CB8AC3E}">
        <p14:creationId xmlns:p14="http://schemas.microsoft.com/office/powerpoint/2010/main" val="943486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344242"/>
            <a:ext cx="6606288" cy="1080120"/>
          </a:xfrm>
        </p:spPr>
        <p:txBody>
          <a:bodyPr>
            <a:noAutofit/>
          </a:bodyPr>
          <a:lstStyle/>
          <a:p>
            <a:r>
              <a:rPr lang="en-GB" sz="3200" dirty="0"/>
              <a:t>Swimming Pool Water </a:t>
            </a:r>
            <a:br>
              <a:rPr lang="en-GB" sz="3200" dirty="0"/>
            </a:br>
            <a:r>
              <a:rPr lang="en-GB" sz="3200" dirty="0"/>
              <a:t>Chapter 3; Pollution and hygiene</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16</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47528" y="1424362"/>
            <a:ext cx="3490016" cy="3531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2698" y="1424362"/>
            <a:ext cx="3896767" cy="3645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364246" y="5198675"/>
            <a:ext cx="8136904" cy="400110"/>
          </a:xfrm>
          <a:prstGeom prst="rect">
            <a:avLst/>
          </a:prstGeom>
          <a:noFill/>
        </p:spPr>
        <p:txBody>
          <a:bodyPr wrap="square" rtlCol="0">
            <a:spAutoFit/>
          </a:bodyPr>
          <a:lstStyle/>
          <a:p>
            <a:r>
              <a:rPr lang="en-GB" sz="2000" dirty="0"/>
              <a:t>Poor pool management can result in all sorts of problems! ………</a:t>
            </a:r>
          </a:p>
        </p:txBody>
      </p:sp>
    </p:spTree>
    <p:extLst>
      <p:ext uri="{BB962C8B-B14F-4D97-AF65-F5344CB8AC3E}">
        <p14:creationId xmlns:p14="http://schemas.microsoft.com/office/powerpoint/2010/main" val="440993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fade">
                                      <p:cBhvr>
                                        <p:cTn id="14" dur="1000"/>
                                        <p:tgtEl>
                                          <p:spTgt spid="3074"/>
                                        </p:tgtEl>
                                      </p:cBhvr>
                                    </p:animEffect>
                                    <p:anim calcmode="lin" valueType="num">
                                      <p:cBhvr>
                                        <p:cTn id="15" dur="1000" fill="hold"/>
                                        <p:tgtEl>
                                          <p:spTgt spid="3074"/>
                                        </p:tgtEl>
                                        <p:attrNameLst>
                                          <p:attrName>ppt_x</p:attrName>
                                        </p:attrNameLst>
                                      </p:cBhvr>
                                      <p:tavLst>
                                        <p:tav tm="0">
                                          <p:val>
                                            <p:strVal val="#ppt_x"/>
                                          </p:val>
                                        </p:tav>
                                        <p:tav tm="100000">
                                          <p:val>
                                            <p:strVal val="#ppt_x"/>
                                          </p:val>
                                        </p:tav>
                                      </p:tavLst>
                                    </p:anim>
                                    <p:anim calcmode="lin" valueType="num">
                                      <p:cBhvr>
                                        <p:cTn id="16"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075"/>
                                        </p:tgtEl>
                                        <p:attrNameLst>
                                          <p:attrName>style.visibility</p:attrName>
                                        </p:attrNameLst>
                                      </p:cBhvr>
                                      <p:to>
                                        <p:strVal val="visible"/>
                                      </p:to>
                                    </p:set>
                                    <p:animEffect transition="in" filter="fade">
                                      <p:cBhvr>
                                        <p:cTn id="21" dur="1000"/>
                                        <p:tgtEl>
                                          <p:spTgt spid="3075"/>
                                        </p:tgtEl>
                                      </p:cBhvr>
                                    </p:animEffect>
                                    <p:anim calcmode="lin" valueType="num">
                                      <p:cBhvr>
                                        <p:cTn id="22" dur="1000" fill="hold"/>
                                        <p:tgtEl>
                                          <p:spTgt spid="3075"/>
                                        </p:tgtEl>
                                        <p:attrNameLst>
                                          <p:attrName>ppt_x</p:attrName>
                                        </p:attrNameLst>
                                      </p:cBhvr>
                                      <p:tavLst>
                                        <p:tav tm="0">
                                          <p:val>
                                            <p:strVal val="#ppt_x"/>
                                          </p:val>
                                        </p:tav>
                                        <p:tav tm="100000">
                                          <p:val>
                                            <p:strVal val="#ppt_x"/>
                                          </p:val>
                                        </p:tav>
                                      </p:tavLst>
                                    </p:anim>
                                    <p:anim calcmode="lin" valueType="num">
                                      <p:cBhvr>
                                        <p:cTn id="23"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562828" y="1721845"/>
            <a:ext cx="8788400" cy="4492625"/>
            <a:chOff x="0" y="1372"/>
            <a:chExt cx="5536" cy="2830"/>
          </a:xfrm>
        </p:grpSpPr>
        <p:graphicFrame>
          <p:nvGraphicFramePr>
            <p:cNvPr id="8" name="Object 3"/>
            <p:cNvGraphicFramePr>
              <a:graphicFrameLocks noChangeAspect="1"/>
            </p:cNvGraphicFramePr>
            <p:nvPr>
              <p:extLst/>
            </p:nvPr>
          </p:nvGraphicFramePr>
          <p:xfrm>
            <a:off x="464" y="1372"/>
            <a:ext cx="5072" cy="2656"/>
          </p:xfrm>
          <a:graphic>
            <a:graphicData uri="http://schemas.openxmlformats.org/drawingml/2006/chart">
              <c:chart xmlns:c="http://schemas.openxmlformats.org/drawingml/2006/chart" xmlns:r="http://schemas.openxmlformats.org/officeDocument/2006/relationships" r:id="rId3"/>
            </a:graphicData>
          </a:graphic>
        </p:graphicFrame>
        <p:sp>
          <p:nvSpPr>
            <p:cNvPr id="1048" name="Text Box 4"/>
            <p:cNvSpPr txBox="1">
              <a:spLocks noChangeArrowheads="1"/>
            </p:cNvSpPr>
            <p:nvPr/>
          </p:nvSpPr>
          <p:spPr bwMode="auto">
            <a:xfrm>
              <a:off x="2573" y="3914"/>
              <a:ext cx="52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GB" b="1" dirty="0">
                  <a:latin typeface="Arial" charset="0"/>
                </a:rPr>
                <a:t>DAY</a:t>
              </a:r>
            </a:p>
          </p:txBody>
        </p:sp>
        <p:sp>
          <p:nvSpPr>
            <p:cNvPr id="1049" name="Text Box 5"/>
            <p:cNvSpPr txBox="1">
              <a:spLocks noChangeArrowheads="1"/>
            </p:cNvSpPr>
            <p:nvPr/>
          </p:nvSpPr>
          <p:spPr bwMode="auto">
            <a:xfrm>
              <a:off x="0" y="2304"/>
              <a:ext cx="555"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GB" sz="1600" b="1">
                  <a:latin typeface="Arial" charset="0"/>
                </a:rPr>
                <a:t>CASES</a:t>
              </a:r>
            </a:p>
          </p:txBody>
        </p:sp>
      </p:grpSp>
      <p:sp>
        <p:nvSpPr>
          <p:cNvPr id="1028" name="Text Box 6"/>
          <p:cNvSpPr>
            <a:spLocks noGrp="1" noChangeArrowheads="1"/>
          </p:cNvSpPr>
          <p:nvPr>
            <p:ph type="title"/>
          </p:nvPr>
        </p:nvSpPr>
        <p:spPr>
          <a:xfrm>
            <a:off x="1970486" y="161686"/>
            <a:ext cx="8322469" cy="609600"/>
          </a:xfrm>
          <a:noFill/>
        </p:spPr>
        <p:txBody>
          <a:bodyPr vert="horz" lIns="91440" tIns="45720" rIns="91440" bIns="45720" rtlCol="0" anchor="ctr">
            <a:noAutofit/>
          </a:bodyPr>
          <a:lstStyle/>
          <a:p>
            <a:pPr eaLnBrk="1" hangingPunct="1"/>
            <a:r>
              <a:rPr lang="en-GB" sz="2800" dirty="0"/>
              <a:t>What Happens if We Don’t Manage Water Effectively?</a:t>
            </a:r>
          </a:p>
        </p:txBody>
      </p:sp>
      <p:grpSp>
        <p:nvGrpSpPr>
          <p:cNvPr id="3" name="Group 7"/>
          <p:cNvGrpSpPr>
            <a:grpSpLocks/>
          </p:cNvGrpSpPr>
          <p:nvPr/>
        </p:nvGrpSpPr>
        <p:grpSpPr bwMode="auto">
          <a:xfrm>
            <a:off x="2238523" y="1667961"/>
            <a:ext cx="1349376" cy="3531361"/>
            <a:chOff x="399" y="926"/>
            <a:chExt cx="850" cy="2636"/>
          </a:xfrm>
        </p:grpSpPr>
        <p:sp>
          <p:nvSpPr>
            <p:cNvPr id="1046" name="Line 8"/>
            <p:cNvSpPr>
              <a:spLocks noChangeShapeType="1"/>
            </p:cNvSpPr>
            <p:nvPr/>
          </p:nvSpPr>
          <p:spPr bwMode="auto">
            <a:xfrm flipH="1">
              <a:off x="793" y="1200"/>
              <a:ext cx="71" cy="2362"/>
            </a:xfrm>
            <a:prstGeom prst="line">
              <a:avLst/>
            </a:prstGeom>
            <a:noFill/>
            <a:ln w="41275">
              <a:solidFill>
                <a:srgbClr val="0070C0"/>
              </a:solidFill>
              <a:round/>
              <a:headEnd/>
              <a:tailEnd type="arrow"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47" name="Text Box 9"/>
            <p:cNvSpPr txBox="1">
              <a:spLocks noChangeArrowheads="1"/>
            </p:cNvSpPr>
            <p:nvPr/>
          </p:nvSpPr>
          <p:spPr bwMode="auto">
            <a:xfrm>
              <a:off x="399" y="926"/>
              <a:ext cx="850" cy="26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GB" sz="2000" b="1" dirty="0">
                  <a:solidFill>
                    <a:srgbClr val="0070C0"/>
                  </a:solidFill>
                  <a:latin typeface="Arial" charset="0"/>
                </a:rPr>
                <a:t>Exposure</a:t>
              </a:r>
              <a:r>
                <a:rPr lang="en-GB" sz="2000" b="1" dirty="0">
                  <a:solidFill>
                    <a:srgbClr val="00AE9E"/>
                  </a:solidFill>
                  <a:latin typeface="Arial" charset="0"/>
                </a:rPr>
                <a:t> </a:t>
              </a:r>
            </a:p>
          </p:txBody>
        </p:sp>
      </p:grpSp>
      <p:grpSp>
        <p:nvGrpSpPr>
          <p:cNvPr id="4" name="Group 10"/>
          <p:cNvGrpSpPr>
            <a:grpSpLocks/>
          </p:cNvGrpSpPr>
          <p:nvPr/>
        </p:nvGrpSpPr>
        <p:grpSpPr bwMode="auto">
          <a:xfrm>
            <a:off x="1931987" y="908122"/>
            <a:ext cx="3671892" cy="4291200"/>
            <a:chOff x="641" y="-335"/>
            <a:chExt cx="2313" cy="3897"/>
          </a:xfrm>
        </p:grpSpPr>
        <p:sp>
          <p:nvSpPr>
            <p:cNvPr id="1044" name="Line 11"/>
            <p:cNvSpPr>
              <a:spLocks noChangeShapeType="1"/>
            </p:cNvSpPr>
            <p:nvPr/>
          </p:nvSpPr>
          <p:spPr bwMode="auto">
            <a:xfrm flipH="1">
              <a:off x="1813" y="138"/>
              <a:ext cx="1" cy="3424"/>
            </a:xfrm>
            <a:prstGeom prst="line">
              <a:avLst/>
            </a:prstGeom>
            <a:noFill/>
            <a:ln w="41275">
              <a:solidFill>
                <a:srgbClr val="0070C0"/>
              </a:solidFill>
              <a:round/>
              <a:headEnd/>
              <a:tailEnd type="arrow"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45" name="Text Box 12"/>
            <p:cNvSpPr txBox="1">
              <a:spLocks noChangeArrowheads="1"/>
            </p:cNvSpPr>
            <p:nvPr/>
          </p:nvSpPr>
          <p:spPr bwMode="auto">
            <a:xfrm>
              <a:off x="641" y="-335"/>
              <a:ext cx="2313" cy="57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GB" sz="2000" b="1" dirty="0">
                  <a:solidFill>
                    <a:srgbClr val="0070C0"/>
                  </a:solidFill>
                  <a:latin typeface="Arial" charset="0"/>
                </a:rPr>
                <a:t>Detection/illness</a:t>
              </a:r>
            </a:p>
            <a:p>
              <a:pPr algn="ctr"/>
              <a:r>
                <a:rPr lang="en-GB" sz="2000" b="1" dirty="0">
                  <a:solidFill>
                    <a:srgbClr val="0070C0"/>
                  </a:solidFill>
                  <a:latin typeface="Arial" charset="0"/>
                </a:rPr>
                <a:t>Reporting (variable)</a:t>
              </a:r>
            </a:p>
          </p:txBody>
        </p:sp>
      </p:grpSp>
      <p:grpSp>
        <p:nvGrpSpPr>
          <p:cNvPr id="5" name="Group 13"/>
          <p:cNvGrpSpPr>
            <a:grpSpLocks/>
          </p:cNvGrpSpPr>
          <p:nvPr/>
        </p:nvGrpSpPr>
        <p:grpSpPr bwMode="auto">
          <a:xfrm>
            <a:off x="3875706" y="1563348"/>
            <a:ext cx="1779588" cy="3635974"/>
            <a:chOff x="2594" y="-895"/>
            <a:chExt cx="1121" cy="4430"/>
          </a:xfrm>
        </p:grpSpPr>
        <p:sp>
          <p:nvSpPr>
            <p:cNvPr id="1042" name="Line 14"/>
            <p:cNvSpPr>
              <a:spLocks noChangeShapeType="1"/>
            </p:cNvSpPr>
            <p:nvPr/>
          </p:nvSpPr>
          <p:spPr bwMode="auto">
            <a:xfrm>
              <a:off x="3057" y="-145"/>
              <a:ext cx="4" cy="3680"/>
            </a:xfrm>
            <a:prstGeom prst="line">
              <a:avLst/>
            </a:prstGeom>
            <a:noFill/>
            <a:ln w="41275">
              <a:solidFill>
                <a:srgbClr val="0070C0"/>
              </a:solidFill>
              <a:round/>
              <a:headEnd/>
              <a:tailEnd type="arrow"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43" name="Text Box 15"/>
            <p:cNvSpPr txBox="1">
              <a:spLocks noChangeArrowheads="1"/>
            </p:cNvSpPr>
            <p:nvPr/>
          </p:nvSpPr>
          <p:spPr bwMode="auto">
            <a:xfrm>
              <a:off x="2594" y="-895"/>
              <a:ext cx="1121" cy="750"/>
            </a:xfrm>
            <a:prstGeom prst="rect">
              <a:avLst/>
            </a:prstGeom>
            <a:noFill/>
            <a:ln w="9525">
              <a:noFill/>
              <a:miter lim="800000"/>
              <a:headEnd/>
              <a:tailEnd/>
            </a:ln>
            <a:extLst/>
          </p:spPr>
          <p:txBody>
            <a:bodyPr wrap="none"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GB" sz="2000" b="1" dirty="0">
                  <a:solidFill>
                    <a:srgbClr val="0070C0"/>
                  </a:solidFill>
                  <a:latin typeface="Arial" charset="0"/>
                </a:rPr>
                <a:t>Laboratory </a:t>
              </a:r>
            </a:p>
            <a:p>
              <a:pPr algn="ctr"/>
              <a:r>
                <a:rPr lang="en-GB" sz="2000" b="1" dirty="0">
                  <a:solidFill>
                    <a:srgbClr val="0070C0"/>
                  </a:solidFill>
                  <a:latin typeface="Arial" charset="0"/>
                </a:rPr>
                <a:t>Confirmation</a:t>
              </a:r>
            </a:p>
          </p:txBody>
        </p:sp>
      </p:grpSp>
      <p:grpSp>
        <p:nvGrpSpPr>
          <p:cNvPr id="6" name="Group 16"/>
          <p:cNvGrpSpPr>
            <a:grpSpLocks/>
          </p:cNvGrpSpPr>
          <p:nvPr/>
        </p:nvGrpSpPr>
        <p:grpSpPr bwMode="auto">
          <a:xfrm>
            <a:off x="5808664" y="1179637"/>
            <a:ext cx="1482725" cy="3106696"/>
            <a:chOff x="4077" y="-2849"/>
            <a:chExt cx="934" cy="4307"/>
          </a:xfrm>
        </p:grpSpPr>
        <p:sp>
          <p:nvSpPr>
            <p:cNvPr id="1040" name="Line 17"/>
            <p:cNvSpPr>
              <a:spLocks noChangeShapeType="1"/>
            </p:cNvSpPr>
            <p:nvPr/>
          </p:nvSpPr>
          <p:spPr bwMode="auto">
            <a:xfrm flipH="1">
              <a:off x="4212" y="-2305"/>
              <a:ext cx="137" cy="3763"/>
            </a:xfrm>
            <a:prstGeom prst="line">
              <a:avLst/>
            </a:prstGeom>
            <a:noFill/>
            <a:ln w="41275">
              <a:solidFill>
                <a:srgbClr val="0070C0"/>
              </a:solidFill>
              <a:round/>
              <a:headEnd/>
              <a:tailEnd type="arrow"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41" name="Text Box 18"/>
            <p:cNvSpPr txBox="1">
              <a:spLocks noChangeArrowheads="1"/>
            </p:cNvSpPr>
            <p:nvPr/>
          </p:nvSpPr>
          <p:spPr bwMode="auto">
            <a:xfrm>
              <a:off x="4077" y="-2849"/>
              <a:ext cx="934" cy="55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GB" sz="2000" b="1" dirty="0">
                  <a:solidFill>
                    <a:srgbClr val="FFFF66"/>
                  </a:solidFill>
                  <a:latin typeface="Arial" charset="0"/>
                </a:rPr>
                <a:t> </a:t>
              </a:r>
              <a:r>
                <a:rPr lang="en-GB" sz="2000" b="1" dirty="0">
                  <a:solidFill>
                    <a:srgbClr val="0070C0"/>
                  </a:solidFill>
                  <a:latin typeface="Arial" charset="0"/>
                </a:rPr>
                <a:t>Response</a:t>
              </a:r>
            </a:p>
          </p:txBody>
        </p:sp>
      </p:grpSp>
      <p:sp>
        <p:nvSpPr>
          <p:cNvPr id="11" name="TextBox 10"/>
          <p:cNvSpPr txBox="1"/>
          <p:nvPr/>
        </p:nvSpPr>
        <p:spPr>
          <a:xfrm>
            <a:off x="6816079" y="1729069"/>
            <a:ext cx="4503854" cy="3108543"/>
          </a:xfrm>
          <a:prstGeom prst="rect">
            <a:avLst/>
          </a:prstGeom>
          <a:noFill/>
        </p:spPr>
        <p:txBody>
          <a:bodyPr wrap="square" rtlCol="0">
            <a:spAutoFit/>
          </a:bodyPr>
          <a:lstStyle/>
          <a:p>
            <a:pPr algn="ctr"/>
            <a:r>
              <a:rPr lang="en-GB" sz="2800" b="1" dirty="0"/>
              <a:t>Aim -  early detection and intervention/control </a:t>
            </a:r>
          </a:p>
          <a:p>
            <a:pPr algn="ctr"/>
            <a:endParaRPr lang="en-GB" sz="2800" b="1" dirty="0"/>
          </a:p>
          <a:p>
            <a:pPr algn="ctr"/>
            <a:r>
              <a:rPr lang="en-GB" sz="2800" b="1" dirty="0"/>
              <a:t>Or how about …..good design, management, maintenance, systems and thus prevention?</a:t>
            </a:r>
          </a:p>
        </p:txBody>
      </p:sp>
      <p:sp>
        <p:nvSpPr>
          <p:cNvPr id="12" name="Footer Placeholder 11"/>
          <p:cNvSpPr>
            <a:spLocks noGrp="1"/>
          </p:cNvSpPr>
          <p:nvPr>
            <p:ph type="ftr" sz="quarter" idx="11"/>
          </p:nvPr>
        </p:nvSpPr>
        <p:spPr/>
        <p:txBody>
          <a:bodyPr/>
          <a:lstStyle/>
          <a:p>
            <a:pPr>
              <a:defRPr/>
            </a:pPr>
            <a:r>
              <a:rPr lang="en-GB"/>
              <a:t>Swimming Pool Water - the publication SPATEX 2020</a:t>
            </a:r>
          </a:p>
        </p:txBody>
      </p:sp>
    </p:spTree>
    <p:extLst>
      <p:ext uri="{BB962C8B-B14F-4D97-AF65-F5344CB8AC3E}">
        <p14:creationId xmlns:p14="http://schemas.microsoft.com/office/powerpoint/2010/main" val="3356067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1"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1"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1"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2000" y="589360"/>
            <a:ext cx="6678296" cy="1090820"/>
          </a:xfrm>
        </p:spPr>
        <p:txBody>
          <a:bodyPr>
            <a:normAutofit/>
          </a:bodyPr>
          <a:lstStyle/>
          <a:p>
            <a:r>
              <a:rPr lang="en-GB" sz="3200" dirty="0"/>
              <a:t>Swimming Pool Water</a:t>
            </a:r>
            <a:br>
              <a:rPr lang="en-GB" sz="3200" dirty="0"/>
            </a:br>
            <a:r>
              <a:rPr lang="en-GB" sz="3200" dirty="0"/>
              <a:t>Chapter 3; pollution and hygiene</a:t>
            </a:r>
          </a:p>
        </p:txBody>
      </p:sp>
      <p:sp>
        <p:nvSpPr>
          <p:cNvPr id="3" name="Content Placeholder 2"/>
          <p:cNvSpPr>
            <a:spLocks noGrp="1"/>
          </p:cNvSpPr>
          <p:nvPr>
            <p:ph idx="1"/>
          </p:nvPr>
        </p:nvSpPr>
        <p:spPr>
          <a:xfrm>
            <a:off x="2082000" y="1916833"/>
            <a:ext cx="5166128" cy="2160240"/>
          </a:xfrm>
        </p:spPr>
        <p:txBody>
          <a:bodyPr/>
          <a:lstStyle/>
          <a:p>
            <a:pPr>
              <a:buFont typeface="Arial" panose="020B0604020202020204" pitchFamily="34" charset="0"/>
              <a:buChar char="•"/>
            </a:pPr>
            <a:r>
              <a:rPr lang="en-GB" sz="2000" dirty="0"/>
              <a:t>Pollution from bathers</a:t>
            </a:r>
          </a:p>
          <a:p>
            <a:pPr>
              <a:buFont typeface="Arial" panose="020B0604020202020204" pitchFamily="34" charset="0"/>
              <a:buChar char="•"/>
            </a:pPr>
            <a:r>
              <a:rPr lang="en-GB" sz="2000" dirty="0"/>
              <a:t>Pre-swim hygiene</a:t>
            </a:r>
          </a:p>
          <a:p>
            <a:pPr>
              <a:buFont typeface="Arial" panose="020B0604020202020204" pitchFamily="34" charset="0"/>
              <a:buChar char="•"/>
            </a:pPr>
            <a:r>
              <a:rPr lang="en-GB" sz="2000" dirty="0"/>
              <a:t>Babies in warm water pools</a:t>
            </a:r>
          </a:p>
          <a:p>
            <a:pPr>
              <a:buFont typeface="Arial" panose="020B0604020202020204" pitchFamily="34" charset="0"/>
              <a:buChar char="•"/>
            </a:pPr>
            <a:r>
              <a:rPr lang="en-GB" sz="2000" dirty="0"/>
              <a:t>Dilution with fresh water </a:t>
            </a:r>
          </a:p>
          <a:p>
            <a:pPr>
              <a:buFont typeface="Arial" panose="020B0604020202020204" pitchFamily="34" charset="0"/>
              <a:buChar char="•"/>
            </a:pPr>
            <a:r>
              <a:rPr lang="en-GB" sz="2000" dirty="0"/>
              <a:t>Risk assessment </a:t>
            </a:r>
          </a:p>
          <a:p>
            <a:endParaRPr lang="en-GB"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18</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6" name="TextBox 5"/>
          <p:cNvSpPr txBox="1"/>
          <p:nvPr/>
        </p:nvSpPr>
        <p:spPr>
          <a:xfrm>
            <a:off x="1978630" y="4354406"/>
            <a:ext cx="7776864" cy="646331"/>
          </a:xfrm>
          <a:prstGeom prst="rect">
            <a:avLst/>
          </a:prstGeom>
          <a:noFill/>
        </p:spPr>
        <p:txBody>
          <a:bodyPr wrap="square" rtlCol="0">
            <a:spAutoFit/>
          </a:bodyPr>
          <a:lstStyle/>
          <a:p>
            <a:r>
              <a:rPr lang="en-GB" b="1" dirty="0"/>
              <a:t>When not to swim ……….</a:t>
            </a:r>
          </a:p>
          <a:p>
            <a:endParaRPr lang="en-GB" dirty="0"/>
          </a:p>
        </p:txBody>
      </p:sp>
      <p:sp>
        <p:nvSpPr>
          <p:cNvPr id="8" name="TextBox 7"/>
          <p:cNvSpPr txBox="1"/>
          <p:nvPr/>
        </p:nvSpPr>
        <p:spPr>
          <a:xfrm>
            <a:off x="1978630" y="5005845"/>
            <a:ext cx="7830424" cy="369332"/>
          </a:xfrm>
          <a:prstGeom prst="rect">
            <a:avLst/>
          </a:prstGeom>
          <a:noFill/>
        </p:spPr>
        <p:txBody>
          <a:bodyPr wrap="square" rtlCol="0">
            <a:spAutoFit/>
          </a:bodyPr>
          <a:lstStyle/>
          <a:p>
            <a:r>
              <a:rPr lang="en-GB" dirty="0"/>
              <a:t>https://shop.swimming.org/PWTAG-Encapsulated-Healthy-Swimming-Poster</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89742">
            <a:off x="7366339" y="1419848"/>
            <a:ext cx="4458530" cy="2828492"/>
          </a:xfrm>
          <a:prstGeom prst="rect">
            <a:avLst/>
          </a:prstGeom>
        </p:spPr>
      </p:pic>
    </p:spTree>
    <p:extLst>
      <p:ext uri="{BB962C8B-B14F-4D97-AF65-F5344CB8AC3E}">
        <p14:creationId xmlns:p14="http://schemas.microsoft.com/office/powerpoint/2010/main" val="2988406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4767" y="372532"/>
            <a:ext cx="6750304" cy="1107347"/>
          </a:xfrm>
        </p:spPr>
        <p:txBody>
          <a:bodyPr>
            <a:noAutofit/>
          </a:bodyPr>
          <a:lstStyle/>
          <a:p>
            <a:r>
              <a:rPr lang="en-GB" sz="3200" dirty="0"/>
              <a:t>Swimming Pool Water </a:t>
            </a:r>
            <a:br>
              <a:rPr lang="en-GB" sz="3200" dirty="0"/>
            </a:br>
            <a:r>
              <a:rPr lang="en-GB" sz="3200" dirty="0"/>
              <a:t>Chapter 13 Dealing with Outbreaks</a:t>
            </a:r>
          </a:p>
        </p:txBody>
      </p:sp>
      <p:sp>
        <p:nvSpPr>
          <p:cNvPr id="3" name="Content Placeholder 2"/>
          <p:cNvSpPr>
            <a:spLocks noGrp="1"/>
          </p:cNvSpPr>
          <p:nvPr>
            <p:ph idx="1"/>
          </p:nvPr>
        </p:nvSpPr>
        <p:spPr>
          <a:xfrm>
            <a:off x="1956763" y="2057092"/>
            <a:ext cx="7908651" cy="2880320"/>
          </a:xfrm>
        </p:spPr>
        <p:txBody>
          <a:bodyPr/>
          <a:lstStyle/>
          <a:p>
            <a:pPr>
              <a:buFont typeface="Arial" panose="020B0604020202020204" pitchFamily="34" charset="0"/>
              <a:buChar char="•"/>
            </a:pPr>
            <a:r>
              <a:rPr lang="en-GB" sz="2000" dirty="0"/>
              <a:t>Stop the outbreak - and protect public health</a:t>
            </a:r>
          </a:p>
          <a:p>
            <a:pPr>
              <a:buFont typeface="Arial" panose="020B0604020202020204" pitchFamily="34" charset="0"/>
              <a:buChar char="•"/>
            </a:pPr>
            <a:r>
              <a:rPr lang="en-GB" sz="2000" dirty="0"/>
              <a:t>Understand what happened - and why?  </a:t>
            </a:r>
          </a:p>
          <a:p>
            <a:pPr>
              <a:buFont typeface="Arial" panose="020B0604020202020204" pitchFamily="34" charset="0"/>
              <a:buChar char="•"/>
            </a:pPr>
            <a:r>
              <a:rPr lang="en-GB" sz="2000" dirty="0"/>
              <a:t>Put in control measures - and prevent future outbreaks / incidents</a:t>
            </a:r>
          </a:p>
          <a:p>
            <a:pPr>
              <a:buFont typeface="Arial" panose="020B0604020202020204" pitchFamily="34" charset="0"/>
              <a:buChar char="•"/>
            </a:pPr>
            <a:r>
              <a:rPr lang="en-GB" sz="2000" dirty="0"/>
              <a:t>Reduce the risk of secondary infection - family contacts, schools, workplaces </a:t>
            </a:r>
            <a:r>
              <a:rPr lang="en-GB" sz="2000" dirty="0" err="1"/>
              <a:t>etc</a:t>
            </a:r>
            <a:r>
              <a:rPr lang="en-GB" sz="2000" dirty="0"/>
              <a:t>  </a:t>
            </a:r>
          </a:p>
          <a:p>
            <a:pPr>
              <a:buFont typeface="Arial" panose="020B0604020202020204" pitchFamily="34" charset="0"/>
              <a:buChar char="•"/>
            </a:pPr>
            <a:r>
              <a:rPr lang="en-GB" sz="2000" dirty="0"/>
              <a:t>Improve surveillance and outbreak detection </a:t>
            </a:r>
          </a:p>
          <a:p>
            <a:endParaRPr lang="en-GB" sz="2400" dirty="0"/>
          </a:p>
        </p:txBody>
      </p:sp>
      <p:sp>
        <p:nvSpPr>
          <p:cNvPr id="4" name="Slide Number Placeholder 3"/>
          <p:cNvSpPr>
            <a:spLocks noGrp="1"/>
          </p:cNvSpPr>
          <p:nvPr>
            <p:ph type="sldNum" sz="quarter" idx="10"/>
          </p:nvPr>
        </p:nvSpPr>
        <p:spPr/>
        <p:txBody>
          <a:bodyPr/>
          <a:lstStyle/>
          <a:p>
            <a:pPr>
              <a:defRPr/>
            </a:pPr>
            <a:r>
              <a:rPr lang="en-US" dirty="0"/>
              <a:t>  </a:t>
            </a:r>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9" name="TextBox 8"/>
          <p:cNvSpPr txBox="1"/>
          <p:nvPr/>
        </p:nvSpPr>
        <p:spPr>
          <a:xfrm>
            <a:off x="1631504" y="4653136"/>
            <a:ext cx="8820980" cy="923330"/>
          </a:xfrm>
          <a:prstGeom prst="rect">
            <a:avLst/>
          </a:prstGeom>
          <a:noFill/>
        </p:spPr>
        <p:txBody>
          <a:bodyPr wrap="square" rtlCol="0">
            <a:spAutoFit/>
          </a:bodyPr>
          <a:lstStyle/>
          <a:p>
            <a:pPr algn="ctr"/>
            <a:r>
              <a:rPr lang="en-GB" b="1" dirty="0">
                <a:solidFill>
                  <a:schemeClr val="accent1"/>
                </a:solidFill>
              </a:rPr>
              <a:t>improving our knowledge and the science base, reducing the impact on public health and the costs to individuals, service providers and health care systems </a:t>
            </a:r>
            <a:r>
              <a:rPr lang="en-GB" b="1" dirty="0" err="1">
                <a:solidFill>
                  <a:schemeClr val="accent1"/>
                </a:solidFill>
              </a:rPr>
              <a:t>etc</a:t>
            </a:r>
            <a:endParaRPr lang="en-GB" b="1" dirty="0">
              <a:solidFill>
                <a:schemeClr val="accent1"/>
              </a:solidFill>
            </a:endParaRPr>
          </a:p>
          <a:p>
            <a:pPr marL="342900" indent="-342900" algn="ctr">
              <a:buFontTx/>
              <a:buChar char="-"/>
            </a:pPr>
            <a:r>
              <a:rPr lang="en-GB" b="1" dirty="0">
                <a:solidFill>
                  <a:schemeClr val="accent1"/>
                </a:solidFill>
              </a:rPr>
              <a:t>But Prevention is better than cure …….</a:t>
            </a:r>
          </a:p>
        </p:txBody>
      </p:sp>
      <p:sp>
        <p:nvSpPr>
          <p:cNvPr id="6" name="TextBox 5"/>
          <p:cNvSpPr txBox="1"/>
          <p:nvPr/>
        </p:nvSpPr>
        <p:spPr>
          <a:xfrm>
            <a:off x="2114767" y="1568772"/>
            <a:ext cx="8208912" cy="400110"/>
          </a:xfrm>
          <a:prstGeom prst="rect">
            <a:avLst/>
          </a:prstGeom>
          <a:noFill/>
        </p:spPr>
        <p:txBody>
          <a:bodyPr wrap="square" rtlCol="0">
            <a:spAutoFit/>
          </a:bodyPr>
          <a:lstStyle/>
          <a:p>
            <a:r>
              <a:rPr lang="en-GB" sz="2000" b="1" dirty="0"/>
              <a:t>Why investigate outbreaks?</a:t>
            </a:r>
          </a:p>
        </p:txBody>
      </p:sp>
    </p:spTree>
    <p:extLst>
      <p:ext uri="{BB962C8B-B14F-4D97-AF65-F5344CB8AC3E}">
        <p14:creationId xmlns:p14="http://schemas.microsoft.com/office/powerpoint/2010/main" val="1680302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567" y="548680"/>
            <a:ext cx="7300499" cy="1152128"/>
          </a:xfrm>
        </p:spPr>
        <p:txBody>
          <a:bodyPr>
            <a:noAutofit/>
          </a:bodyPr>
          <a:lstStyle/>
          <a:p>
            <a:r>
              <a:rPr lang="en-GB" sz="3200" dirty="0"/>
              <a:t>Swimming Pool Water </a:t>
            </a:r>
            <a:br>
              <a:rPr lang="en-GB" sz="3200" dirty="0"/>
            </a:br>
            <a:r>
              <a:rPr lang="en-GB" sz="3200" dirty="0"/>
              <a:t>Chapter 12; Healthy Swimming – </a:t>
            </a:r>
            <a:br>
              <a:rPr lang="en-GB" sz="3200" dirty="0"/>
            </a:br>
            <a:r>
              <a:rPr lang="en-GB" sz="3200" dirty="0"/>
              <a:t>Infections of Potential Concern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20</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6" name="TextBox 5"/>
          <p:cNvSpPr txBox="1"/>
          <p:nvPr/>
        </p:nvSpPr>
        <p:spPr>
          <a:xfrm>
            <a:off x="2207568" y="1809409"/>
            <a:ext cx="3600400" cy="3785652"/>
          </a:xfrm>
          <a:prstGeom prst="rect">
            <a:avLst/>
          </a:prstGeom>
          <a:noFill/>
        </p:spPr>
        <p:txBody>
          <a:bodyPr wrap="square" rtlCol="0">
            <a:spAutoFit/>
          </a:bodyPr>
          <a:lstStyle/>
          <a:p>
            <a:r>
              <a:rPr lang="en-GB" sz="2400" dirty="0" err="1"/>
              <a:t>Acanthomoeba</a:t>
            </a:r>
            <a:r>
              <a:rPr lang="en-GB" sz="2400" dirty="0"/>
              <a:t> </a:t>
            </a:r>
          </a:p>
          <a:p>
            <a:r>
              <a:rPr lang="en-GB" sz="2400" dirty="0"/>
              <a:t>Adenovirus</a:t>
            </a:r>
          </a:p>
          <a:p>
            <a:r>
              <a:rPr lang="en-GB" sz="2400" dirty="0"/>
              <a:t>Cryptosporidium</a:t>
            </a:r>
          </a:p>
          <a:p>
            <a:r>
              <a:rPr lang="en-GB" sz="2400" dirty="0"/>
              <a:t>Dermatophyte fungi </a:t>
            </a:r>
          </a:p>
          <a:p>
            <a:r>
              <a:rPr lang="en-GB" sz="2400" dirty="0"/>
              <a:t>E coli </a:t>
            </a:r>
          </a:p>
          <a:p>
            <a:r>
              <a:rPr lang="en-GB" sz="2400" dirty="0"/>
              <a:t>Enterovirus</a:t>
            </a:r>
          </a:p>
          <a:p>
            <a:r>
              <a:rPr lang="en-GB" sz="2400" dirty="0"/>
              <a:t>Giardia</a:t>
            </a:r>
          </a:p>
          <a:p>
            <a:r>
              <a:rPr lang="en-GB" sz="2400" dirty="0"/>
              <a:t>Hepatitis A </a:t>
            </a:r>
          </a:p>
          <a:p>
            <a:r>
              <a:rPr lang="en-GB" sz="2400" dirty="0"/>
              <a:t>Legionella </a:t>
            </a:r>
          </a:p>
          <a:p>
            <a:r>
              <a:rPr lang="en-GB" sz="2400" dirty="0" err="1"/>
              <a:t>Leptospira</a:t>
            </a:r>
            <a:endParaRPr lang="en-GB" sz="2400" dirty="0"/>
          </a:p>
        </p:txBody>
      </p:sp>
      <p:sp>
        <p:nvSpPr>
          <p:cNvPr id="7" name="TextBox 6"/>
          <p:cNvSpPr txBox="1"/>
          <p:nvPr/>
        </p:nvSpPr>
        <p:spPr>
          <a:xfrm>
            <a:off x="6000307" y="1994075"/>
            <a:ext cx="4104456" cy="3416320"/>
          </a:xfrm>
          <a:prstGeom prst="rect">
            <a:avLst/>
          </a:prstGeom>
          <a:noFill/>
        </p:spPr>
        <p:txBody>
          <a:bodyPr wrap="square" rtlCol="0">
            <a:spAutoFit/>
          </a:bodyPr>
          <a:lstStyle/>
          <a:p>
            <a:r>
              <a:rPr lang="en-GB" sz="2400" dirty="0"/>
              <a:t>Microsporidia</a:t>
            </a:r>
          </a:p>
          <a:p>
            <a:r>
              <a:rPr lang="en-GB" sz="2400" dirty="0" err="1"/>
              <a:t>Molluscum</a:t>
            </a:r>
            <a:r>
              <a:rPr lang="en-GB" sz="2400" dirty="0"/>
              <a:t> </a:t>
            </a:r>
            <a:r>
              <a:rPr lang="en-GB" sz="2400" dirty="0" err="1"/>
              <a:t>contagium</a:t>
            </a:r>
            <a:r>
              <a:rPr lang="en-GB" sz="2400" dirty="0"/>
              <a:t> virus</a:t>
            </a:r>
          </a:p>
          <a:p>
            <a:r>
              <a:rPr lang="en-GB" sz="2400" dirty="0"/>
              <a:t>Mycobacterium </a:t>
            </a:r>
            <a:r>
              <a:rPr lang="en-GB" sz="2400" dirty="0" err="1"/>
              <a:t>marinum</a:t>
            </a:r>
            <a:endParaRPr lang="en-GB" sz="2400" dirty="0"/>
          </a:p>
          <a:p>
            <a:r>
              <a:rPr lang="en-GB" sz="2400" dirty="0"/>
              <a:t>Mycobacterium </a:t>
            </a:r>
            <a:r>
              <a:rPr lang="en-GB" sz="2400" dirty="0" err="1"/>
              <a:t>avium</a:t>
            </a:r>
            <a:endParaRPr lang="en-GB" sz="2400" dirty="0"/>
          </a:p>
          <a:p>
            <a:r>
              <a:rPr lang="en-GB" sz="2400" dirty="0" err="1"/>
              <a:t>Naegleria</a:t>
            </a:r>
            <a:r>
              <a:rPr lang="en-GB" sz="2400" dirty="0"/>
              <a:t> </a:t>
            </a:r>
            <a:r>
              <a:rPr lang="en-GB" sz="2400" dirty="0" err="1"/>
              <a:t>fowleri</a:t>
            </a:r>
            <a:endParaRPr lang="en-GB" sz="2400" dirty="0"/>
          </a:p>
          <a:p>
            <a:r>
              <a:rPr lang="en-GB" sz="2400" dirty="0" err="1"/>
              <a:t>Pappilloma</a:t>
            </a:r>
            <a:r>
              <a:rPr lang="en-GB" sz="2400" dirty="0"/>
              <a:t> virus </a:t>
            </a:r>
          </a:p>
          <a:p>
            <a:r>
              <a:rPr lang="en-GB" sz="2400" dirty="0"/>
              <a:t>Pseudomonas </a:t>
            </a:r>
          </a:p>
          <a:p>
            <a:r>
              <a:rPr lang="en-GB" sz="2400" dirty="0" err="1"/>
              <a:t>Shigella</a:t>
            </a:r>
            <a:endParaRPr lang="en-GB" sz="2400" dirty="0"/>
          </a:p>
          <a:p>
            <a:r>
              <a:rPr lang="en-GB" sz="2400" dirty="0" err="1"/>
              <a:t>Trichobilharzia</a:t>
            </a:r>
            <a:r>
              <a:rPr lang="en-GB" sz="2400" dirty="0"/>
              <a:t>, </a:t>
            </a:r>
            <a:r>
              <a:rPr lang="en-GB" sz="2400" dirty="0" err="1"/>
              <a:t>Scistosoma</a:t>
            </a:r>
            <a:endParaRPr lang="en-GB" sz="2400" dirty="0"/>
          </a:p>
        </p:txBody>
      </p:sp>
    </p:spTree>
    <p:extLst>
      <p:ext uri="{BB962C8B-B14F-4D97-AF65-F5344CB8AC3E}">
        <p14:creationId xmlns:p14="http://schemas.microsoft.com/office/powerpoint/2010/main" val="201863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2654" y="400172"/>
            <a:ext cx="7092280" cy="648072"/>
          </a:xfrm>
        </p:spPr>
        <p:txBody>
          <a:bodyPr>
            <a:normAutofit/>
          </a:bodyPr>
          <a:lstStyle/>
          <a:p>
            <a:r>
              <a:rPr lang="en-GB" sz="3200" dirty="0"/>
              <a:t>Swimming Pool Water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21</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7" name="TextBox 6"/>
          <p:cNvSpPr txBox="1"/>
          <p:nvPr/>
        </p:nvSpPr>
        <p:spPr>
          <a:xfrm>
            <a:off x="2062654" y="1196602"/>
            <a:ext cx="6624736" cy="400110"/>
          </a:xfrm>
          <a:prstGeom prst="rect">
            <a:avLst/>
          </a:prstGeom>
          <a:noFill/>
        </p:spPr>
        <p:txBody>
          <a:bodyPr wrap="square" rtlCol="0">
            <a:spAutoFit/>
          </a:bodyPr>
          <a:lstStyle/>
          <a:p>
            <a:r>
              <a:rPr lang="en-GB" sz="2000" dirty="0"/>
              <a:t>Chapter 14 – Microbiological testing </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0962" y="590300"/>
            <a:ext cx="1548562" cy="2012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062654" y="1677654"/>
            <a:ext cx="6265594" cy="400110"/>
          </a:xfrm>
          <a:prstGeom prst="rect">
            <a:avLst/>
          </a:prstGeom>
          <a:noFill/>
        </p:spPr>
        <p:txBody>
          <a:bodyPr wrap="square" rtlCol="0">
            <a:spAutoFit/>
          </a:bodyPr>
          <a:lstStyle/>
          <a:p>
            <a:r>
              <a:rPr lang="en-GB" sz="2000" dirty="0"/>
              <a:t>Chapter 15 – Chemical safety  </a:t>
            </a:r>
          </a:p>
        </p:txBody>
      </p:sp>
      <p:sp>
        <p:nvSpPr>
          <p:cNvPr id="6" name="TextBox 5"/>
          <p:cNvSpPr txBox="1"/>
          <p:nvPr/>
        </p:nvSpPr>
        <p:spPr>
          <a:xfrm>
            <a:off x="2082952" y="3011823"/>
            <a:ext cx="6627690" cy="400110"/>
          </a:xfrm>
          <a:prstGeom prst="rect">
            <a:avLst/>
          </a:prstGeom>
          <a:noFill/>
        </p:spPr>
        <p:txBody>
          <a:bodyPr wrap="square" rtlCol="0">
            <a:spAutoFit/>
          </a:bodyPr>
          <a:lstStyle/>
          <a:p>
            <a:r>
              <a:rPr lang="en-GB" sz="2000" dirty="0"/>
              <a:t>Chapter 18 – Personal Protective Equipment </a:t>
            </a:r>
          </a:p>
        </p:txBody>
      </p:sp>
      <p:sp>
        <p:nvSpPr>
          <p:cNvPr id="10" name="TextBox 9"/>
          <p:cNvSpPr txBox="1"/>
          <p:nvPr/>
        </p:nvSpPr>
        <p:spPr>
          <a:xfrm>
            <a:off x="2082952" y="2550158"/>
            <a:ext cx="6192688" cy="400110"/>
          </a:xfrm>
          <a:prstGeom prst="rect">
            <a:avLst/>
          </a:prstGeom>
          <a:noFill/>
        </p:spPr>
        <p:txBody>
          <a:bodyPr wrap="square" rtlCol="0">
            <a:spAutoFit/>
          </a:bodyPr>
          <a:lstStyle/>
          <a:p>
            <a:r>
              <a:rPr lang="en-GB" sz="2000" dirty="0"/>
              <a:t>Chapter 17 – Cleaning </a:t>
            </a:r>
          </a:p>
        </p:txBody>
      </p:sp>
      <p:sp>
        <p:nvSpPr>
          <p:cNvPr id="11" name="TextBox 10"/>
          <p:cNvSpPr txBox="1"/>
          <p:nvPr/>
        </p:nvSpPr>
        <p:spPr>
          <a:xfrm>
            <a:off x="2099107" y="2139319"/>
            <a:ext cx="6192688" cy="400110"/>
          </a:xfrm>
          <a:prstGeom prst="rect">
            <a:avLst/>
          </a:prstGeom>
          <a:noFill/>
        </p:spPr>
        <p:txBody>
          <a:bodyPr wrap="square" rtlCol="0">
            <a:spAutoFit/>
          </a:bodyPr>
          <a:lstStyle/>
          <a:p>
            <a:r>
              <a:rPr lang="en-GB" sz="2000" dirty="0"/>
              <a:t>Chapter 16 – Plant maintenance</a:t>
            </a:r>
          </a:p>
        </p:txBody>
      </p:sp>
      <p:sp>
        <p:nvSpPr>
          <p:cNvPr id="12" name="TextBox 11"/>
          <p:cNvSpPr txBox="1"/>
          <p:nvPr/>
        </p:nvSpPr>
        <p:spPr>
          <a:xfrm>
            <a:off x="2082952" y="3705825"/>
            <a:ext cx="6627690" cy="1323439"/>
          </a:xfrm>
          <a:prstGeom prst="rect">
            <a:avLst/>
          </a:prstGeom>
          <a:noFill/>
        </p:spPr>
        <p:txBody>
          <a:bodyPr wrap="square" rtlCol="0">
            <a:spAutoFit/>
          </a:bodyPr>
          <a:lstStyle/>
          <a:p>
            <a:r>
              <a:rPr lang="en-GB" sz="2000" dirty="0"/>
              <a:t>Chapter 19, 20, 21, 22, 23, 24, 25, 26 – Spa pools, leisure pools, hydrotherapy pools, outdoor swimming and paddling pools, pools in other locations and domestic pools. Interactive water features and swimming ponds </a:t>
            </a:r>
          </a:p>
        </p:txBody>
      </p:sp>
    </p:spTree>
    <p:extLst>
      <p:ext uri="{BB962C8B-B14F-4D97-AF65-F5344CB8AC3E}">
        <p14:creationId xmlns:p14="http://schemas.microsoft.com/office/powerpoint/2010/main" val="420501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Effect transition="in" filter="fade">
                                      <p:cBhvr>
                                        <p:cTn id="35" dur="1000"/>
                                        <p:tgtEl>
                                          <p:spTgt spid="6">
                                            <p:txEl>
                                              <p:pRg st="0" end="0"/>
                                            </p:txEl>
                                          </p:spTgt>
                                        </p:tgtEl>
                                      </p:cBhvr>
                                    </p:animEffect>
                                    <p:anim calcmode="lin" valueType="num">
                                      <p:cBhvr>
                                        <p:cTn id="36"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8744" y="194734"/>
            <a:ext cx="8230523" cy="1507066"/>
          </a:xfrm>
        </p:spPr>
        <p:txBody>
          <a:bodyPr>
            <a:noAutofit/>
          </a:bodyPr>
          <a:lstStyle/>
          <a:p>
            <a:r>
              <a:rPr lang="en-GB" sz="3200" dirty="0"/>
              <a:t>Swimming Pool Water </a:t>
            </a:r>
            <a:br>
              <a:rPr lang="en-GB" sz="3200" dirty="0"/>
            </a:br>
            <a:r>
              <a:rPr lang="en-GB" sz="3200" dirty="0"/>
              <a:t>Chapter 10; Pool Water Chemistry; management and monitoring </a:t>
            </a:r>
          </a:p>
        </p:txBody>
      </p:sp>
      <p:sp>
        <p:nvSpPr>
          <p:cNvPr id="3" name="Content Placeholder 2"/>
          <p:cNvSpPr>
            <a:spLocks noGrp="1"/>
          </p:cNvSpPr>
          <p:nvPr>
            <p:ph idx="1"/>
          </p:nvPr>
        </p:nvSpPr>
        <p:spPr>
          <a:xfrm>
            <a:off x="1988744" y="1808698"/>
            <a:ext cx="8478496" cy="3973835"/>
          </a:xfrm>
        </p:spPr>
        <p:txBody>
          <a:bodyPr/>
          <a:lstStyle/>
          <a:p>
            <a:pPr>
              <a:buFont typeface="Arial" panose="020B0604020202020204" pitchFamily="34" charset="0"/>
              <a:buChar char="•"/>
            </a:pPr>
            <a:r>
              <a:rPr lang="en-GB" sz="2400" dirty="0"/>
              <a:t>Pool water parameters – determined after risk based assessments (water safety plans) – know your water and understand your treatment regimen</a:t>
            </a:r>
          </a:p>
          <a:p>
            <a:pPr>
              <a:buFont typeface="Arial" panose="020B0604020202020204" pitchFamily="34" charset="0"/>
              <a:buChar char="•"/>
            </a:pPr>
            <a:r>
              <a:rPr lang="en-GB" sz="2400" dirty="0"/>
              <a:t>Monitoring programmes – documented monitoring </a:t>
            </a:r>
          </a:p>
          <a:p>
            <a:pPr>
              <a:buFont typeface="Arial" panose="020B0604020202020204" pitchFamily="34" charset="0"/>
              <a:buChar char="•"/>
            </a:pPr>
            <a:r>
              <a:rPr lang="en-GB" sz="2400" dirty="0"/>
              <a:t>Disinfectant regime – suitable for the pool </a:t>
            </a:r>
          </a:p>
          <a:p>
            <a:pPr>
              <a:buFont typeface="Arial" panose="020B0604020202020204" pitchFamily="34" charset="0"/>
              <a:buChar char="•"/>
            </a:pPr>
            <a:r>
              <a:rPr lang="en-GB" sz="2400" dirty="0"/>
              <a:t>Pool water chemistry – more than merely the addition of chemicals</a:t>
            </a:r>
          </a:p>
          <a:p>
            <a:pPr>
              <a:buFont typeface="Arial" panose="020B0604020202020204" pitchFamily="34" charset="0"/>
              <a:buChar char="•"/>
            </a:pPr>
            <a:r>
              <a:rPr lang="en-GB" sz="2400" dirty="0"/>
              <a:t>Review of operational systems in light of incidents and monitoring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22</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3085211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571082" y="491067"/>
            <a:ext cx="8842918" cy="1298518"/>
          </a:xfrm>
        </p:spPr>
        <p:txBody>
          <a:bodyPr>
            <a:noAutofit/>
          </a:bodyPr>
          <a:lstStyle/>
          <a:p>
            <a:r>
              <a:rPr lang="en-GB" sz="3200" dirty="0"/>
              <a:t>Swimming Pool Water - PWTAG</a:t>
            </a:r>
            <a:br>
              <a:rPr lang="en-GB" sz="3200" dirty="0"/>
            </a:br>
            <a:r>
              <a:rPr lang="en-GB" sz="3200" dirty="0"/>
              <a:t>Chapter 10; Pool Water Chemistry; </a:t>
            </a:r>
            <a:br>
              <a:rPr lang="en-GB" sz="3200" dirty="0"/>
            </a:br>
            <a:r>
              <a:rPr lang="en-GB" sz="3200" dirty="0"/>
              <a:t>management and monitoring – pH and testing   </a:t>
            </a:r>
          </a:p>
        </p:txBody>
      </p:sp>
      <p:sp>
        <p:nvSpPr>
          <p:cNvPr id="8" name="Content Placeholder 7"/>
          <p:cNvSpPr>
            <a:spLocks noGrp="1"/>
          </p:cNvSpPr>
          <p:nvPr>
            <p:ph idx="1"/>
          </p:nvPr>
        </p:nvSpPr>
        <p:spPr>
          <a:xfrm>
            <a:off x="1571082" y="2205380"/>
            <a:ext cx="8028000" cy="3430373"/>
          </a:xfrm>
        </p:spPr>
        <p:txBody>
          <a:bodyPr/>
          <a:lstStyle/>
          <a:p>
            <a:pPr>
              <a:buFont typeface="Arial" panose="020B0604020202020204" pitchFamily="34" charset="0"/>
              <a:buChar char="•"/>
            </a:pPr>
            <a:r>
              <a:rPr lang="en-GB" sz="2400" dirty="0"/>
              <a:t>pH impact on efficacy of disinfectant </a:t>
            </a:r>
          </a:p>
          <a:p>
            <a:pPr>
              <a:buFont typeface="Arial" panose="020B0604020202020204" pitchFamily="34" charset="0"/>
              <a:buChar char="•"/>
            </a:pPr>
            <a:r>
              <a:rPr lang="en-GB" sz="2400" dirty="0"/>
              <a:t>Regular monitoring of pH – continuous/every 2 hours (subject to use) – or at least three times a day</a:t>
            </a:r>
          </a:p>
          <a:p>
            <a:pPr>
              <a:buFont typeface="Arial" panose="020B0604020202020204" pitchFamily="34" charset="0"/>
              <a:buChar char="•"/>
            </a:pPr>
            <a:r>
              <a:rPr lang="en-GB" sz="2400" dirty="0"/>
              <a:t>(Spa pools - tested at least twice a day, confirmed by risk assessment)</a:t>
            </a:r>
          </a:p>
          <a:p>
            <a:pPr>
              <a:buFont typeface="Arial" panose="020B0604020202020204" pitchFamily="34" charset="0"/>
              <a:buChar char="•"/>
            </a:pPr>
            <a:r>
              <a:rPr lang="en-GB" sz="2400" dirty="0"/>
              <a:t>Calibration of automated dosing systems</a:t>
            </a:r>
          </a:p>
          <a:p>
            <a:pPr>
              <a:buFont typeface="Arial" panose="020B0604020202020204" pitchFamily="34" charset="0"/>
              <a:buChar char="•"/>
            </a:pPr>
            <a:r>
              <a:rPr lang="en-GB" sz="2400" dirty="0"/>
              <a:t>pH correction – subject to disinfectant in use  </a:t>
            </a:r>
          </a:p>
          <a:p>
            <a:endParaRPr lang="en-GB" dirty="0"/>
          </a:p>
        </p:txBody>
      </p:sp>
      <p:sp>
        <p:nvSpPr>
          <p:cNvPr id="5" name="Slide Number Placeholder 4"/>
          <p:cNvSpPr>
            <a:spLocks noGrp="1"/>
          </p:cNvSpPr>
          <p:nvPr>
            <p:ph type="sldNum" sz="quarter" idx="10"/>
          </p:nvPr>
        </p:nvSpPr>
        <p:spPr/>
        <p:txBody>
          <a:bodyPr/>
          <a:lstStyle/>
          <a:p>
            <a:pPr>
              <a:defRPr/>
            </a:pPr>
            <a:r>
              <a:rPr lang="en-US"/>
              <a:t>  </a:t>
            </a:r>
            <a:fld id="{55FD54BE-53AE-43A8-A8D2-A8E4EFCA2A62}" type="slidenum">
              <a:rPr lang="en-US" smtClean="0"/>
              <a:pPr>
                <a:defRPr/>
              </a:pPr>
              <a:t>23</a:t>
            </a:fld>
            <a:endParaRPr lang="en-US" dirty="0"/>
          </a:p>
        </p:txBody>
      </p:sp>
      <p:sp>
        <p:nvSpPr>
          <p:cNvPr id="6" name="Footer Placeholder 5"/>
          <p:cNvSpPr>
            <a:spLocks noGrp="1"/>
          </p:cNvSpPr>
          <p:nvPr>
            <p:ph type="ftr" sz="quarter" idx="11"/>
          </p:nvPr>
        </p:nvSpPr>
        <p:spPr/>
        <p:txBody>
          <a:bodyPr/>
          <a:lstStyle/>
          <a:p>
            <a:pPr>
              <a:defRPr/>
            </a:pPr>
            <a:r>
              <a:rPr lang="en-GB"/>
              <a:t>Swimming Pool Water - the publication SPATEX 2020</a:t>
            </a:r>
            <a:endParaRPr lang="en-US" dirty="0"/>
          </a:p>
        </p:txBody>
      </p:sp>
      <p:pic>
        <p:nvPicPr>
          <p:cNvPr id="9" name="Picture 2" descr="H:\Legionnaires Disease\ECDC Dec 2013\Zagreb Photos\IMG_05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85316" y="3691537"/>
            <a:ext cx="2285003" cy="194421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369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858335" y="425602"/>
            <a:ext cx="9186530" cy="1188000"/>
          </a:xfrm>
        </p:spPr>
        <p:txBody>
          <a:bodyPr>
            <a:noAutofit/>
          </a:bodyPr>
          <a:lstStyle/>
          <a:p>
            <a:r>
              <a:rPr lang="en-GB" sz="3200" dirty="0"/>
              <a:t>Pool Water Chemistry - PWTAG</a:t>
            </a:r>
            <a:br>
              <a:rPr lang="en-GB" sz="3200" dirty="0"/>
            </a:br>
            <a:r>
              <a:rPr lang="en-GB" sz="3200" dirty="0"/>
              <a:t>Chapter 10; Pool Water Chemistry; </a:t>
            </a:r>
            <a:br>
              <a:rPr lang="en-GB" sz="3200" dirty="0"/>
            </a:br>
            <a:r>
              <a:rPr lang="en-GB" sz="3200" dirty="0"/>
              <a:t>management and monitoring – pH and testing</a:t>
            </a:r>
          </a:p>
        </p:txBody>
      </p:sp>
      <p:pic>
        <p:nvPicPr>
          <p:cNvPr id="102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9104153" y="2934586"/>
            <a:ext cx="2866068" cy="25906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Content Placeholder 9"/>
          <p:cNvSpPr>
            <a:spLocks noGrp="1"/>
          </p:cNvSpPr>
          <p:nvPr>
            <p:ph sz="half" idx="2"/>
          </p:nvPr>
        </p:nvSpPr>
        <p:spPr>
          <a:xfrm>
            <a:off x="1933541" y="1745244"/>
            <a:ext cx="8064896" cy="3780024"/>
          </a:xfrm>
        </p:spPr>
        <p:txBody>
          <a:bodyPr>
            <a:noAutofit/>
          </a:bodyPr>
          <a:lstStyle/>
          <a:p>
            <a:pPr>
              <a:buFont typeface="Arial" panose="020B0604020202020204" pitchFamily="34" charset="0"/>
              <a:buChar char="•"/>
            </a:pPr>
            <a:r>
              <a:rPr lang="en-GB" sz="2400" dirty="0"/>
              <a:t>Routine testing is essential</a:t>
            </a:r>
          </a:p>
          <a:p>
            <a:pPr>
              <a:buFont typeface="Arial" panose="020B0604020202020204" pitchFamily="34" charset="0"/>
              <a:buChar char="•"/>
            </a:pPr>
            <a:r>
              <a:rPr lang="en-GB" sz="2400" dirty="0"/>
              <a:t>Responding to issues – and identifying the root cause of any issues</a:t>
            </a:r>
          </a:p>
          <a:p>
            <a:pPr>
              <a:buFont typeface="Arial" panose="020B0604020202020204" pitchFamily="34" charset="0"/>
              <a:buChar char="•"/>
            </a:pPr>
            <a:r>
              <a:rPr lang="en-GB" sz="2400" dirty="0"/>
              <a:t>Monitoring – before pool opens and at closing </a:t>
            </a:r>
          </a:p>
          <a:p>
            <a:pPr>
              <a:buFont typeface="Arial" panose="020B0604020202020204" pitchFamily="34" charset="0"/>
              <a:buChar char="•"/>
            </a:pPr>
            <a:endParaRPr lang="en-GB" sz="2400" dirty="0"/>
          </a:p>
          <a:p>
            <a:pPr>
              <a:buFont typeface="Arial" panose="020B0604020202020204" pitchFamily="34" charset="0"/>
              <a:buChar char="•"/>
            </a:pPr>
            <a:r>
              <a:rPr lang="en-GB" sz="2400" dirty="0"/>
              <a:t>Automatic monitors -  checked daily </a:t>
            </a:r>
          </a:p>
          <a:p>
            <a:pPr>
              <a:buFont typeface="Arial" panose="020B0604020202020204" pitchFamily="34" charset="0"/>
              <a:buChar char="•"/>
            </a:pPr>
            <a:r>
              <a:rPr lang="en-GB" sz="2400" dirty="0"/>
              <a:t>Manual monitoring - still required</a:t>
            </a:r>
          </a:p>
          <a:p>
            <a:pPr>
              <a:buFont typeface="Arial" panose="020B0604020202020204" pitchFamily="34" charset="0"/>
              <a:buChar char="•"/>
            </a:pPr>
            <a:r>
              <a:rPr lang="en-GB" sz="2400" dirty="0"/>
              <a:t>Monitoring samples – representative</a:t>
            </a:r>
          </a:p>
          <a:p>
            <a:pPr>
              <a:buFont typeface="Arial" panose="020B0604020202020204" pitchFamily="34" charset="0"/>
              <a:buChar char="•"/>
            </a:pPr>
            <a:r>
              <a:rPr lang="en-GB" sz="2400" dirty="0"/>
              <a:t>Test kits – use of kits and training of operators  </a:t>
            </a:r>
          </a:p>
        </p:txBody>
      </p:sp>
      <p:sp>
        <p:nvSpPr>
          <p:cNvPr id="5" name="Slide Number Placeholder 4"/>
          <p:cNvSpPr>
            <a:spLocks noGrp="1"/>
          </p:cNvSpPr>
          <p:nvPr>
            <p:ph type="sldNum" sz="quarter" idx="10"/>
          </p:nvPr>
        </p:nvSpPr>
        <p:spPr/>
        <p:txBody>
          <a:bodyPr/>
          <a:lstStyle/>
          <a:p>
            <a:pPr>
              <a:defRPr/>
            </a:pPr>
            <a:r>
              <a:rPr lang="en-US"/>
              <a:t>  </a:t>
            </a:r>
            <a:fld id="{55FD54BE-53AE-43A8-A8D2-A8E4EFCA2A62}" type="slidenum">
              <a:rPr lang="en-US" smtClean="0"/>
              <a:pPr>
                <a:defRPr/>
              </a:pPr>
              <a:t>24</a:t>
            </a:fld>
            <a:endParaRPr lang="en-US" dirty="0"/>
          </a:p>
        </p:txBody>
      </p:sp>
      <p:sp>
        <p:nvSpPr>
          <p:cNvPr id="6" name="Footer Placeholder 5"/>
          <p:cNvSpPr>
            <a:spLocks noGrp="1"/>
          </p:cNvSpPr>
          <p:nvPr>
            <p:ph type="ftr" sz="quarter" idx="11"/>
          </p:nvPr>
        </p:nvSpPr>
        <p:spPr/>
        <p:txBody>
          <a:bodyPr/>
          <a:lstStyle/>
          <a:p>
            <a:pPr>
              <a:defRPr/>
            </a:pPr>
            <a:r>
              <a:rPr lang="en-GB"/>
              <a:t>Swimming Pool Water - the publication SPATEX 2020</a:t>
            </a:r>
            <a:endParaRPr lang="en-US" dirty="0"/>
          </a:p>
        </p:txBody>
      </p:sp>
    </p:spTree>
    <p:extLst>
      <p:ext uri="{BB962C8B-B14F-4D97-AF65-F5344CB8AC3E}">
        <p14:creationId xmlns:p14="http://schemas.microsoft.com/office/powerpoint/2010/main" val="32647352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8513" y="422947"/>
            <a:ext cx="7747954" cy="648072"/>
          </a:xfrm>
        </p:spPr>
        <p:txBody>
          <a:bodyPr>
            <a:noAutofit/>
          </a:bodyPr>
          <a:lstStyle/>
          <a:p>
            <a:r>
              <a:rPr lang="en-GB" sz="3200" dirty="0"/>
              <a:t>Swimming Pool Water - PWTAG</a:t>
            </a:r>
            <a:br>
              <a:rPr lang="en-GB" sz="3200" dirty="0"/>
            </a:br>
            <a:r>
              <a:rPr lang="en-GB" sz="3200" dirty="0"/>
              <a:t>Overview of benefits and potential issues</a:t>
            </a:r>
          </a:p>
        </p:txBody>
      </p:sp>
      <p:sp>
        <p:nvSpPr>
          <p:cNvPr id="3" name="Content Placeholder 2"/>
          <p:cNvSpPr>
            <a:spLocks noGrp="1"/>
          </p:cNvSpPr>
          <p:nvPr>
            <p:ph idx="1"/>
          </p:nvPr>
        </p:nvSpPr>
        <p:spPr>
          <a:xfrm>
            <a:off x="1922188" y="4232673"/>
            <a:ext cx="8028000" cy="1584176"/>
          </a:xfrm>
        </p:spPr>
        <p:txBody>
          <a:bodyPr>
            <a:normAutofit/>
          </a:bodyPr>
          <a:lstStyle/>
          <a:p>
            <a:r>
              <a:rPr lang="en-GB" sz="2000" b="1" dirty="0">
                <a:solidFill>
                  <a:schemeClr val="accent1"/>
                </a:solidFill>
              </a:rPr>
              <a:t>Swimming as part of a healthy lifestyle</a:t>
            </a:r>
          </a:p>
          <a:p>
            <a:r>
              <a:rPr lang="en-GB" sz="2000" b="1" dirty="0">
                <a:solidFill>
                  <a:schemeClr val="accent1"/>
                </a:solidFill>
              </a:rPr>
              <a:t>Swimming as a pastime, source of fun, enjoyment </a:t>
            </a:r>
          </a:p>
          <a:p>
            <a:r>
              <a:rPr lang="en-GB" sz="2000" b="1" dirty="0">
                <a:solidFill>
                  <a:schemeClr val="accent1"/>
                </a:solidFill>
              </a:rPr>
              <a:t>Swimming skills - for personal safety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25</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6" name="Rectangle 5"/>
          <p:cNvSpPr/>
          <p:nvPr/>
        </p:nvSpPr>
        <p:spPr>
          <a:xfrm>
            <a:off x="2028513" y="1340769"/>
            <a:ext cx="9667300" cy="2677656"/>
          </a:xfrm>
          <a:prstGeom prst="rect">
            <a:avLst/>
          </a:prstGeom>
        </p:spPr>
        <p:txBody>
          <a:bodyPr wrap="square">
            <a:spAutoFit/>
          </a:bodyPr>
          <a:lstStyle/>
          <a:p>
            <a:r>
              <a:rPr lang="en-GB" sz="2400" dirty="0"/>
              <a:t>Potential infections – understanding potential pathogens and safety issues</a:t>
            </a:r>
          </a:p>
          <a:p>
            <a:pPr marL="342900" indent="-342900">
              <a:buFont typeface="Arial" panose="020B0604020202020204" pitchFamily="34" charset="0"/>
              <a:buChar char="•"/>
            </a:pPr>
            <a:r>
              <a:rPr lang="en-GB" sz="2400" dirty="0"/>
              <a:t>Respiratory issues and infections</a:t>
            </a:r>
          </a:p>
          <a:p>
            <a:pPr marL="342900" indent="-342900">
              <a:buFont typeface="Arial" panose="020B0604020202020204" pitchFamily="34" charset="0"/>
              <a:buChar char="•"/>
            </a:pPr>
            <a:r>
              <a:rPr lang="en-GB" sz="2400" dirty="0"/>
              <a:t>Skin and foot infections - </a:t>
            </a:r>
          </a:p>
          <a:p>
            <a:pPr marL="342900" indent="-342900">
              <a:buFont typeface="Arial" panose="020B0604020202020204" pitchFamily="34" charset="0"/>
              <a:buChar char="•"/>
            </a:pPr>
            <a:r>
              <a:rPr lang="en-GB" sz="2400" dirty="0"/>
              <a:t>Eye irritation – including advice for contact lens wearers  </a:t>
            </a:r>
          </a:p>
          <a:p>
            <a:pPr marL="342900" indent="-342900">
              <a:buFont typeface="Arial" panose="020B0604020202020204" pitchFamily="34" charset="0"/>
              <a:buChar char="•"/>
            </a:pPr>
            <a:r>
              <a:rPr lang="en-GB" sz="2400" dirty="0"/>
              <a:t>Rashes and folliculitis – chemical and bacterial issues </a:t>
            </a:r>
          </a:p>
          <a:p>
            <a:pPr marL="342900" indent="-342900">
              <a:buFont typeface="Arial" panose="020B0604020202020204" pitchFamily="34" charset="0"/>
              <a:buChar char="•"/>
            </a:pPr>
            <a:r>
              <a:rPr lang="en-GB" sz="2400" dirty="0"/>
              <a:t>Ear and sinus infections - </a:t>
            </a:r>
          </a:p>
          <a:p>
            <a:pPr marL="342900" indent="-342900">
              <a:buFont typeface="Arial" panose="020B0604020202020204" pitchFamily="34" charset="0"/>
              <a:buChar char="•"/>
            </a:pPr>
            <a:r>
              <a:rPr lang="en-GB" sz="2400" dirty="0"/>
              <a:t>Gastro-intestinal infections – including water borne protozoa</a:t>
            </a:r>
          </a:p>
        </p:txBody>
      </p:sp>
    </p:spTree>
    <p:extLst>
      <p:ext uri="{BB962C8B-B14F-4D97-AF65-F5344CB8AC3E}">
        <p14:creationId xmlns:p14="http://schemas.microsoft.com/office/powerpoint/2010/main" val="45413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0941" y="436915"/>
            <a:ext cx="7056784" cy="1296144"/>
          </a:xfrm>
        </p:spPr>
        <p:txBody>
          <a:bodyPr>
            <a:noAutofit/>
          </a:bodyPr>
          <a:lstStyle/>
          <a:p>
            <a:r>
              <a:rPr lang="en-GB" sz="3200" dirty="0"/>
              <a:t>Un- Healthy Swimming;  </a:t>
            </a:r>
            <a:br>
              <a:rPr lang="en-GB" sz="3200" dirty="0"/>
            </a:br>
            <a:r>
              <a:rPr lang="en-GB" sz="3200" dirty="0"/>
              <a:t>What can happen if we lose control of water management ?</a:t>
            </a:r>
          </a:p>
        </p:txBody>
      </p:sp>
      <p:sp>
        <p:nvSpPr>
          <p:cNvPr id="3" name="Content Placeholder 2"/>
          <p:cNvSpPr>
            <a:spLocks noGrp="1"/>
          </p:cNvSpPr>
          <p:nvPr>
            <p:ph idx="1"/>
          </p:nvPr>
        </p:nvSpPr>
        <p:spPr>
          <a:xfrm>
            <a:off x="1765248" y="2060848"/>
            <a:ext cx="8795248" cy="1851933"/>
          </a:xfrm>
        </p:spPr>
        <p:txBody>
          <a:bodyPr>
            <a:normAutofit lnSpcReduction="10000"/>
          </a:bodyPr>
          <a:lstStyle/>
          <a:p>
            <a:r>
              <a:rPr lang="en-GB" sz="2000" b="1" dirty="0"/>
              <a:t>8 </a:t>
            </a:r>
            <a:r>
              <a:rPr lang="en-GB" sz="2000" dirty="0"/>
              <a:t>cases of E coli O157  - Trafford area of the Manchester conurbation, 2004</a:t>
            </a:r>
          </a:p>
          <a:p>
            <a:r>
              <a:rPr lang="en-GB" sz="2000" dirty="0"/>
              <a:t>Analysis of the questionnaires established a link that all four cases had been swimming in the learners’ pool of a local leisure centre</a:t>
            </a:r>
          </a:p>
          <a:p>
            <a:r>
              <a:rPr lang="en-GB" sz="2000" dirty="0"/>
              <a:t>No obvious source of E. coli O157 was found – but epidemic curve, descriptive epidemiology and laboratory data consistent with a single contamination event such as faecal incontinence event on the morning – before exposure</a:t>
            </a:r>
          </a:p>
          <a:p>
            <a:pPr marL="0" indent="0">
              <a:buNone/>
            </a:pPr>
            <a:endParaRPr lang="en-GB"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26</a:t>
            </a:fld>
            <a:endParaRPr lang="en-US" dirty="0"/>
          </a:p>
        </p:txBody>
      </p:sp>
      <p:sp>
        <p:nvSpPr>
          <p:cNvPr id="6" name="TextBox 5"/>
          <p:cNvSpPr txBox="1"/>
          <p:nvPr/>
        </p:nvSpPr>
        <p:spPr>
          <a:xfrm>
            <a:off x="1765248" y="5353483"/>
            <a:ext cx="8424936" cy="338554"/>
          </a:xfrm>
          <a:prstGeom prst="rect">
            <a:avLst/>
          </a:prstGeom>
          <a:noFill/>
        </p:spPr>
        <p:txBody>
          <a:bodyPr wrap="square" rtlCol="0">
            <a:spAutoFit/>
          </a:bodyPr>
          <a:lstStyle/>
          <a:p>
            <a:r>
              <a:rPr lang="en-GB" sz="1600" b="1" dirty="0"/>
              <a:t>http://www.ncbi.nlm.nih.gov/pmc/articles/PMC2870659/pdf/S0950268807007947a.pdf</a:t>
            </a:r>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8" name="TextBox 7"/>
          <p:cNvSpPr txBox="1"/>
          <p:nvPr/>
        </p:nvSpPr>
        <p:spPr>
          <a:xfrm>
            <a:off x="1860941" y="4192158"/>
            <a:ext cx="8568952" cy="830997"/>
          </a:xfrm>
          <a:prstGeom prst="rect">
            <a:avLst/>
          </a:prstGeom>
          <a:noFill/>
        </p:spPr>
        <p:txBody>
          <a:bodyPr wrap="square" rtlCol="0">
            <a:spAutoFit/>
          </a:bodyPr>
          <a:lstStyle/>
          <a:p>
            <a:r>
              <a:rPr lang="en-GB" sz="2400" dirty="0"/>
              <a:t>On that Sunday morning, the level of free chlorine in the pool was ‘probably &lt;0.5 mg/l - inadequate to disinfect the pool’.</a:t>
            </a:r>
          </a:p>
        </p:txBody>
      </p:sp>
    </p:spTree>
    <p:extLst>
      <p:ext uri="{BB962C8B-B14F-4D97-AF65-F5344CB8AC3E}">
        <p14:creationId xmlns:p14="http://schemas.microsoft.com/office/powerpoint/2010/main" val="59374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0046" y="284312"/>
            <a:ext cx="6840760" cy="1008112"/>
          </a:xfrm>
        </p:spPr>
        <p:txBody>
          <a:bodyPr>
            <a:noAutofit/>
          </a:bodyPr>
          <a:lstStyle/>
          <a:p>
            <a:r>
              <a:rPr lang="en-GB" sz="3200" dirty="0"/>
              <a:t>Swimming Pool Water  -</a:t>
            </a:r>
            <a:br>
              <a:rPr lang="en-GB" sz="3200" dirty="0"/>
            </a:br>
            <a:r>
              <a:rPr lang="en-GB" sz="3200" dirty="0"/>
              <a:t>Chapter 13; Outbreaks </a:t>
            </a:r>
            <a:endParaRPr lang="en-GB" sz="2400" dirty="0"/>
          </a:p>
        </p:txBody>
      </p:sp>
      <p:sp>
        <p:nvSpPr>
          <p:cNvPr id="3" name="Content Placeholder 2"/>
          <p:cNvSpPr>
            <a:spLocks noGrp="1"/>
          </p:cNvSpPr>
          <p:nvPr>
            <p:ph idx="1"/>
          </p:nvPr>
        </p:nvSpPr>
        <p:spPr>
          <a:xfrm>
            <a:off x="2000046" y="1292424"/>
            <a:ext cx="8478496" cy="4608512"/>
          </a:xfrm>
        </p:spPr>
        <p:txBody>
          <a:bodyPr>
            <a:normAutofit fontScale="85000" lnSpcReduction="20000"/>
          </a:bodyPr>
          <a:lstStyle/>
          <a:p>
            <a:pPr>
              <a:buFont typeface="Arial" panose="020B0604020202020204" pitchFamily="34" charset="0"/>
              <a:buChar char="•"/>
            </a:pPr>
            <a:r>
              <a:rPr lang="en-GB" dirty="0"/>
              <a:t>Inadequate water disinfection  / inadequate residual </a:t>
            </a:r>
          </a:p>
          <a:p>
            <a:pPr>
              <a:buFont typeface="Arial" panose="020B0604020202020204" pitchFamily="34" charset="0"/>
              <a:buChar char="•"/>
            </a:pPr>
            <a:r>
              <a:rPr lang="en-GB" dirty="0"/>
              <a:t>Sewage cross contamination</a:t>
            </a:r>
          </a:p>
          <a:p>
            <a:pPr>
              <a:buFont typeface="Arial" panose="020B0604020202020204" pitchFamily="34" charset="0"/>
              <a:buChar char="•"/>
            </a:pPr>
            <a:r>
              <a:rPr lang="en-GB" dirty="0"/>
              <a:t>Inadequate filtration</a:t>
            </a:r>
          </a:p>
          <a:p>
            <a:pPr>
              <a:buFont typeface="Arial" panose="020B0604020202020204" pitchFamily="34" charset="0"/>
              <a:buChar char="•"/>
            </a:pPr>
            <a:r>
              <a:rPr lang="en-GB" dirty="0"/>
              <a:t>Backwash issues</a:t>
            </a:r>
          </a:p>
          <a:p>
            <a:pPr>
              <a:buFont typeface="Arial" panose="020B0604020202020204" pitchFamily="34" charset="0"/>
              <a:buChar char="•"/>
            </a:pPr>
            <a:r>
              <a:rPr lang="en-GB" dirty="0"/>
              <a:t>Ozone treatment – not operating correctly </a:t>
            </a:r>
          </a:p>
          <a:p>
            <a:pPr>
              <a:buFont typeface="Arial" panose="020B0604020202020204" pitchFamily="34" charset="0"/>
              <a:buChar char="•"/>
            </a:pPr>
            <a:r>
              <a:rPr lang="en-GB" dirty="0"/>
              <a:t>Cross contamination from poolside areas and/or poor poolside cleaning regimes </a:t>
            </a:r>
          </a:p>
          <a:p>
            <a:pPr>
              <a:buFont typeface="Arial" panose="020B0604020202020204" pitchFamily="34" charset="0"/>
              <a:buChar char="•"/>
            </a:pPr>
            <a:r>
              <a:rPr lang="en-GB" dirty="0"/>
              <a:t>Towel sharing </a:t>
            </a:r>
          </a:p>
          <a:p>
            <a:pPr>
              <a:buFont typeface="Arial" panose="020B0604020202020204" pitchFamily="34" charset="0"/>
              <a:buChar char="•"/>
            </a:pPr>
            <a:r>
              <a:rPr lang="en-GB" dirty="0"/>
              <a:t>Issues with the domestic hot and cold water system</a:t>
            </a:r>
          </a:p>
          <a:p>
            <a:pPr>
              <a:buFont typeface="Arial" panose="020B0604020202020204" pitchFamily="34" charset="0"/>
              <a:buChar char="•"/>
            </a:pPr>
            <a:r>
              <a:rPr lang="en-GB" dirty="0"/>
              <a:t>No pre-swim showering </a:t>
            </a:r>
          </a:p>
          <a:p>
            <a:pPr>
              <a:buFont typeface="Arial" panose="020B0604020202020204" pitchFamily="34" charset="0"/>
              <a:buChar char="•"/>
            </a:pPr>
            <a:r>
              <a:rPr lang="en-GB" dirty="0"/>
              <a:t>Vomit in pool water </a:t>
            </a:r>
          </a:p>
          <a:p>
            <a:pPr>
              <a:buFont typeface="Arial" panose="020B0604020202020204" pitchFamily="34" charset="0"/>
              <a:buChar char="•"/>
            </a:pPr>
            <a:r>
              <a:rPr lang="en-GB" dirty="0"/>
              <a:t>Bathing loads too high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27</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6" name="Picture 2" descr="H:\Legionnaires Disease\Hagg Hall\20150716_142930_resized.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9897504" y="3596680"/>
            <a:ext cx="2088232" cy="21335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7" name="Picture 6" descr="H:\Olympics\Aquatics Centre\Photos 20 Dec 2011\IMG_251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39827" y="1292424"/>
            <a:ext cx="3014389" cy="174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6739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4101" y="694623"/>
            <a:ext cx="6390264" cy="871709"/>
          </a:xfrm>
        </p:spPr>
        <p:txBody>
          <a:bodyPr>
            <a:noAutofit/>
          </a:bodyPr>
          <a:lstStyle/>
          <a:p>
            <a:r>
              <a:rPr lang="en-GB" sz="3200" dirty="0"/>
              <a:t>Swimming Pool Water </a:t>
            </a:r>
            <a:br>
              <a:rPr lang="en-GB" sz="3200" dirty="0"/>
            </a:br>
            <a:r>
              <a:rPr lang="en-GB" sz="3200" dirty="0"/>
              <a:t>Chapter 14; Microbiological testing; </a:t>
            </a:r>
          </a:p>
        </p:txBody>
      </p:sp>
      <p:sp>
        <p:nvSpPr>
          <p:cNvPr id="3" name="Content Placeholder 2"/>
          <p:cNvSpPr>
            <a:spLocks noGrp="1"/>
          </p:cNvSpPr>
          <p:nvPr>
            <p:ph idx="1"/>
          </p:nvPr>
        </p:nvSpPr>
        <p:spPr>
          <a:xfrm>
            <a:off x="2094101" y="1700809"/>
            <a:ext cx="8406488" cy="4307631"/>
          </a:xfrm>
        </p:spPr>
        <p:txBody>
          <a:bodyPr>
            <a:normAutofit lnSpcReduction="10000"/>
          </a:bodyPr>
          <a:lstStyle/>
          <a:p>
            <a:pPr>
              <a:buFont typeface="Arial" panose="020B0604020202020204" pitchFamily="34" charset="0"/>
              <a:buChar char="•"/>
            </a:pPr>
            <a:r>
              <a:rPr lang="en-GB" sz="2400" dirty="0"/>
              <a:t>Micro problems in a well designed and operated pool ?</a:t>
            </a:r>
          </a:p>
          <a:p>
            <a:pPr>
              <a:buFont typeface="Arial" panose="020B0604020202020204" pitchFamily="34" charset="0"/>
              <a:buChar char="•"/>
            </a:pPr>
            <a:r>
              <a:rPr lang="en-GB" sz="2400" dirty="0"/>
              <a:t>Testing – as appropriate intervals (verification of water management) – monthly for commercial pools, weekly for hydrotherapy pools</a:t>
            </a:r>
          </a:p>
          <a:p>
            <a:pPr>
              <a:buFont typeface="Arial" panose="020B0604020202020204" pitchFamily="34" charset="0"/>
              <a:buChar char="•"/>
            </a:pPr>
            <a:r>
              <a:rPr lang="en-GB" sz="2400" b="1" dirty="0">
                <a:solidFill>
                  <a:schemeClr val="accent1"/>
                </a:solidFill>
              </a:rPr>
              <a:t>‘It should not be necessary to take frequent samples for microbiological examination……….’</a:t>
            </a:r>
          </a:p>
          <a:p>
            <a:pPr>
              <a:buFont typeface="Arial" panose="020B0604020202020204" pitchFamily="34" charset="0"/>
              <a:buChar char="•"/>
            </a:pPr>
            <a:r>
              <a:rPr lang="en-GB" sz="2400" dirty="0"/>
              <a:t>Sampling – on commissioning / re-commissioning a pool</a:t>
            </a:r>
          </a:p>
          <a:p>
            <a:pPr>
              <a:buFont typeface="Arial" panose="020B0604020202020204" pitchFamily="34" charset="0"/>
              <a:buChar char="•"/>
            </a:pPr>
            <a:r>
              <a:rPr lang="en-GB" sz="2400" dirty="0"/>
              <a:t>Sampling if treatment failures </a:t>
            </a:r>
          </a:p>
          <a:p>
            <a:pPr>
              <a:buFont typeface="Arial" panose="020B0604020202020204" pitchFamily="34" charset="0"/>
              <a:buChar char="•"/>
            </a:pPr>
            <a:r>
              <a:rPr lang="en-GB" sz="2400" dirty="0"/>
              <a:t>Sampling after an incident investigation with impact on bathers health</a:t>
            </a:r>
          </a:p>
          <a:p>
            <a:pPr>
              <a:buFont typeface="Arial" panose="020B0604020202020204" pitchFamily="34" charset="0"/>
              <a:buChar char="•"/>
            </a:pPr>
            <a:r>
              <a:rPr lang="en-GB" sz="2400" dirty="0"/>
              <a:t>Staff carrying out sampling – fully trained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28</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67524" y="981094"/>
            <a:ext cx="1894277" cy="1708932"/>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67524" y="2937932"/>
            <a:ext cx="1894277" cy="1608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528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122819" y="496546"/>
            <a:ext cx="6606288" cy="1173572"/>
          </a:xfrm>
        </p:spPr>
        <p:txBody>
          <a:bodyPr>
            <a:noAutofit/>
          </a:bodyPr>
          <a:lstStyle/>
          <a:p>
            <a:r>
              <a:rPr lang="en-GB" sz="3200" dirty="0"/>
              <a:t>Swimming Pool Water </a:t>
            </a:r>
            <a:br>
              <a:rPr lang="en-GB" sz="3200" dirty="0"/>
            </a:br>
            <a:r>
              <a:rPr lang="en-GB" sz="3200" dirty="0"/>
              <a:t>Chapter 14 Microbiological testing; </a:t>
            </a:r>
            <a:br>
              <a:rPr lang="en-GB" sz="3200" dirty="0"/>
            </a:br>
            <a:r>
              <a:rPr lang="en-GB" sz="3200" dirty="0"/>
              <a:t>Pseudomonas and Legionella </a:t>
            </a:r>
          </a:p>
        </p:txBody>
      </p:sp>
      <p:sp>
        <p:nvSpPr>
          <p:cNvPr id="3" name="Content Placeholder 2"/>
          <p:cNvSpPr>
            <a:spLocks noGrp="1"/>
          </p:cNvSpPr>
          <p:nvPr>
            <p:ph idx="1"/>
          </p:nvPr>
        </p:nvSpPr>
        <p:spPr>
          <a:xfrm>
            <a:off x="2063552" y="1916238"/>
            <a:ext cx="8424936" cy="4177059"/>
          </a:xfrm>
        </p:spPr>
        <p:txBody>
          <a:bodyPr/>
          <a:lstStyle/>
          <a:p>
            <a:r>
              <a:rPr lang="en-GB" sz="2000" b="1" dirty="0"/>
              <a:t>Pseudomonas aeruginosa – </a:t>
            </a:r>
          </a:p>
          <a:p>
            <a:pPr>
              <a:buFont typeface="Arial" panose="020B0604020202020204" pitchFamily="34" charset="0"/>
              <a:buChar char="•"/>
            </a:pPr>
            <a:r>
              <a:rPr lang="en-GB" sz="2000" dirty="0"/>
              <a:t>Should be absent in 100ml, but counts of less that 10 may be acceptable. </a:t>
            </a:r>
          </a:p>
          <a:p>
            <a:pPr>
              <a:buFont typeface="Arial" panose="020B0604020202020204" pitchFamily="34" charset="0"/>
              <a:buChar char="•"/>
            </a:pPr>
            <a:r>
              <a:rPr lang="en-GB" sz="2000" dirty="0"/>
              <a:t>Counts over 10 per 100ml should be investigated</a:t>
            </a:r>
          </a:p>
          <a:p>
            <a:pPr>
              <a:buFont typeface="Arial" panose="020B0604020202020204" pitchFamily="34" charset="0"/>
              <a:buChar char="•"/>
            </a:pPr>
            <a:r>
              <a:rPr lang="en-GB" sz="2000" dirty="0"/>
              <a:t>(Presence in spa pools should be investigated) </a:t>
            </a:r>
            <a:br>
              <a:rPr lang="en-GB" sz="2000" dirty="0"/>
            </a:br>
            <a:endParaRPr lang="en-GB" sz="2000" dirty="0"/>
          </a:p>
          <a:p>
            <a:r>
              <a:rPr lang="en-GB" sz="2000" b="1" dirty="0"/>
              <a:t>Legionella - </a:t>
            </a:r>
          </a:p>
          <a:p>
            <a:pPr>
              <a:buFont typeface="Arial" panose="020B0604020202020204" pitchFamily="34" charset="0"/>
              <a:buChar char="•"/>
            </a:pPr>
            <a:r>
              <a:rPr lang="en-GB" sz="2000" dirty="0"/>
              <a:t>More significant in spa pools – with warmer water</a:t>
            </a:r>
          </a:p>
          <a:p>
            <a:pPr>
              <a:buFont typeface="Arial" panose="020B0604020202020204" pitchFamily="34" charset="0"/>
              <a:buChar char="•"/>
            </a:pPr>
            <a:r>
              <a:rPr lang="en-GB" sz="2000" dirty="0"/>
              <a:t>Risk assessment should determine if testing is indicated</a:t>
            </a:r>
          </a:p>
          <a:p>
            <a:pPr>
              <a:buFont typeface="Arial" panose="020B0604020202020204" pitchFamily="34" charset="0"/>
              <a:buChar char="•"/>
            </a:pPr>
            <a:r>
              <a:rPr lang="en-GB" sz="2000" dirty="0"/>
              <a:t>Criteria for action - &gt;1000cfu/litre= close pool immediately </a:t>
            </a:r>
          </a:p>
          <a:p>
            <a:endParaRPr lang="en-GB" sz="2000"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29</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Tree>
    <p:extLst>
      <p:ext uri="{BB962C8B-B14F-4D97-AF65-F5344CB8AC3E}">
        <p14:creationId xmlns:p14="http://schemas.microsoft.com/office/powerpoint/2010/main" val="939362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445426"/>
            <a:ext cx="6462272" cy="648072"/>
          </a:xfrm>
        </p:spPr>
        <p:txBody>
          <a:bodyPr>
            <a:normAutofit/>
          </a:bodyPr>
          <a:lstStyle/>
          <a:p>
            <a:r>
              <a:rPr lang="en-GB" sz="3200" dirty="0"/>
              <a:t>Pool Water Management </a:t>
            </a:r>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30</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dirty="0"/>
          </a:p>
        </p:txBody>
      </p:sp>
      <p:pic>
        <p:nvPicPr>
          <p:cNvPr id="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032000" y="3296368"/>
            <a:ext cx="3581991" cy="2387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descr="E:\Swimming etc Pools\Hull 2013\IMG_038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48440" y="3296368"/>
            <a:ext cx="3423151" cy="236346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847528" y="1196752"/>
            <a:ext cx="8109272" cy="1938992"/>
          </a:xfrm>
          <a:prstGeom prst="rect">
            <a:avLst/>
          </a:prstGeom>
          <a:noFill/>
        </p:spPr>
        <p:txBody>
          <a:bodyPr wrap="square" rtlCol="0">
            <a:spAutoFit/>
          </a:bodyPr>
          <a:lstStyle/>
          <a:p>
            <a:r>
              <a:rPr lang="en-GB" sz="2400" dirty="0"/>
              <a:t>If the pool water ……..</a:t>
            </a:r>
          </a:p>
          <a:p>
            <a:pPr marL="342900" indent="-342900">
              <a:buFont typeface="Arial" panose="020B0604020202020204" pitchFamily="34" charset="0"/>
              <a:buChar char="•"/>
            </a:pPr>
            <a:r>
              <a:rPr lang="en-GB" sz="2400" dirty="0"/>
              <a:t>Looks like the River Mersey</a:t>
            </a:r>
          </a:p>
          <a:p>
            <a:pPr marL="342900" indent="-342900">
              <a:buFont typeface="Arial" panose="020B0604020202020204" pitchFamily="34" charset="0"/>
              <a:buChar char="•"/>
            </a:pPr>
            <a:r>
              <a:rPr lang="en-GB" sz="2400" dirty="0"/>
              <a:t>Smells like the River Mersey and</a:t>
            </a:r>
          </a:p>
          <a:p>
            <a:pPr marL="342900" indent="-342900">
              <a:buFont typeface="Arial" panose="020B0604020202020204" pitchFamily="34" charset="0"/>
              <a:buChar char="•"/>
            </a:pPr>
            <a:r>
              <a:rPr lang="en-GB" sz="2400" dirty="0"/>
              <a:t>Tastes like the River Mersey </a:t>
            </a:r>
          </a:p>
          <a:p>
            <a:r>
              <a:rPr lang="en-GB" sz="2400" dirty="0"/>
              <a:t>Then it probably has the microbiology of the River Mersey   </a:t>
            </a:r>
          </a:p>
        </p:txBody>
      </p:sp>
    </p:spTree>
    <p:extLst>
      <p:ext uri="{BB962C8B-B14F-4D97-AF65-F5344CB8AC3E}">
        <p14:creationId xmlns:p14="http://schemas.microsoft.com/office/powerpoint/2010/main" val="167417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1000"/>
                                        <p:tgtEl>
                                          <p:spTgt spid="3">
                                            <p:txEl>
                                              <p:pRg st="1" end="1"/>
                                            </p:txEl>
                                          </p:spTgt>
                                        </p:tgtEl>
                                      </p:cBhvr>
                                    </p:animEffect>
                                    <p:anim calcmode="lin" valueType="num">
                                      <p:cBhvr>
                                        <p:cTn id="2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1000"/>
                                        <p:tgtEl>
                                          <p:spTgt spid="3">
                                            <p:txEl>
                                              <p:pRg st="2" end="2"/>
                                            </p:txEl>
                                          </p:spTgt>
                                        </p:tgtEl>
                                      </p:cBhvr>
                                    </p:animEffect>
                                    <p:anim calcmode="lin" valueType="num">
                                      <p:cBhvr>
                                        <p:cTn id="3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Effect transition="in" filter="fade">
                                      <p:cBhvr>
                                        <p:cTn id="42" dur="1000"/>
                                        <p:tgtEl>
                                          <p:spTgt spid="3">
                                            <p:txEl>
                                              <p:pRg st="3" end="3"/>
                                            </p:txEl>
                                          </p:spTgt>
                                        </p:tgtEl>
                                      </p:cBhvr>
                                    </p:animEffect>
                                    <p:anim calcmode="lin" valueType="num">
                                      <p:cBhvr>
                                        <p:cTn id="4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fade">
                                      <p:cBhvr>
                                        <p:cTn id="49" dur="1000"/>
                                        <p:tgtEl>
                                          <p:spTgt spid="3">
                                            <p:txEl>
                                              <p:pRg st="4" end="4"/>
                                            </p:txEl>
                                          </p:spTgt>
                                        </p:tgtEl>
                                      </p:cBhvr>
                                    </p:animEffect>
                                    <p:anim calcmode="lin" valueType="num">
                                      <p:cBhvr>
                                        <p:cTn id="5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1484784"/>
            <a:ext cx="8028000" cy="2232248"/>
          </a:xfrm>
        </p:spPr>
        <p:txBody>
          <a:bodyPr>
            <a:normAutofit fontScale="85000" lnSpcReduction="10000"/>
          </a:bodyPr>
          <a:lstStyle/>
          <a:p>
            <a:pPr>
              <a:buFont typeface="Arial" panose="020B0604020202020204" pitchFamily="34" charset="0"/>
              <a:buChar char="•"/>
            </a:pPr>
            <a:r>
              <a:rPr lang="en-GB" dirty="0"/>
              <a:t>Good design is essential to pool water quality</a:t>
            </a:r>
          </a:p>
          <a:p>
            <a:pPr>
              <a:buFont typeface="Arial" panose="020B0604020202020204" pitchFamily="34" charset="0"/>
              <a:buChar char="•"/>
            </a:pPr>
            <a:r>
              <a:rPr lang="en-GB" dirty="0"/>
              <a:t>Effective management is essential to pool water quality</a:t>
            </a:r>
          </a:p>
          <a:p>
            <a:pPr>
              <a:buFont typeface="Arial" panose="020B0604020202020204" pitchFamily="34" charset="0"/>
              <a:buChar char="•"/>
            </a:pPr>
            <a:r>
              <a:rPr lang="en-GB" dirty="0"/>
              <a:t>Monitoring should be carried out – by trained staff </a:t>
            </a:r>
          </a:p>
          <a:p>
            <a:pPr>
              <a:buFont typeface="Arial" panose="020B0604020202020204" pitchFamily="34" charset="0"/>
              <a:buChar char="•"/>
            </a:pPr>
            <a:r>
              <a:rPr lang="en-GB" dirty="0"/>
              <a:t>Verification samples (for microbiology) can be taken </a:t>
            </a:r>
          </a:p>
          <a:p>
            <a:pPr>
              <a:buFont typeface="Arial" panose="020B0604020202020204" pitchFamily="34" charset="0"/>
              <a:buChar char="•"/>
            </a:pPr>
            <a:r>
              <a:rPr lang="en-GB" dirty="0"/>
              <a:t>Samples should be tested by UKAS accredited laboratories </a:t>
            </a:r>
          </a:p>
          <a:p>
            <a:pPr>
              <a:buFont typeface="Arial" panose="020B0604020202020204" pitchFamily="34" charset="0"/>
              <a:buChar char="•"/>
            </a:pPr>
            <a:endParaRPr lang="en-GB" sz="2000" dirty="0"/>
          </a:p>
        </p:txBody>
      </p:sp>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31</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2" name="TextBox 1"/>
          <p:cNvSpPr txBox="1"/>
          <p:nvPr/>
        </p:nvSpPr>
        <p:spPr>
          <a:xfrm>
            <a:off x="1093382" y="4082583"/>
            <a:ext cx="9656135" cy="954107"/>
          </a:xfrm>
          <a:prstGeom prst="rect">
            <a:avLst/>
          </a:prstGeom>
          <a:noFill/>
        </p:spPr>
        <p:txBody>
          <a:bodyPr wrap="square" rtlCol="0">
            <a:spAutoFit/>
          </a:bodyPr>
          <a:lstStyle/>
          <a:p>
            <a:pPr algn="ctr"/>
            <a:r>
              <a:rPr lang="en-GB" sz="2800" b="1" dirty="0"/>
              <a:t>Normal Operating Procedures and Emergency Action Plans should link in with monitoring and verification sampling </a:t>
            </a:r>
          </a:p>
        </p:txBody>
      </p:sp>
    </p:spTree>
    <p:extLst>
      <p:ext uri="{BB962C8B-B14F-4D97-AF65-F5344CB8AC3E}">
        <p14:creationId xmlns:p14="http://schemas.microsoft.com/office/powerpoint/2010/main" val="229637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1000"/>
                                        <p:tgtEl>
                                          <p:spTgt spid="2"/>
                                        </p:tgtEl>
                                      </p:cBhvr>
                                    </p:animEffect>
                                    <p:anim calcmode="lin" valueType="num">
                                      <p:cBhvr>
                                        <p:cTn id="43" dur="1000" fill="hold"/>
                                        <p:tgtEl>
                                          <p:spTgt spid="2"/>
                                        </p:tgtEl>
                                        <p:attrNameLst>
                                          <p:attrName>ppt_x</p:attrName>
                                        </p:attrNameLst>
                                      </p:cBhvr>
                                      <p:tavLst>
                                        <p:tav tm="0">
                                          <p:val>
                                            <p:strVal val="#ppt_x"/>
                                          </p:val>
                                        </p:tav>
                                        <p:tav tm="100000">
                                          <p:val>
                                            <p:strVal val="#ppt_x"/>
                                          </p:val>
                                        </p:tav>
                                      </p:tavLst>
                                    </p:anim>
                                    <p:anim calcmode="lin" valueType="num">
                                      <p:cBhvr>
                                        <p:cTn id="4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6753" y="476672"/>
            <a:ext cx="7787263" cy="648072"/>
          </a:xfrm>
        </p:spPr>
        <p:txBody>
          <a:bodyPr>
            <a:normAutofit fontScale="90000"/>
          </a:bodyPr>
          <a:lstStyle/>
          <a:p>
            <a:r>
              <a:rPr lang="en-GB" dirty="0"/>
              <a:t>Swimming &amp; Recreational Water </a:t>
            </a:r>
            <a:br>
              <a:rPr lang="en-GB" dirty="0"/>
            </a:br>
            <a:endParaRPr lang="en-GB" dirty="0"/>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845445" y="2118974"/>
            <a:ext cx="4089410" cy="2880242"/>
          </a:xfrm>
        </p:spPr>
      </p:pic>
      <p:sp>
        <p:nvSpPr>
          <p:cNvPr id="4" name="Slide Number Placeholder 3"/>
          <p:cNvSpPr>
            <a:spLocks noGrp="1"/>
          </p:cNvSpPr>
          <p:nvPr>
            <p:ph type="sldNum" sz="quarter" idx="10"/>
          </p:nvPr>
        </p:nvSpPr>
        <p:spPr/>
        <p:txBody>
          <a:bodyPr/>
          <a:lstStyle/>
          <a:p>
            <a:pPr>
              <a:defRPr/>
            </a:pPr>
            <a:r>
              <a:rPr lang="en-US"/>
              <a:t>  </a:t>
            </a:r>
            <a:fld id="{2565FA6D-D4C8-4C4C-AC4B-3269734D34D8}" type="slidenum">
              <a:rPr lang="en-US" smtClean="0"/>
              <a:pPr>
                <a:defRPr/>
              </a:pPr>
              <a:t>32</a:t>
            </a:fld>
            <a:endParaRPr lang="en-US" dirty="0"/>
          </a:p>
        </p:txBody>
      </p:sp>
      <p:sp>
        <p:nvSpPr>
          <p:cNvPr id="5" name="Footer Placeholder 4"/>
          <p:cNvSpPr>
            <a:spLocks noGrp="1"/>
          </p:cNvSpPr>
          <p:nvPr>
            <p:ph type="ftr" sz="quarter" idx="11"/>
          </p:nvPr>
        </p:nvSpPr>
        <p:spPr/>
        <p:txBody>
          <a:bodyPr/>
          <a:lstStyle/>
          <a:p>
            <a:pPr>
              <a:defRPr/>
            </a:pPr>
            <a:r>
              <a:rPr lang="en-GB"/>
              <a:t>Swimming Pool Water - the publication SPATEX 2020</a:t>
            </a:r>
            <a:endParaRPr lang="en-US"/>
          </a:p>
        </p:txBody>
      </p:sp>
      <p:sp>
        <p:nvSpPr>
          <p:cNvPr id="8" name="TextBox 7"/>
          <p:cNvSpPr txBox="1"/>
          <p:nvPr/>
        </p:nvSpPr>
        <p:spPr>
          <a:xfrm>
            <a:off x="2207568" y="1124745"/>
            <a:ext cx="7776864" cy="954107"/>
          </a:xfrm>
          <a:prstGeom prst="rect">
            <a:avLst/>
          </a:prstGeom>
          <a:noFill/>
        </p:spPr>
        <p:txBody>
          <a:bodyPr wrap="square" rtlCol="0">
            <a:spAutoFit/>
          </a:bodyPr>
          <a:lstStyle/>
          <a:p>
            <a:r>
              <a:rPr lang="en-GB" sz="2800" dirty="0"/>
              <a:t>Water management involves many aspects including design, operation, training and microbiology;</a:t>
            </a:r>
          </a:p>
        </p:txBody>
      </p:sp>
      <p:sp>
        <p:nvSpPr>
          <p:cNvPr id="9" name="TextBox 8"/>
          <p:cNvSpPr txBox="1"/>
          <p:nvPr/>
        </p:nvSpPr>
        <p:spPr>
          <a:xfrm>
            <a:off x="1865224" y="5202187"/>
            <a:ext cx="8784976" cy="400110"/>
          </a:xfrm>
          <a:prstGeom prst="rect">
            <a:avLst/>
          </a:prstGeom>
          <a:noFill/>
        </p:spPr>
        <p:txBody>
          <a:bodyPr wrap="square" rtlCol="0">
            <a:spAutoFit/>
          </a:bodyPr>
          <a:lstStyle/>
          <a:p>
            <a:r>
              <a:rPr lang="en-GB" sz="2000" dirty="0"/>
              <a:t>Risk based assessments and NOPs/SOPs and EAPs/EOPs are essential </a:t>
            </a:r>
          </a:p>
        </p:txBody>
      </p:sp>
    </p:spTree>
    <p:extLst>
      <p:ext uri="{BB962C8B-B14F-4D97-AF65-F5344CB8AC3E}">
        <p14:creationId xmlns:p14="http://schemas.microsoft.com/office/powerpoint/2010/main" val="744958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8787529"/>
      </p:ext>
    </p:extLst>
  </p:cSld>
  <p:clrMapOvr>
    <a:masterClrMapping/>
  </p:clrMapOvr>
</p:sld>
</file>

<file path=ppt/theme/theme1.xml><?xml version="1.0" encoding="utf-8"?>
<a:theme xmlns:a="http://schemas.openxmlformats.org/drawingml/2006/main" name="Office Theme">
  <a:themeElements>
    <a:clrScheme name="PWTAG">
      <a:dk1>
        <a:srgbClr val="000000"/>
      </a:dk1>
      <a:lt1>
        <a:srgbClr val="FFFFFF"/>
      </a:lt1>
      <a:dk2>
        <a:srgbClr val="44546A"/>
      </a:dk2>
      <a:lt2>
        <a:srgbClr val="E7E6E6"/>
      </a:lt2>
      <a:accent1>
        <a:srgbClr val="BC252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WTAG Presentation Template.potx [Read-Only]" id="{137782D1-0111-453A-AA18-331E97E7B1F7}" vid="{D1A37A1F-E637-417D-845C-4514180530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PWTAG Presentation Template</Template>
  <TotalTime>59</TotalTime>
  <Words>2329</Words>
  <Application>Microsoft Office PowerPoint</Application>
  <PresentationFormat>Widescreen</PresentationFormat>
  <Paragraphs>322</Paragraphs>
  <Slides>33</Slides>
  <Notes>6</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ヒラギノ角ゴ Pro W3</vt:lpstr>
      <vt:lpstr>Office Theme</vt:lpstr>
      <vt:lpstr>Swimming Pool Water the publication     </vt:lpstr>
      <vt:lpstr>PowerPoint Presentation</vt:lpstr>
      <vt:lpstr>The Not so Recent History - Swimming Pool Water Management</vt:lpstr>
      <vt:lpstr>Department of the Environment, The treatment and quality of swimming pool water, HMSO, 1986</vt:lpstr>
      <vt:lpstr>Department of the Environment, The treatment and quality of swimming pool water, HMSO, 1986</vt:lpstr>
      <vt:lpstr>Public Health Act 1936</vt:lpstr>
      <vt:lpstr>Sanitary Inspectors Handbook 1947</vt:lpstr>
      <vt:lpstr>Clays Handbook of Environmental Health First edition 1933 – (extract below from 1981)</vt:lpstr>
      <vt:lpstr>Swimming Pool Water - PWTAG </vt:lpstr>
      <vt:lpstr> </vt:lpstr>
      <vt:lpstr> Swimming Pool Water Management Three key parts to PWTAG Guidance</vt:lpstr>
      <vt:lpstr>Swimming Pool Water</vt:lpstr>
      <vt:lpstr>Swimming Pool Water –  Chapter 2; Types of Pool  </vt:lpstr>
      <vt:lpstr>Swimming Pool Water –  Chapter 2 Types of Pool </vt:lpstr>
      <vt:lpstr>Swimming Pool Water – Chapter 2 Types of Pool. Outdoor swimming pools can have particular challenges (Chapter 22)</vt:lpstr>
      <vt:lpstr>Swimming Pool Water  Chapter 3; Pollution and hygiene</vt:lpstr>
      <vt:lpstr>What Happens if We Don’t Manage Water Effectively?</vt:lpstr>
      <vt:lpstr>Swimming Pool Water Chapter 3; pollution and hygiene</vt:lpstr>
      <vt:lpstr>Swimming Pool Water  Chapter 13 Dealing with Outbreaks</vt:lpstr>
      <vt:lpstr>Swimming Pool Water  Chapter 12; Healthy Swimming –  Infections of Potential Concern  </vt:lpstr>
      <vt:lpstr>Swimming Pool Water -</vt:lpstr>
      <vt:lpstr>Swimming Pool Water  Chapter 10; Pool Water Chemistry; management and monitoring </vt:lpstr>
      <vt:lpstr>Swimming Pool Water - PWTAG Chapter 10; Pool Water Chemistry;  management and monitoring – pH and testing   </vt:lpstr>
      <vt:lpstr>Pool Water Chemistry - PWTAG Chapter 10; Pool Water Chemistry;  management and monitoring – pH and testing</vt:lpstr>
      <vt:lpstr>Swimming Pool Water - PWTAG Overview of benefits and potential issues</vt:lpstr>
      <vt:lpstr>Un- Healthy Swimming;   What can happen if we lose control of water management ?</vt:lpstr>
      <vt:lpstr>Swimming Pool Water  - Chapter 13; Outbreaks </vt:lpstr>
      <vt:lpstr>Swimming Pool Water  Chapter 14; Microbiological testing; </vt:lpstr>
      <vt:lpstr>Swimming Pool Water  Chapter 14 Microbiological testing;  Pseudomonas and Legionella </vt:lpstr>
      <vt:lpstr>Pool Water Management </vt:lpstr>
      <vt:lpstr>PowerPoint Presentation</vt:lpstr>
      <vt:lpstr>Swimming &amp; Recreational Water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Swimming Pool Water the publication</dc:title>
  <dc:creator>Rob Johnston</dc:creator>
  <cp:lastModifiedBy>Jason Dankenbring</cp:lastModifiedBy>
  <cp:revision>7</cp:revision>
  <dcterms:created xsi:type="dcterms:W3CDTF">2020-01-27T16:36:04Z</dcterms:created>
  <dcterms:modified xsi:type="dcterms:W3CDTF">2020-02-03T11:16:35Z</dcterms:modified>
</cp:coreProperties>
</file>