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8"/>
  </p:notesMasterIdLst>
  <p:sldIdLst>
    <p:sldId id="256" r:id="rId2"/>
    <p:sldId id="257" r:id="rId3"/>
    <p:sldId id="259" r:id="rId4"/>
    <p:sldId id="280" r:id="rId5"/>
    <p:sldId id="282" r:id="rId6"/>
    <p:sldId id="260" r:id="rId7"/>
    <p:sldId id="261" r:id="rId8"/>
    <p:sldId id="262" r:id="rId9"/>
    <p:sldId id="281" r:id="rId10"/>
    <p:sldId id="263" r:id="rId11"/>
    <p:sldId id="284" r:id="rId12"/>
    <p:sldId id="278" r:id="rId13"/>
    <p:sldId id="264" r:id="rId14"/>
    <p:sldId id="267" r:id="rId15"/>
    <p:sldId id="268" r:id="rId16"/>
    <p:sldId id="270" r:id="rId17"/>
    <p:sldId id="283" r:id="rId18"/>
    <p:sldId id="271" r:id="rId19"/>
    <p:sldId id="274" r:id="rId20"/>
    <p:sldId id="266" r:id="rId21"/>
    <p:sldId id="277" r:id="rId22"/>
    <p:sldId id="273" r:id="rId23"/>
    <p:sldId id="272" r:id="rId24"/>
    <p:sldId id="265" r:id="rId25"/>
    <p:sldId id="269" r:id="rId26"/>
    <p:sldId id="258"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08"/>
    <p:restoredTop sz="80637" autoAdjust="0"/>
  </p:normalViewPr>
  <p:slideViewPr>
    <p:cSldViewPr snapToGrid="0" snapToObjects="1" showGuides="1">
      <p:cViewPr varScale="1">
        <p:scale>
          <a:sx n="74" d="100"/>
          <a:sy n="74" d="100"/>
        </p:scale>
        <p:origin x="738" y="72"/>
      </p:cViewPr>
      <p:guideLst>
        <p:guide orient="horz" pos="2160"/>
        <p:guide pos="3840"/>
      </p:guideLst>
    </p:cSldViewPr>
  </p:slideViewPr>
  <p:notesTextViewPr>
    <p:cViewPr>
      <p:scale>
        <a:sx n="1" d="1"/>
        <a:sy n="1" d="1"/>
      </p:scale>
      <p:origin x="0" y="0"/>
    </p:cViewPr>
  </p:notesTextViewPr>
  <p:sorterViewPr>
    <p:cViewPr>
      <p:scale>
        <a:sx n="100" d="100"/>
        <a:sy n="100" d="100"/>
      </p:scale>
      <p:origin x="0" y="-129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1D8D64C-8061-45D4-8086-5C869F035EBC}" type="datetimeFigureOut">
              <a:rPr lang="en-GB" smtClean="0"/>
              <a:t>03/02/2020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149991-B35A-4E7D-88A7-158A65B3A7AC}" type="slidenum">
              <a:rPr lang="en-GB" smtClean="0"/>
              <a:t>‹#›</a:t>
            </a:fld>
            <a:endParaRPr lang="en-GB"/>
          </a:p>
        </p:txBody>
      </p:sp>
    </p:spTree>
    <p:extLst>
      <p:ext uri="{BB962C8B-B14F-4D97-AF65-F5344CB8AC3E}">
        <p14:creationId xmlns:p14="http://schemas.microsoft.com/office/powerpoint/2010/main" val="3909391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5149991-B35A-4E7D-88A7-158A65B3A7AC}" type="slidenum">
              <a:rPr lang="en-GB" smtClean="0"/>
              <a:t>3</a:t>
            </a:fld>
            <a:endParaRPr lang="en-GB"/>
          </a:p>
        </p:txBody>
      </p:sp>
    </p:spTree>
    <p:extLst>
      <p:ext uri="{BB962C8B-B14F-4D97-AF65-F5344CB8AC3E}">
        <p14:creationId xmlns:p14="http://schemas.microsoft.com/office/powerpoint/2010/main" val="31729515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Crypto 14 day </a:t>
            </a:r>
            <a:r>
              <a:rPr lang="en-GB" dirty="0" err="1"/>
              <a:t>sstill</a:t>
            </a:r>
            <a:r>
              <a:rPr lang="en-GB" dirty="0"/>
              <a:t> have oocysts around their anus</a:t>
            </a:r>
          </a:p>
          <a:p>
            <a:r>
              <a:rPr lang="en-GB" dirty="0"/>
              <a:t>30 litres of clean water per bather</a:t>
            </a:r>
            <a:r>
              <a:rPr lang="en-GB" baseline="0" dirty="0"/>
              <a:t> – </a:t>
            </a:r>
            <a:r>
              <a:rPr lang="en-GB" baseline="0" dirty="0" err="1"/>
              <a:t>sweetners</a:t>
            </a:r>
            <a:r>
              <a:rPr lang="en-GB" baseline="0" dirty="0"/>
              <a:t>, urine</a:t>
            </a:r>
            <a:endParaRPr lang="en-GB" dirty="0"/>
          </a:p>
        </p:txBody>
      </p:sp>
      <p:sp>
        <p:nvSpPr>
          <p:cNvPr id="4" name="Slide Number Placeholder 3"/>
          <p:cNvSpPr>
            <a:spLocks noGrp="1"/>
          </p:cNvSpPr>
          <p:nvPr>
            <p:ph type="sldNum" sz="quarter" idx="10"/>
          </p:nvPr>
        </p:nvSpPr>
        <p:spPr/>
        <p:txBody>
          <a:bodyPr/>
          <a:lstStyle/>
          <a:p>
            <a:fld id="{15149991-B35A-4E7D-88A7-158A65B3A7AC}" type="slidenum">
              <a:rPr lang="en-GB" smtClean="0"/>
              <a:t>6</a:t>
            </a:fld>
            <a:endParaRPr lang="en-GB"/>
          </a:p>
        </p:txBody>
      </p:sp>
    </p:spTree>
    <p:extLst>
      <p:ext uri="{BB962C8B-B14F-4D97-AF65-F5344CB8AC3E}">
        <p14:creationId xmlns:p14="http://schemas.microsoft.com/office/powerpoint/2010/main" val="22860401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5149991-B35A-4E7D-88A7-158A65B3A7AC}" type="slidenum">
              <a:rPr lang="en-GB" smtClean="0"/>
              <a:t>11</a:t>
            </a:fld>
            <a:endParaRPr lang="en-GB"/>
          </a:p>
        </p:txBody>
      </p:sp>
    </p:spTree>
    <p:extLst>
      <p:ext uri="{BB962C8B-B14F-4D97-AF65-F5344CB8AC3E}">
        <p14:creationId xmlns:p14="http://schemas.microsoft.com/office/powerpoint/2010/main" val="2315432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more an aesthetic</a:t>
            </a:r>
            <a:r>
              <a:rPr lang="en-GB" baseline="0" dirty="0"/>
              <a:t> </a:t>
            </a:r>
            <a:r>
              <a:rPr lang="en-GB" baseline="0" dirty="0" err="1"/>
              <a:t>isse</a:t>
            </a:r>
            <a:endParaRPr lang="en-GB" dirty="0"/>
          </a:p>
        </p:txBody>
      </p:sp>
      <p:sp>
        <p:nvSpPr>
          <p:cNvPr id="4" name="Slide Number Placeholder 3"/>
          <p:cNvSpPr>
            <a:spLocks noGrp="1"/>
          </p:cNvSpPr>
          <p:nvPr>
            <p:ph type="sldNum" sz="quarter" idx="10"/>
          </p:nvPr>
        </p:nvSpPr>
        <p:spPr/>
        <p:txBody>
          <a:bodyPr/>
          <a:lstStyle/>
          <a:p>
            <a:fld id="{15149991-B35A-4E7D-88A7-158A65B3A7AC}" type="slidenum">
              <a:rPr lang="en-GB" smtClean="0"/>
              <a:t>15</a:t>
            </a:fld>
            <a:endParaRPr lang="en-GB"/>
          </a:p>
        </p:txBody>
      </p:sp>
    </p:spTree>
    <p:extLst>
      <p:ext uri="{BB962C8B-B14F-4D97-AF65-F5344CB8AC3E}">
        <p14:creationId xmlns:p14="http://schemas.microsoft.com/office/powerpoint/2010/main" val="22132425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Giardia takes 45 mins, E coli less than 1 min in chlorinated water</a:t>
            </a:r>
          </a:p>
          <a:p>
            <a:r>
              <a:rPr lang="en-GB" dirty="0"/>
              <a:t>Crypto 10 days</a:t>
            </a:r>
          </a:p>
          <a:p>
            <a:r>
              <a:rPr lang="en-GB" dirty="0"/>
              <a:t>Assuming 1 million oocysts per gram of </a:t>
            </a:r>
            <a:r>
              <a:rPr lang="en-GB" dirty="0" err="1"/>
              <a:t>diarhea</a:t>
            </a:r>
            <a:r>
              <a:rPr lang="en-GB" dirty="0"/>
              <a:t> in a typical 45m x 12m pool</a:t>
            </a:r>
          </a:p>
          <a:p>
            <a:r>
              <a:rPr lang="en-GB" dirty="0"/>
              <a:t>children aged 6-18 years consume 37ml of pool water in a training session, so would swallow 12 oocysts</a:t>
            </a:r>
          </a:p>
        </p:txBody>
      </p:sp>
      <p:sp>
        <p:nvSpPr>
          <p:cNvPr id="4" name="Slide Number Placeholder 3"/>
          <p:cNvSpPr>
            <a:spLocks noGrp="1"/>
          </p:cNvSpPr>
          <p:nvPr>
            <p:ph type="sldNum" sz="quarter" idx="10"/>
          </p:nvPr>
        </p:nvSpPr>
        <p:spPr/>
        <p:txBody>
          <a:bodyPr/>
          <a:lstStyle/>
          <a:p>
            <a:fld id="{15149991-B35A-4E7D-88A7-158A65B3A7AC}" type="slidenum">
              <a:rPr lang="en-GB" smtClean="0"/>
              <a:t>16</a:t>
            </a:fld>
            <a:endParaRPr lang="en-GB"/>
          </a:p>
        </p:txBody>
      </p:sp>
    </p:spTree>
    <p:extLst>
      <p:ext uri="{BB962C8B-B14F-4D97-AF65-F5344CB8AC3E}">
        <p14:creationId xmlns:p14="http://schemas.microsoft.com/office/powerpoint/2010/main" val="11736119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Oocyxts</a:t>
            </a:r>
            <a:r>
              <a:rPr lang="en-GB" dirty="0"/>
              <a:t> shed from anus up to 2 weeks after infection</a:t>
            </a:r>
          </a:p>
          <a:p>
            <a:r>
              <a:rPr lang="en-GB" dirty="0"/>
              <a:t>A million per gram of poo</a:t>
            </a:r>
          </a:p>
        </p:txBody>
      </p:sp>
      <p:sp>
        <p:nvSpPr>
          <p:cNvPr id="4" name="Slide Number Placeholder 3"/>
          <p:cNvSpPr>
            <a:spLocks noGrp="1"/>
          </p:cNvSpPr>
          <p:nvPr>
            <p:ph type="sldNum" sz="quarter" idx="10"/>
          </p:nvPr>
        </p:nvSpPr>
        <p:spPr/>
        <p:txBody>
          <a:bodyPr/>
          <a:lstStyle/>
          <a:p>
            <a:fld id="{15149991-B35A-4E7D-88A7-158A65B3A7AC}" type="slidenum">
              <a:rPr lang="en-GB" smtClean="0"/>
              <a:t>19</a:t>
            </a:fld>
            <a:endParaRPr lang="en-GB"/>
          </a:p>
        </p:txBody>
      </p:sp>
    </p:spTree>
    <p:extLst>
      <p:ext uri="{BB962C8B-B14F-4D97-AF65-F5344CB8AC3E}">
        <p14:creationId xmlns:p14="http://schemas.microsoft.com/office/powerpoint/2010/main" val="41862184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Aesthetic</a:t>
            </a:r>
            <a:r>
              <a:rPr lang="en-GB" baseline="0" dirty="0"/>
              <a:t> generally could include Hep A, C, HIV or crypto, but generally unlikely – only a problem if gets into cuts</a:t>
            </a:r>
            <a:endParaRPr lang="en-GB" dirty="0"/>
          </a:p>
        </p:txBody>
      </p:sp>
      <p:sp>
        <p:nvSpPr>
          <p:cNvPr id="4" name="Slide Number Placeholder 3"/>
          <p:cNvSpPr>
            <a:spLocks noGrp="1"/>
          </p:cNvSpPr>
          <p:nvPr>
            <p:ph type="sldNum" sz="quarter" idx="10"/>
          </p:nvPr>
        </p:nvSpPr>
        <p:spPr/>
        <p:txBody>
          <a:bodyPr/>
          <a:lstStyle/>
          <a:p>
            <a:fld id="{15149991-B35A-4E7D-88A7-158A65B3A7AC}" type="slidenum">
              <a:rPr lang="en-GB" smtClean="0"/>
              <a:t>20</a:t>
            </a:fld>
            <a:endParaRPr lang="en-GB"/>
          </a:p>
        </p:txBody>
      </p:sp>
    </p:spTree>
    <p:extLst>
      <p:ext uri="{BB962C8B-B14F-4D97-AF65-F5344CB8AC3E}">
        <p14:creationId xmlns:p14="http://schemas.microsoft.com/office/powerpoint/2010/main" val="26878962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PHE have procedures in place </a:t>
            </a:r>
            <a:r>
              <a:rPr lang="en-GB" dirty="0" err="1"/>
              <a:t>ofr</a:t>
            </a:r>
            <a:r>
              <a:rPr lang="en-GB" dirty="0"/>
              <a:t> </a:t>
            </a:r>
            <a:r>
              <a:rPr lang="en-GB"/>
              <a:t>infection</a:t>
            </a:r>
            <a:r>
              <a:rPr lang="en-GB" baseline="0"/>
              <a:t> control</a:t>
            </a:r>
            <a:endParaRPr lang="en-GB"/>
          </a:p>
        </p:txBody>
      </p:sp>
      <p:sp>
        <p:nvSpPr>
          <p:cNvPr id="4" name="Slide Number Placeholder 3"/>
          <p:cNvSpPr>
            <a:spLocks noGrp="1"/>
          </p:cNvSpPr>
          <p:nvPr>
            <p:ph type="sldNum" sz="quarter" idx="10"/>
          </p:nvPr>
        </p:nvSpPr>
        <p:spPr/>
        <p:txBody>
          <a:bodyPr/>
          <a:lstStyle/>
          <a:p>
            <a:fld id="{15149991-B35A-4E7D-88A7-158A65B3A7AC}" type="slidenum">
              <a:rPr lang="en-GB" smtClean="0"/>
              <a:t>22</a:t>
            </a:fld>
            <a:endParaRPr lang="en-GB"/>
          </a:p>
        </p:txBody>
      </p:sp>
    </p:spTree>
    <p:extLst>
      <p:ext uri="{BB962C8B-B14F-4D97-AF65-F5344CB8AC3E}">
        <p14:creationId xmlns:p14="http://schemas.microsoft.com/office/powerpoint/2010/main" val="36439567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Toxocariasis is a rare infection caused by roundworm parasites</a:t>
            </a:r>
          </a:p>
          <a:p>
            <a:r>
              <a:rPr lang="en-GB" dirty="0"/>
              <a:t>In rare cases, the roundworm larvae infect organs such as the liver, lungs, eyes or brain and cause severe symptoms – vision loss, fatigue seizures</a:t>
            </a:r>
          </a:p>
          <a:p>
            <a:r>
              <a:rPr lang="en-GB" dirty="0"/>
              <a:t>As can survive in soil, even if you worm pets they might have them on their feet.</a:t>
            </a:r>
          </a:p>
        </p:txBody>
      </p:sp>
      <p:sp>
        <p:nvSpPr>
          <p:cNvPr id="4" name="Slide Number Placeholder 3"/>
          <p:cNvSpPr>
            <a:spLocks noGrp="1"/>
          </p:cNvSpPr>
          <p:nvPr>
            <p:ph type="sldNum" sz="quarter" idx="10"/>
          </p:nvPr>
        </p:nvSpPr>
        <p:spPr/>
        <p:txBody>
          <a:bodyPr/>
          <a:lstStyle/>
          <a:p>
            <a:fld id="{15149991-B35A-4E7D-88A7-158A65B3A7AC}" type="slidenum">
              <a:rPr lang="en-GB" smtClean="0"/>
              <a:t>25</a:t>
            </a:fld>
            <a:endParaRPr lang="en-GB"/>
          </a:p>
        </p:txBody>
      </p:sp>
    </p:spTree>
    <p:extLst>
      <p:ext uri="{BB962C8B-B14F-4D97-AF65-F5344CB8AC3E}">
        <p14:creationId xmlns:p14="http://schemas.microsoft.com/office/powerpoint/2010/main" val="217886021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2F6562D-33EE-B24E-B380-CF3DCEAA7E00}"/>
              </a:ext>
            </a:extLst>
          </p:cNvPr>
          <p:cNvSpPr>
            <a:spLocks noGrp="1"/>
          </p:cNvSpPr>
          <p:nvPr>
            <p:ph type="ctrTitle"/>
          </p:nvPr>
        </p:nvSpPr>
        <p:spPr>
          <a:xfrm>
            <a:off x="1524000" y="1935163"/>
            <a:ext cx="9144000" cy="2387600"/>
          </a:xfrm>
        </p:spPr>
        <p:txBody>
          <a:bodyPr anchor="b"/>
          <a:lstStyle>
            <a:lvl1pPr algn="ctr">
              <a:defRPr sz="6000" b="1">
                <a:solidFill>
                  <a:schemeClr val="bg1"/>
                </a:solidFill>
              </a:defRPr>
            </a:lvl1pPr>
          </a:lstStyle>
          <a:p>
            <a:r>
              <a:rPr lang="en-US"/>
              <a:t>Click to edit Master title style</a:t>
            </a:r>
            <a:endParaRPr lang="en-GB" dirty="0"/>
          </a:p>
        </p:txBody>
      </p:sp>
      <p:sp>
        <p:nvSpPr>
          <p:cNvPr id="3" name="Subtitle 2">
            <a:extLst>
              <a:ext uri="{FF2B5EF4-FFF2-40B4-BE49-F238E27FC236}">
                <a16:creationId xmlns="" xmlns:a16="http://schemas.microsoft.com/office/drawing/2014/main" id="{DD5391DF-7AB2-0B41-A29E-57FDB87C7B8D}"/>
              </a:ext>
            </a:extLst>
          </p:cNvPr>
          <p:cNvSpPr>
            <a:spLocks noGrp="1"/>
          </p:cNvSpPr>
          <p:nvPr>
            <p:ph type="subTitle" idx="1"/>
          </p:nvPr>
        </p:nvSpPr>
        <p:spPr>
          <a:xfrm>
            <a:off x="1524000" y="4414838"/>
            <a:ext cx="9144000" cy="1655762"/>
          </a:xfrm>
        </p:spPr>
        <p:txBody>
          <a:bodyPr/>
          <a:lstStyle>
            <a:lvl1pPr marL="0" indent="0" algn="ct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pic>
        <p:nvPicPr>
          <p:cNvPr id="8" name="Picture 7">
            <a:extLst>
              <a:ext uri="{FF2B5EF4-FFF2-40B4-BE49-F238E27FC236}">
                <a16:creationId xmlns="" xmlns:a16="http://schemas.microsoft.com/office/drawing/2014/main" id="{A0154196-F4BF-F242-93B5-56B7C68A0B0D}"/>
              </a:ext>
            </a:extLst>
          </p:cNvPr>
          <p:cNvPicPr>
            <a:picLocks noChangeAspect="1"/>
          </p:cNvPicPr>
          <p:nvPr userDrawn="1"/>
        </p:nvPicPr>
        <p:blipFill>
          <a:blip r:embed="rId2"/>
          <a:stretch>
            <a:fillRect/>
          </a:stretch>
        </p:blipFill>
        <p:spPr>
          <a:xfrm>
            <a:off x="4833308" y="1030288"/>
            <a:ext cx="2525384" cy="1023031"/>
          </a:xfrm>
          <a:prstGeom prst="rect">
            <a:avLst/>
          </a:prstGeom>
        </p:spPr>
      </p:pic>
    </p:spTree>
    <p:extLst>
      <p:ext uri="{BB962C8B-B14F-4D97-AF65-F5344CB8AC3E}">
        <p14:creationId xmlns:p14="http://schemas.microsoft.com/office/powerpoint/2010/main" val="18567497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7674F22-590B-C242-8741-7BE4ACC60BD8}"/>
              </a:ext>
            </a:extLst>
          </p:cNvPr>
          <p:cNvSpPr>
            <a:spLocks noGrp="1"/>
          </p:cNvSpPr>
          <p:nvPr>
            <p:ph type="title"/>
          </p:nvPr>
        </p:nvSpPr>
        <p:spPr/>
        <p:txBody>
          <a:bodyPr/>
          <a:lstStyle>
            <a:lvl1pPr>
              <a:defRPr b="1">
                <a:solidFill>
                  <a:schemeClr val="accent1"/>
                </a:solidFill>
              </a:defRPr>
            </a:lvl1pPr>
          </a:lstStyle>
          <a:p>
            <a:r>
              <a:rPr lang="en-US"/>
              <a:t>Click to edit Master title style</a:t>
            </a:r>
            <a:endParaRPr lang="en-GB" dirty="0"/>
          </a:p>
        </p:txBody>
      </p:sp>
      <p:sp>
        <p:nvSpPr>
          <p:cNvPr id="3" name="Content Placeholder 2">
            <a:extLst>
              <a:ext uri="{FF2B5EF4-FFF2-40B4-BE49-F238E27FC236}">
                <a16:creationId xmlns="" xmlns:a16="http://schemas.microsoft.com/office/drawing/2014/main" id="{4493C247-DB14-274C-96AC-B95DA0A4327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a:extLst>
              <a:ext uri="{FF2B5EF4-FFF2-40B4-BE49-F238E27FC236}">
                <a16:creationId xmlns="" xmlns:a16="http://schemas.microsoft.com/office/drawing/2014/main" id="{02D92617-0B8F-7D40-BB7E-EDD9D7951C06}"/>
              </a:ext>
            </a:extLst>
          </p:cNvPr>
          <p:cNvSpPr>
            <a:spLocks noGrp="1"/>
          </p:cNvSpPr>
          <p:nvPr>
            <p:ph type="dt" sz="half" idx="10"/>
          </p:nvPr>
        </p:nvSpPr>
        <p:spPr/>
        <p:txBody>
          <a:bodyPr/>
          <a:lstStyle/>
          <a:p>
            <a:fld id="{9D420377-029F-B249-9244-7E4B2B8F790A}" type="datetimeFigureOut">
              <a:rPr lang="en-GB" smtClean="0"/>
              <a:t>03/02/2020</a:t>
            </a:fld>
            <a:endParaRPr lang="en-GB"/>
          </a:p>
        </p:txBody>
      </p:sp>
      <p:sp>
        <p:nvSpPr>
          <p:cNvPr id="5" name="Footer Placeholder 4">
            <a:extLst>
              <a:ext uri="{FF2B5EF4-FFF2-40B4-BE49-F238E27FC236}">
                <a16:creationId xmlns="" xmlns:a16="http://schemas.microsoft.com/office/drawing/2014/main" id="{AAF33993-0FB3-C248-9EAE-26E9DDB03D0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 xmlns:a16="http://schemas.microsoft.com/office/drawing/2014/main" id="{E3B9F35F-ED2C-074B-9ACD-CD5BD37197E2}"/>
              </a:ext>
            </a:extLst>
          </p:cNvPr>
          <p:cNvSpPr>
            <a:spLocks noGrp="1"/>
          </p:cNvSpPr>
          <p:nvPr>
            <p:ph type="sldNum" sz="quarter" idx="12"/>
          </p:nvPr>
        </p:nvSpPr>
        <p:spPr/>
        <p:txBody>
          <a:bodyPr/>
          <a:lstStyle/>
          <a:p>
            <a:fld id="{96BDA444-1629-EF4C-A917-CADE53D00F27}" type="slidenum">
              <a:rPr lang="en-GB" smtClean="0"/>
              <a:t>‹#›</a:t>
            </a:fld>
            <a:endParaRPr lang="en-GB"/>
          </a:p>
        </p:txBody>
      </p:sp>
      <p:pic>
        <p:nvPicPr>
          <p:cNvPr id="11" name="Picture 10">
            <a:extLst>
              <a:ext uri="{FF2B5EF4-FFF2-40B4-BE49-F238E27FC236}">
                <a16:creationId xmlns="" xmlns:a16="http://schemas.microsoft.com/office/drawing/2014/main" id="{D66C76BA-C419-914B-9BF2-47FD9BDCDD81}"/>
              </a:ext>
            </a:extLst>
          </p:cNvPr>
          <p:cNvPicPr>
            <a:picLocks noChangeAspect="1"/>
          </p:cNvPicPr>
          <p:nvPr userDrawn="1"/>
        </p:nvPicPr>
        <p:blipFill>
          <a:blip r:embed="rId2"/>
          <a:stretch>
            <a:fillRect/>
          </a:stretch>
        </p:blipFill>
        <p:spPr>
          <a:xfrm>
            <a:off x="10164154" y="5922283"/>
            <a:ext cx="1784731" cy="722993"/>
          </a:xfrm>
          <a:prstGeom prst="rect">
            <a:avLst/>
          </a:prstGeom>
        </p:spPr>
      </p:pic>
    </p:spTree>
    <p:extLst>
      <p:ext uri="{BB962C8B-B14F-4D97-AF65-F5344CB8AC3E}">
        <p14:creationId xmlns:p14="http://schemas.microsoft.com/office/powerpoint/2010/main" val="36675051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C87E4D9-DC88-B545-9AC6-1A0ECCC9EA0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 xmlns:a16="http://schemas.microsoft.com/office/drawing/2014/main" id="{743A757B-93DE-BB41-A00E-61E950F1EEE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 xmlns:a16="http://schemas.microsoft.com/office/drawing/2014/main" id="{8BA03160-C828-6D49-8AF9-3FAC46254FFE}"/>
              </a:ext>
            </a:extLst>
          </p:cNvPr>
          <p:cNvSpPr>
            <a:spLocks noGrp="1"/>
          </p:cNvSpPr>
          <p:nvPr>
            <p:ph type="dt" sz="half" idx="10"/>
          </p:nvPr>
        </p:nvSpPr>
        <p:spPr/>
        <p:txBody>
          <a:bodyPr/>
          <a:lstStyle/>
          <a:p>
            <a:fld id="{9D420377-029F-B249-9244-7E4B2B8F790A}" type="datetimeFigureOut">
              <a:rPr lang="en-GB" smtClean="0"/>
              <a:t>03/02/2020</a:t>
            </a:fld>
            <a:endParaRPr lang="en-GB"/>
          </a:p>
        </p:txBody>
      </p:sp>
      <p:sp>
        <p:nvSpPr>
          <p:cNvPr id="5" name="Footer Placeholder 4">
            <a:extLst>
              <a:ext uri="{FF2B5EF4-FFF2-40B4-BE49-F238E27FC236}">
                <a16:creationId xmlns="" xmlns:a16="http://schemas.microsoft.com/office/drawing/2014/main" id="{5CF61696-81AB-7C43-82AB-4B247E7CD1F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 xmlns:a16="http://schemas.microsoft.com/office/drawing/2014/main" id="{1208BA1B-54A8-1B46-8401-E36F07EC1A11}"/>
              </a:ext>
            </a:extLst>
          </p:cNvPr>
          <p:cNvSpPr>
            <a:spLocks noGrp="1"/>
          </p:cNvSpPr>
          <p:nvPr>
            <p:ph type="sldNum" sz="quarter" idx="12"/>
          </p:nvPr>
        </p:nvSpPr>
        <p:spPr/>
        <p:txBody>
          <a:bodyPr/>
          <a:lstStyle/>
          <a:p>
            <a:fld id="{96BDA444-1629-EF4C-A917-CADE53D00F27}" type="slidenum">
              <a:rPr lang="en-GB" smtClean="0"/>
              <a:t>‹#›</a:t>
            </a:fld>
            <a:endParaRPr lang="en-GB"/>
          </a:p>
        </p:txBody>
      </p:sp>
      <p:pic>
        <p:nvPicPr>
          <p:cNvPr id="7" name="Picture 6">
            <a:extLst>
              <a:ext uri="{FF2B5EF4-FFF2-40B4-BE49-F238E27FC236}">
                <a16:creationId xmlns="" xmlns:a16="http://schemas.microsoft.com/office/drawing/2014/main" id="{E1939607-C3E0-7445-BA17-5D9AC27DD1BF}"/>
              </a:ext>
            </a:extLst>
          </p:cNvPr>
          <p:cNvPicPr>
            <a:picLocks noChangeAspect="1"/>
          </p:cNvPicPr>
          <p:nvPr userDrawn="1"/>
        </p:nvPicPr>
        <p:blipFill>
          <a:blip r:embed="rId2"/>
          <a:stretch>
            <a:fillRect/>
          </a:stretch>
        </p:blipFill>
        <p:spPr>
          <a:xfrm>
            <a:off x="10164154" y="5922283"/>
            <a:ext cx="1784731" cy="722993"/>
          </a:xfrm>
          <a:prstGeom prst="rect">
            <a:avLst/>
          </a:prstGeom>
        </p:spPr>
      </p:pic>
    </p:spTree>
    <p:extLst>
      <p:ext uri="{BB962C8B-B14F-4D97-AF65-F5344CB8AC3E}">
        <p14:creationId xmlns:p14="http://schemas.microsoft.com/office/powerpoint/2010/main" val="40971325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97E6E08-AE85-684D-A453-A177E7B7A88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 xmlns:a16="http://schemas.microsoft.com/office/drawing/2014/main" id="{988198C6-07FD-9445-BAD6-4FB9D8873B5D}"/>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 xmlns:a16="http://schemas.microsoft.com/office/drawing/2014/main" id="{F6E89B6E-5DB1-074A-AE15-E40EB6453106}"/>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 xmlns:a16="http://schemas.microsoft.com/office/drawing/2014/main" id="{E4324088-8140-A94D-B962-320FE59DC4FF}"/>
              </a:ext>
            </a:extLst>
          </p:cNvPr>
          <p:cNvSpPr>
            <a:spLocks noGrp="1"/>
          </p:cNvSpPr>
          <p:nvPr>
            <p:ph type="dt" sz="half" idx="10"/>
          </p:nvPr>
        </p:nvSpPr>
        <p:spPr/>
        <p:txBody>
          <a:bodyPr/>
          <a:lstStyle/>
          <a:p>
            <a:fld id="{9D420377-029F-B249-9244-7E4B2B8F790A}" type="datetimeFigureOut">
              <a:rPr lang="en-GB" smtClean="0"/>
              <a:t>03/02/2020</a:t>
            </a:fld>
            <a:endParaRPr lang="en-GB"/>
          </a:p>
        </p:txBody>
      </p:sp>
      <p:sp>
        <p:nvSpPr>
          <p:cNvPr id="6" name="Footer Placeholder 5">
            <a:extLst>
              <a:ext uri="{FF2B5EF4-FFF2-40B4-BE49-F238E27FC236}">
                <a16:creationId xmlns="" xmlns:a16="http://schemas.microsoft.com/office/drawing/2014/main" id="{13B5C55D-9B83-7444-9868-388F1E2BB0F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 xmlns:a16="http://schemas.microsoft.com/office/drawing/2014/main" id="{4E72AF4A-75B4-624F-8030-8EF972A89B18}"/>
              </a:ext>
            </a:extLst>
          </p:cNvPr>
          <p:cNvSpPr>
            <a:spLocks noGrp="1"/>
          </p:cNvSpPr>
          <p:nvPr>
            <p:ph type="sldNum" sz="quarter" idx="12"/>
          </p:nvPr>
        </p:nvSpPr>
        <p:spPr/>
        <p:txBody>
          <a:bodyPr/>
          <a:lstStyle/>
          <a:p>
            <a:fld id="{96BDA444-1629-EF4C-A917-CADE53D00F27}" type="slidenum">
              <a:rPr lang="en-GB" smtClean="0"/>
              <a:t>‹#›</a:t>
            </a:fld>
            <a:endParaRPr lang="en-GB"/>
          </a:p>
        </p:txBody>
      </p:sp>
      <p:pic>
        <p:nvPicPr>
          <p:cNvPr id="8" name="Picture 7">
            <a:extLst>
              <a:ext uri="{FF2B5EF4-FFF2-40B4-BE49-F238E27FC236}">
                <a16:creationId xmlns="" xmlns:a16="http://schemas.microsoft.com/office/drawing/2014/main" id="{7CA26605-B7CB-0947-87EB-33029EFA9F5F}"/>
              </a:ext>
            </a:extLst>
          </p:cNvPr>
          <p:cNvPicPr>
            <a:picLocks noChangeAspect="1"/>
          </p:cNvPicPr>
          <p:nvPr userDrawn="1"/>
        </p:nvPicPr>
        <p:blipFill>
          <a:blip r:embed="rId2"/>
          <a:stretch>
            <a:fillRect/>
          </a:stretch>
        </p:blipFill>
        <p:spPr>
          <a:xfrm>
            <a:off x="10164154" y="5922283"/>
            <a:ext cx="1784731" cy="722993"/>
          </a:xfrm>
          <a:prstGeom prst="rect">
            <a:avLst/>
          </a:prstGeom>
        </p:spPr>
      </p:pic>
    </p:spTree>
    <p:extLst>
      <p:ext uri="{BB962C8B-B14F-4D97-AF65-F5344CB8AC3E}">
        <p14:creationId xmlns:p14="http://schemas.microsoft.com/office/powerpoint/2010/main" val="36876590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BBDED52-7788-524A-B2DD-DE345DB8B44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 xmlns:a16="http://schemas.microsoft.com/office/drawing/2014/main" id="{C70564E3-CC33-A742-92EB-3DDB797A618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 xmlns:a16="http://schemas.microsoft.com/office/drawing/2014/main" id="{025E7F6F-DDCE-AA4C-B031-141B654A565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 xmlns:a16="http://schemas.microsoft.com/office/drawing/2014/main" id="{67900854-9400-4F45-9274-6F59F0CC318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 xmlns:a16="http://schemas.microsoft.com/office/drawing/2014/main" id="{AE2E974C-53BA-6C48-B766-345CF9F27902}"/>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 xmlns:a16="http://schemas.microsoft.com/office/drawing/2014/main" id="{4A9AF871-E86A-1743-9C05-E4334F5D3CA8}"/>
              </a:ext>
            </a:extLst>
          </p:cNvPr>
          <p:cNvSpPr>
            <a:spLocks noGrp="1"/>
          </p:cNvSpPr>
          <p:nvPr>
            <p:ph type="dt" sz="half" idx="10"/>
          </p:nvPr>
        </p:nvSpPr>
        <p:spPr/>
        <p:txBody>
          <a:bodyPr/>
          <a:lstStyle/>
          <a:p>
            <a:fld id="{9D420377-029F-B249-9244-7E4B2B8F790A}" type="datetimeFigureOut">
              <a:rPr lang="en-GB" smtClean="0"/>
              <a:t>03/02/2020</a:t>
            </a:fld>
            <a:endParaRPr lang="en-GB"/>
          </a:p>
        </p:txBody>
      </p:sp>
      <p:sp>
        <p:nvSpPr>
          <p:cNvPr id="8" name="Footer Placeholder 7">
            <a:extLst>
              <a:ext uri="{FF2B5EF4-FFF2-40B4-BE49-F238E27FC236}">
                <a16:creationId xmlns="" xmlns:a16="http://schemas.microsoft.com/office/drawing/2014/main" id="{C01F788C-DF43-1547-A762-8FA6B8C8975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 xmlns:a16="http://schemas.microsoft.com/office/drawing/2014/main" id="{1F195DDF-C4CC-7546-B495-1BB8DF153861}"/>
              </a:ext>
            </a:extLst>
          </p:cNvPr>
          <p:cNvSpPr>
            <a:spLocks noGrp="1"/>
          </p:cNvSpPr>
          <p:nvPr>
            <p:ph type="sldNum" sz="quarter" idx="12"/>
          </p:nvPr>
        </p:nvSpPr>
        <p:spPr/>
        <p:txBody>
          <a:bodyPr/>
          <a:lstStyle/>
          <a:p>
            <a:fld id="{96BDA444-1629-EF4C-A917-CADE53D00F27}" type="slidenum">
              <a:rPr lang="en-GB" smtClean="0"/>
              <a:t>‹#›</a:t>
            </a:fld>
            <a:endParaRPr lang="en-GB"/>
          </a:p>
        </p:txBody>
      </p:sp>
      <p:pic>
        <p:nvPicPr>
          <p:cNvPr id="10" name="Picture 9">
            <a:extLst>
              <a:ext uri="{FF2B5EF4-FFF2-40B4-BE49-F238E27FC236}">
                <a16:creationId xmlns="" xmlns:a16="http://schemas.microsoft.com/office/drawing/2014/main" id="{B2CBA068-D46E-7E41-B7DC-435F8A4CDBA5}"/>
              </a:ext>
            </a:extLst>
          </p:cNvPr>
          <p:cNvPicPr>
            <a:picLocks noChangeAspect="1"/>
          </p:cNvPicPr>
          <p:nvPr userDrawn="1"/>
        </p:nvPicPr>
        <p:blipFill>
          <a:blip r:embed="rId2"/>
          <a:stretch>
            <a:fillRect/>
          </a:stretch>
        </p:blipFill>
        <p:spPr>
          <a:xfrm>
            <a:off x="10164154" y="5922283"/>
            <a:ext cx="1784731" cy="722993"/>
          </a:xfrm>
          <a:prstGeom prst="rect">
            <a:avLst/>
          </a:prstGeom>
        </p:spPr>
      </p:pic>
    </p:spTree>
    <p:extLst>
      <p:ext uri="{BB962C8B-B14F-4D97-AF65-F5344CB8AC3E}">
        <p14:creationId xmlns:p14="http://schemas.microsoft.com/office/powerpoint/2010/main" val="23306335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FAA85ED-4C29-1F46-B789-5EC14076E7E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 xmlns:a16="http://schemas.microsoft.com/office/drawing/2014/main" id="{6880B00C-2D38-1F47-822C-0561CD75B538}"/>
              </a:ext>
            </a:extLst>
          </p:cNvPr>
          <p:cNvSpPr>
            <a:spLocks noGrp="1"/>
          </p:cNvSpPr>
          <p:nvPr>
            <p:ph type="dt" sz="half" idx="10"/>
          </p:nvPr>
        </p:nvSpPr>
        <p:spPr/>
        <p:txBody>
          <a:bodyPr/>
          <a:lstStyle/>
          <a:p>
            <a:fld id="{9D420377-029F-B249-9244-7E4B2B8F790A}" type="datetimeFigureOut">
              <a:rPr lang="en-GB" smtClean="0"/>
              <a:t>03/02/2020</a:t>
            </a:fld>
            <a:endParaRPr lang="en-GB"/>
          </a:p>
        </p:txBody>
      </p:sp>
      <p:sp>
        <p:nvSpPr>
          <p:cNvPr id="4" name="Footer Placeholder 3">
            <a:extLst>
              <a:ext uri="{FF2B5EF4-FFF2-40B4-BE49-F238E27FC236}">
                <a16:creationId xmlns="" xmlns:a16="http://schemas.microsoft.com/office/drawing/2014/main" id="{ED01313C-8123-8E4D-B9FC-0E970289753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 xmlns:a16="http://schemas.microsoft.com/office/drawing/2014/main" id="{CDF603D3-2271-154C-8671-8100AD371B88}"/>
              </a:ext>
            </a:extLst>
          </p:cNvPr>
          <p:cNvSpPr>
            <a:spLocks noGrp="1"/>
          </p:cNvSpPr>
          <p:nvPr>
            <p:ph type="sldNum" sz="quarter" idx="12"/>
          </p:nvPr>
        </p:nvSpPr>
        <p:spPr/>
        <p:txBody>
          <a:bodyPr/>
          <a:lstStyle/>
          <a:p>
            <a:fld id="{96BDA444-1629-EF4C-A917-CADE53D00F27}" type="slidenum">
              <a:rPr lang="en-GB" smtClean="0"/>
              <a:t>‹#›</a:t>
            </a:fld>
            <a:endParaRPr lang="en-GB"/>
          </a:p>
        </p:txBody>
      </p:sp>
      <p:pic>
        <p:nvPicPr>
          <p:cNvPr id="6" name="Picture 5">
            <a:extLst>
              <a:ext uri="{FF2B5EF4-FFF2-40B4-BE49-F238E27FC236}">
                <a16:creationId xmlns="" xmlns:a16="http://schemas.microsoft.com/office/drawing/2014/main" id="{0F09F098-61A6-C140-BC1B-FD9EB6A2FD0B}"/>
              </a:ext>
            </a:extLst>
          </p:cNvPr>
          <p:cNvPicPr>
            <a:picLocks noChangeAspect="1"/>
          </p:cNvPicPr>
          <p:nvPr userDrawn="1"/>
        </p:nvPicPr>
        <p:blipFill>
          <a:blip r:embed="rId2"/>
          <a:stretch>
            <a:fillRect/>
          </a:stretch>
        </p:blipFill>
        <p:spPr>
          <a:xfrm>
            <a:off x="10164154" y="5922283"/>
            <a:ext cx="1784731" cy="722993"/>
          </a:xfrm>
          <a:prstGeom prst="rect">
            <a:avLst/>
          </a:prstGeom>
        </p:spPr>
      </p:pic>
    </p:spTree>
    <p:extLst>
      <p:ext uri="{BB962C8B-B14F-4D97-AF65-F5344CB8AC3E}">
        <p14:creationId xmlns:p14="http://schemas.microsoft.com/office/powerpoint/2010/main" val="10799669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d slide">
    <p:bg>
      <p:bgPr>
        <a:solidFill>
          <a:schemeClr val="accent1"/>
        </a:solidFill>
        <a:effectLst/>
      </p:bgPr>
    </p:bg>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99EDF2F8-9802-5C47-AE30-7C7AD552E7B1}"/>
              </a:ext>
            </a:extLst>
          </p:cNvPr>
          <p:cNvSpPr>
            <a:spLocks noGrp="1"/>
          </p:cNvSpPr>
          <p:nvPr>
            <p:ph type="dt" sz="half" idx="10"/>
          </p:nvPr>
        </p:nvSpPr>
        <p:spPr/>
        <p:txBody>
          <a:bodyPr/>
          <a:lstStyle/>
          <a:p>
            <a:fld id="{9D420377-029F-B249-9244-7E4B2B8F790A}" type="datetimeFigureOut">
              <a:rPr lang="en-GB" smtClean="0"/>
              <a:t>03/02/2020</a:t>
            </a:fld>
            <a:endParaRPr lang="en-GB"/>
          </a:p>
        </p:txBody>
      </p:sp>
      <p:sp>
        <p:nvSpPr>
          <p:cNvPr id="3" name="Footer Placeholder 2">
            <a:extLst>
              <a:ext uri="{FF2B5EF4-FFF2-40B4-BE49-F238E27FC236}">
                <a16:creationId xmlns="" xmlns:a16="http://schemas.microsoft.com/office/drawing/2014/main" id="{C8A9EBF0-E697-CF42-AC5C-7D1B2A7AF14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 xmlns:a16="http://schemas.microsoft.com/office/drawing/2014/main" id="{EBB0CB91-19D5-534A-B67F-14ACBBBF0402}"/>
              </a:ext>
            </a:extLst>
          </p:cNvPr>
          <p:cNvSpPr>
            <a:spLocks noGrp="1"/>
          </p:cNvSpPr>
          <p:nvPr>
            <p:ph type="sldNum" sz="quarter" idx="12"/>
          </p:nvPr>
        </p:nvSpPr>
        <p:spPr/>
        <p:txBody>
          <a:bodyPr/>
          <a:lstStyle/>
          <a:p>
            <a:fld id="{96BDA444-1629-EF4C-A917-CADE53D00F27}" type="slidenum">
              <a:rPr lang="en-GB" smtClean="0"/>
              <a:t>‹#›</a:t>
            </a:fld>
            <a:endParaRPr lang="en-GB"/>
          </a:p>
        </p:txBody>
      </p:sp>
      <p:pic>
        <p:nvPicPr>
          <p:cNvPr id="6" name="Picture 5">
            <a:extLst>
              <a:ext uri="{FF2B5EF4-FFF2-40B4-BE49-F238E27FC236}">
                <a16:creationId xmlns="" xmlns:a16="http://schemas.microsoft.com/office/drawing/2014/main" id="{8F3D13D9-D1CB-4845-9C28-85211614A4F1}"/>
              </a:ext>
            </a:extLst>
          </p:cNvPr>
          <p:cNvPicPr>
            <a:picLocks noChangeAspect="1"/>
          </p:cNvPicPr>
          <p:nvPr userDrawn="1"/>
        </p:nvPicPr>
        <p:blipFill>
          <a:blip r:embed="rId2"/>
          <a:stretch>
            <a:fillRect/>
          </a:stretch>
        </p:blipFill>
        <p:spPr>
          <a:xfrm>
            <a:off x="5085644" y="2394858"/>
            <a:ext cx="2020712" cy="2268764"/>
          </a:xfrm>
          <a:prstGeom prst="rect">
            <a:avLst/>
          </a:prstGeom>
        </p:spPr>
      </p:pic>
    </p:spTree>
    <p:extLst>
      <p:ext uri="{BB962C8B-B14F-4D97-AF65-F5344CB8AC3E}">
        <p14:creationId xmlns:p14="http://schemas.microsoft.com/office/powerpoint/2010/main" val="8645146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CC4A1ED-6391-BF4A-A4A3-9A4E60DB2EE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 xmlns:a16="http://schemas.microsoft.com/office/drawing/2014/main" id="{BF6A8253-7476-BA4F-9A73-515B4013E7C0}"/>
              </a:ext>
            </a:extLst>
          </p:cNvPr>
          <p:cNvSpPr>
            <a:spLocks noGrp="1"/>
          </p:cNvSpPr>
          <p:nvPr>
            <p:ph idx="1"/>
          </p:nvPr>
        </p:nvSpPr>
        <p:spPr>
          <a:xfrm>
            <a:off x="5183188" y="987425"/>
            <a:ext cx="6172200" cy="460057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 xmlns:a16="http://schemas.microsoft.com/office/drawing/2014/main" id="{6937D848-7D78-A245-8982-558719AD9CBB}"/>
              </a:ext>
            </a:extLst>
          </p:cNvPr>
          <p:cNvSpPr>
            <a:spLocks noGrp="1"/>
          </p:cNvSpPr>
          <p:nvPr>
            <p:ph type="body" sz="half" idx="2"/>
          </p:nvPr>
        </p:nvSpPr>
        <p:spPr>
          <a:xfrm>
            <a:off x="839788" y="2057400"/>
            <a:ext cx="3932237" cy="353060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 xmlns:a16="http://schemas.microsoft.com/office/drawing/2014/main" id="{5A849891-6723-474A-96DB-ACAD0C9D2AE7}"/>
              </a:ext>
            </a:extLst>
          </p:cNvPr>
          <p:cNvSpPr>
            <a:spLocks noGrp="1"/>
          </p:cNvSpPr>
          <p:nvPr>
            <p:ph type="dt" sz="half" idx="10"/>
          </p:nvPr>
        </p:nvSpPr>
        <p:spPr/>
        <p:txBody>
          <a:bodyPr/>
          <a:lstStyle/>
          <a:p>
            <a:fld id="{9D420377-029F-B249-9244-7E4B2B8F790A}" type="datetimeFigureOut">
              <a:rPr lang="en-GB" smtClean="0"/>
              <a:t>03/02/2020</a:t>
            </a:fld>
            <a:endParaRPr lang="en-GB"/>
          </a:p>
        </p:txBody>
      </p:sp>
      <p:sp>
        <p:nvSpPr>
          <p:cNvPr id="6" name="Footer Placeholder 5">
            <a:extLst>
              <a:ext uri="{FF2B5EF4-FFF2-40B4-BE49-F238E27FC236}">
                <a16:creationId xmlns="" xmlns:a16="http://schemas.microsoft.com/office/drawing/2014/main" id="{0E58CB5D-6042-6841-905E-F9EC3EB1198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 xmlns:a16="http://schemas.microsoft.com/office/drawing/2014/main" id="{4EE8BE21-6AF1-6D4E-8F68-6F64E2B0C489}"/>
              </a:ext>
            </a:extLst>
          </p:cNvPr>
          <p:cNvSpPr>
            <a:spLocks noGrp="1"/>
          </p:cNvSpPr>
          <p:nvPr>
            <p:ph type="sldNum" sz="quarter" idx="12"/>
          </p:nvPr>
        </p:nvSpPr>
        <p:spPr/>
        <p:txBody>
          <a:bodyPr/>
          <a:lstStyle/>
          <a:p>
            <a:fld id="{96BDA444-1629-EF4C-A917-CADE53D00F27}" type="slidenum">
              <a:rPr lang="en-GB" smtClean="0"/>
              <a:t>‹#›</a:t>
            </a:fld>
            <a:endParaRPr lang="en-GB"/>
          </a:p>
        </p:txBody>
      </p:sp>
      <p:pic>
        <p:nvPicPr>
          <p:cNvPr id="8" name="Picture 7">
            <a:extLst>
              <a:ext uri="{FF2B5EF4-FFF2-40B4-BE49-F238E27FC236}">
                <a16:creationId xmlns="" xmlns:a16="http://schemas.microsoft.com/office/drawing/2014/main" id="{999F94B8-CA5D-C449-9672-A209A8CFE278}"/>
              </a:ext>
            </a:extLst>
          </p:cNvPr>
          <p:cNvPicPr>
            <a:picLocks noChangeAspect="1"/>
          </p:cNvPicPr>
          <p:nvPr userDrawn="1"/>
        </p:nvPicPr>
        <p:blipFill>
          <a:blip r:embed="rId2"/>
          <a:stretch>
            <a:fillRect/>
          </a:stretch>
        </p:blipFill>
        <p:spPr>
          <a:xfrm>
            <a:off x="10164154" y="5922283"/>
            <a:ext cx="1784731" cy="722993"/>
          </a:xfrm>
          <a:prstGeom prst="rect">
            <a:avLst/>
          </a:prstGeom>
        </p:spPr>
      </p:pic>
    </p:spTree>
    <p:extLst>
      <p:ext uri="{BB962C8B-B14F-4D97-AF65-F5344CB8AC3E}">
        <p14:creationId xmlns:p14="http://schemas.microsoft.com/office/powerpoint/2010/main" val="17943403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FD5A416-6B77-DD49-ADC3-7AEDB675F61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 xmlns:a16="http://schemas.microsoft.com/office/drawing/2014/main" id="{18138FD2-830E-F948-93F3-A5A127F0960D}"/>
              </a:ext>
            </a:extLst>
          </p:cNvPr>
          <p:cNvSpPr>
            <a:spLocks noGrp="1"/>
          </p:cNvSpPr>
          <p:nvPr>
            <p:ph type="pic" idx="1"/>
          </p:nvPr>
        </p:nvSpPr>
        <p:spPr>
          <a:xfrm>
            <a:off x="5183188" y="987426"/>
            <a:ext cx="6172200" cy="457154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a:extLst>
              <a:ext uri="{FF2B5EF4-FFF2-40B4-BE49-F238E27FC236}">
                <a16:creationId xmlns="" xmlns:a16="http://schemas.microsoft.com/office/drawing/2014/main" id="{C0FA2B37-66CC-A342-B710-941023AA3B2B}"/>
              </a:ext>
            </a:extLst>
          </p:cNvPr>
          <p:cNvSpPr>
            <a:spLocks noGrp="1"/>
          </p:cNvSpPr>
          <p:nvPr>
            <p:ph type="body" sz="half" idx="2"/>
          </p:nvPr>
        </p:nvSpPr>
        <p:spPr>
          <a:xfrm>
            <a:off x="839788" y="2057400"/>
            <a:ext cx="3932237" cy="35015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 xmlns:a16="http://schemas.microsoft.com/office/drawing/2014/main" id="{5C2061F1-1BEB-4E45-96B5-6EB8509A0501}"/>
              </a:ext>
            </a:extLst>
          </p:cNvPr>
          <p:cNvSpPr>
            <a:spLocks noGrp="1"/>
          </p:cNvSpPr>
          <p:nvPr>
            <p:ph type="dt" sz="half" idx="10"/>
          </p:nvPr>
        </p:nvSpPr>
        <p:spPr/>
        <p:txBody>
          <a:bodyPr/>
          <a:lstStyle/>
          <a:p>
            <a:fld id="{9D420377-029F-B249-9244-7E4B2B8F790A}" type="datetimeFigureOut">
              <a:rPr lang="en-GB" smtClean="0"/>
              <a:t>03/02/2020</a:t>
            </a:fld>
            <a:endParaRPr lang="en-GB"/>
          </a:p>
        </p:txBody>
      </p:sp>
      <p:sp>
        <p:nvSpPr>
          <p:cNvPr id="6" name="Footer Placeholder 5">
            <a:extLst>
              <a:ext uri="{FF2B5EF4-FFF2-40B4-BE49-F238E27FC236}">
                <a16:creationId xmlns="" xmlns:a16="http://schemas.microsoft.com/office/drawing/2014/main" id="{B3841C73-319D-6345-B7A7-450DDA250A9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 xmlns:a16="http://schemas.microsoft.com/office/drawing/2014/main" id="{4B493D64-DF05-5C45-94FB-7CFEB3772110}"/>
              </a:ext>
            </a:extLst>
          </p:cNvPr>
          <p:cNvSpPr>
            <a:spLocks noGrp="1"/>
          </p:cNvSpPr>
          <p:nvPr>
            <p:ph type="sldNum" sz="quarter" idx="12"/>
          </p:nvPr>
        </p:nvSpPr>
        <p:spPr/>
        <p:txBody>
          <a:bodyPr/>
          <a:lstStyle/>
          <a:p>
            <a:fld id="{96BDA444-1629-EF4C-A917-CADE53D00F27}" type="slidenum">
              <a:rPr lang="en-GB" smtClean="0"/>
              <a:t>‹#›</a:t>
            </a:fld>
            <a:endParaRPr lang="en-GB"/>
          </a:p>
        </p:txBody>
      </p:sp>
      <p:pic>
        <p:nvPicPr>
          <p:cNvPr id="8" name="Picture 7">
            <a:extLst>
              <a:ext uri="{FF2B5EF4-FFF2-40B4-BE49-F238E27FC236}">
                <a16:creationId xmlns="" xmlns:a16="http://schemas.microsoft.com/office/drawing/2014/main" id="{098B86FF-E278-DB47-A150-0155BBBD74EE}"/>
              </a:ext>
            </a:extLst>
          </p:cNvPr>
          <p:cNvPicPr>
            <a:picLocks noChangeAspect="1"/>
          </p:cNvPicPr>
          <p:nvPr userDrawn="1"/>
        </p:nvPicPr>
        <p:blipFill>
          <a:blip r:embed="rId2"/>
          <a:stretch>
            <a:fillRect/>
          </a:stretch>
        </p:blipFill>
        <p:spPr>
          <a:xfrm>
            <a:off x="10164154" y="5922283"/>
            <a:ext cx="1784731" cy="722993"/>
          </a:xfrm>
          <a:prstGeom prst="rect">
            <a:avLst/>
          </a:prstGeom>
        </p:spPr>
      </p:pic>
    </p:spTree>
    <p:extLst>
      <p:ext uri="{BB962C8B-B14F-4D97-AF65-F5344CB8AC3E}">
        <p14:creationId xmlns:p14="http://schemas.microsoft.com/office/powerpoint/2010/main" val="21200772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3F88A1-21A6-B643-AE60-2C1CF4E162A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 xmlns:a16="http://schemas.microsoft.com/office/drawing/2014/main" id="{2924AFA2-5F9A-C147-8B85-974C6CCC607F}"/>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 xmlns:a16="http://schemas.microsoft.com/office/drawing/2014/main" id="{250821B3-73B8-3047-85F6-34DD7D6400C9}"/>
              </a:ext>
            </a:extLst>
          </p:cNvPr>
          <p:cNvSpPr>
            <a:spLocks noGrp="1"/>
          </p:cNvSpPr>
          <p:nvPr>
            <p:ph type="dt" sz="half" idx="10"/>
          </p:nvPr>
        </p:nvSpPr>
        <p:spPr/>
        <p:txBody>
          <a:bodyPr/>
          <a:lstStyle/>
          <a:p>
            <a:fld id="{9D420377-029F-B249-9244-7E4B2B8F790A}" type="datetimeFigureOut">
              <a:rPr lang="en-GB" smtClean="0"/>
              <a:t>03/02/2020</a:t>
            </a:fld>
            <a:endParaRPr lang="en-GB"/>
          </a:p>
        </p:txBody>
      </p:sp>
      <p:sp>
        <p:nvSpPr>
          <p:cNvPr id="5" name="Footer Placeholder 4">
            <a:extLst>
              <a:ext uri="{FF2B5EF4-FFF2-40B4-BE49-F238E27FC236}">
                <a16:creationId xmlns="" xmlns:a16="http://schemas.microsoft.com/office/drawing/2014/main" id="{7EA5A2ED-1000-3D43-B027-CEB56C181DA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 xmlns:a16="http://schemas.microsoft.com/office/drawing/2014/main" id="{BFA3A157-D1F6-B242-8901-B7EB74B0FD1A}"/>
              </a:ext>
            </a:extLst>
          </p:cNvPr>
          <p:cNvSpPr>
            <a:spLocks noGrp="1"/>
          </p:cNvSpPr>
          <p:nvPr>
            <p:ph type="sldNum" sz="quarter" idx="12"/>
          </p:nvPr>
        </p:nvSpPr>
        <p:spPr/>
        <p:txBody>
          <a:bodyPr/>
          <a:lstStyle/>
          <a:p>
            <a:fld id="{96BDA444-1629-EF4C-A917-CADE53D00F27}" type="slidenum">
              <a:rPr lang="en-GB" smtClean="0"/>
              <a:t>‹#›</a:t>
            </a:fld>
            <a:endParaRPr lang="en-GB"/>
          </a:p>
        </p:txBody>
      </p:sp>
      <p:pic>
        <p:nvPicPr>
          <p:cNvPr id="7" name="Picture 6">
            <a:extLst>
              <a:ext uri="{FF2B5EF4-FFF2-40B4-BE49-F238E27FC236}">
                <a16:creationId xmlns="" xmlns:a16="http://schemas.microsoft.com/office/drawing/2014/main" id="{4B9294DB-CC4E-EF4E-8547-4F32EB4890A4}"/>
              </a:ext>
            </a:extLst>
          </p:cNvPr>
          <p:cNvPicPr>
            <a:picLocks noChangeAspect="1"/>
          </p:cNvPicPr>
          <p:nvPr userDrawn="1"/>
        </p:nvPicPr>
        <p:blipFill>
          <a:blip r:embed="rId2"/>
          <a:stretch>
            <a:fillRect/>
          </a:stretch>
        </p:blipFill>
        <p:spPr>
          <a:xfrm>
            <a:off x="10164154" y="5922283"/>
            <a:ext cx="1784731" cy="722993"/>
          </a:xfrm>
          <a:prstGeom prst="rect">
            <a:avLst/>
          </a:prstGeom>
        </p:spPr>
      </p:pic>
    </p:spTree>
    <p:extLst>
      <p:ext uri="{BB962C8B-B14F-4D97-AF65-F5344CB8AC3E}">
        <p14:creationId xmlns:p14="http://schemas.microsoft.com/office/powerpoint/2010/main" val="13812644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6CA44750-9434-7944-AC93-AAC34CE63095}"/>
              </a:ext>
            </a:extLst>
          </p:cNvPr>
          <p:cNvSpPr>
            <a:spLocks noGrp="1"/>
          </p:cNvSpPr>
          <p:nvPr>
            <p:ph type="title" orient="vert"/>
          </p:nvPr>
        </p:nvSpPr>
        <p:spPr>
          <a:xfrm>
            <a:off x="8724900" y="365125"/>
            <a:ext cx="2628900" cy="5179332"/>
          </a:xfrm>
        </p:spPr>
        <p:txBody>
          <a:bodyPr vert="eaVert"/>
          <a:lstStyle/>
          <a:p>
            <a:r>
              <a:rPr lang="en-US"/>
              <a:t>Click to edit Master title style</a:t>
            </a:r>
            <a:endParaRPr lang="en-GB" dirty="0"/>
          </a:p>
        </p:txBody>
      </p:sp>
      <p:sp>
        <p:nvSpPr>
          <p:cNvPr id="3" name="Vertical Text Placeholder 2">
            <a:extLst>
              <a:ext uri="{FF2B5EF4-FFF2-40B4-BE49-F238E27FC236}">
                <a16:creationId xmlns="" xmlns:a16="http://schemas.microsoft.com/office/drawing/2014/main" id="{396A6C81-CED6-334F-AE89-848FF62AC78D}"/>
              </a:ext>
            </a:extLst>
          </p:cNvPr>
          <p:cNvSpPr>
            <a:spLocks noGrp="1"/>
          </p:cNvSpPr>
          <p:nvPr>
            <p:ph type="body" orient="vert" idx="1"/>
          </p:nvPr>
        </p:nvSpPr>
        <p:spPr>
          <a:xfrm>
            <a:off x="838200" y="365125"/>
            <a:ext cx="7734300" cy="517933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 xmlns:a16="http://schemas.microsoft.com/office/drawing/2014/main" id="{3DE668CE-62E0-5B4A-B974-0901320C398A}"/>
              </a:ext>
            </a:extLst>
          </p:cNvPr>
          <p:cNvSpPr>
            <a:spLocks noGrp="1"/>
          </p:cNvSpPr>
          <p:nvPr>
            <p:ph type="dt" sz="half" idx="10"/>
          </p:nvPr>
        </p:nvSpPr>
        <p:spPr/>
        <p:txBody>
          <a:bodyPr/>
          <a:lstStyle/>
          <a:p>
            <a:fld id="{9D420377-029F-B249-9244-7E4B2B8F790A}" type="datetimeFigureOut">
              <a:rPr lang="en-GB" smtClean="0"/>
              <a:t>03/02/2020</a:t>
            </a:fld>
            <a:endParaRPr lang="en-GB"/>
          </a:p>
        </p:txBody>
      </p:sp>
      <p:sp>
        <p:nvSpPr>
          <p:cNvPr id="5" name="Footer Placeholder 4">
            <a:extLst>
              <a:ext uri="{FF2B5EF4-FFF2-40B4-BE49-F238E27FC236}">
                <a16:creationId xmlns="" xmlns:a16="http://schemas.microsoft.com/office/drawing/2014/main" id="{F2D0D1EC-526C-6140-B85A-F7D605BC174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 xmlns:a16="http://schemas.microsoft.com/office/drawing/2014/main" id="{9CA35BD0-7AE7-6C4A-962F-9183E71CF135}"/>
              </a:ext>
            </a:extLst>
          </p:cNvPr>
          <p:cNvSpPr>
            <a:spLocks noGrp="1"/>
          </p:cNvSpPr>
          <p:nvPr>
            <p:ph type="sldNum" sz="quarter" idx="12"/>
          </p:nvPr>
        </p:nvSpPr>
        <p:spPr/>
        <p:txBody>
          <a:bodyPr/>
          <a:lstStyle/>
          <a:p>
            <a:fld id="{96BDA444-1629-EF4C-A917-CADE53D00F27}" type="slidenum">
              <a:rPr lang="en-GB" smtClean="0"/>
              <a:t>‹#›</a:t>
            </a:fld>
            <a:endParaRPr lang="en-GB"/>
          </a:p>
        </p:txBody>
      </p:sp>
      <p:pic>
        <p:nvPicPr>
          <p:cNvPr id="7" name="Picture 6">
            <a:extLst>
              <a:ext uri="{FF2B5EF4-FFF2-40B4-BE49-F238E27FC236}">
                <a16:creationId xmlns="" xmlns:a16="http://schemas.microsoft.com/office/drawing/2014/main" id="{83D5B1E3-31FE-434D-AD35-0CED3D8E5732}"/>
              </a:ext>
            </a:extLst>
          </p:cNvPr>
          <p:cNvPicPr>
            <a:picLocks noChangeAspect="1"/>
          </p:cNvPicPr>
          <p:nvPr userDrawn="1"/>
        </p:nvPicPr>
        <p:blipFill>
          <a:blip r:embed="rId2"/>
          <a:stretch>
            <a:fillRect/>
          </a:stretch>
        </p:blipFill>
        <p:spPr>
          <a:xfrm>
            <a:off x="10164154" y="5922283"/>
            <a:ext cx="1784731" cy="722993"/>
          </a:xfrm>
          <a:prstGeom prst="rect">
            <a:avLst/>
          </a:prstGeom>
        </p:spPr>
      </p:pic>
    </p:spTree>
    <p:extLst>
      <p:ext uri="{BB962C8B-B14F-4D97-AF65-F5344CB8AC3E}">
        <p14:creationId xmlns:p14="http://schemas.microsoft.com/office/powerpoint/2010/main" val="30956895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8CF0C1C2-BB4F-B242-9A83-3BD2D6D261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dirty="0"/>
          </a:p>
        </p:txBody>
      </p:sp>
      <p:sp>
        <p:nvSpPr>
          <p:cNvPr id="3" name="Text Placeholder 2">
            <a:extLst>
              <a:ext uri="{FF2B5EF4-FFF2-40B4-BE49-F238E27FC236}">
                <a16:creationId xmlns="" xmlns:a16="http://schemas.microsoft.com/office/drawing/2014/main" id="{1123BE03-366D-2049-BC51-018EBB3E123D}"/>
              </a:ext>
            </a:extLst>
          </p:cNvPr>
          <p:cNvSpPr>
            <a:spLocks noGrp="1"/>
          </p:cNvSpPr>
          <p:nvPr>
            <p:ph type="body" idx="1"/>
          </p:nvPr>
        </p:nvSpPr>
        <p:spPr>
          <a:xfrm>
            <a:off x="838200" y="1825625"/>
            <a:ext cx="10515600" cy="3762375"/>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 xmlns:a16="http://schemas.microsoft.com/office/drawing/2014/main" id="{910EA667-1640-AE4F-B3AB-26FBC5B5411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D420377-029F-B249-9244-7E4B2B8F790A}" type="datetimeFigureOut">
              <a:rPr lang="en-GB" smtClean="0"/>
              <a:t>03/02/2020</a:t>
            </a:fld>
            <a:endParaRPr lang="en-GB"/>
          </a:p>
        </p:txBody>
      </p:sp>
      <p:sp>
        <p:nvSpPr>
          <p:cNvPr id="5" name="Footer Placeholder 4">
            <a:extLst>
              <a:ext uri="{FF2B5EF4-FFF2-40B4-BE49-F238E27FC236}">
                <a16:creationId xmlns="" xmlns:a16="http://schemas.microsoft.com/office/drawing/2014/main" id="{2986ECBE-AA4E-C544-BFFA-77685ABD245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 xmlns:a16="http://schemas.microsoft.com/office/drawing/2014/main" id="{6BE5C251-D3F1-4041-816C-FFDA94AFA65D}"/>
              </a:ext>
            </a:extLst>
          </p:cNvPr>
          <p:cNvSpPr>
            <a:spLocks noGrp="1"/>
          </p:cNvSpPr>
          <p:nvPr>
            <p:ph type="sldNum" sz="quarter" idx="4"/>
          </p:nvPr>
        </p:nvSpPr>
        <p:spPr>
          <a:xfrm>
            <a:off x="9205685" y="365125"/>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6BDA444-1629-EF4C-A917-CADE53D00F27}" type="slidenum">
              <a:rPr lang="en-GB" smtClean="0"/>
              <a:t>‹#›</a:t>
            </a:fld>
            <a:endParaRPr lang="en-GB"/>
          </a:p>
        </p:txBody>
      </p:sp>
      <p:cxnSp>
        <p:nvCxnSpPr>
          <p:cNvPr id="7" name="Straight Connector 6">
            <a:extLst>
              <a:ext uri="{FF2B5EF4-FFF2-40B4-BE49-F238E27FC236}">
                <a16:creationId xmlns="" xmlns:a16="http://schemas.microsoft.com/office/drawing/2014/main" id="{1ADC0BCB-D063-C74A-9F7E-BAD0A2EE2BC0}"/>
              </a:ext>
            </a:extLst>
          </p:cNvPr>
          <p:cNvCxnSpPr/>
          <p:nvPr userDrawn="1"/>
        </p:nvCxnSpPr>
        <p:spPr>
          <a:xfrm flipH="1">
            <a:off x="0" y="5747657"/>
            <a:ext cx="12192000"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921748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CD10273-A6C2-2D45-88A1-DC8627532106}"/>
              </a:ext>
            </a:extLst>
          </p:cNvPr>
          <p:cNvSpPr>
            <a:spLocks noGrp="1"/>
          </p:cNvSpPr>
          <p:nvPr>
            <p:ph type="ctrTitle"/>
          </p:nvPr>
        </p:nvSpPr>
        <p:spPr/>
        <p:txBody>
          <a:bodyPr/>
          <a:lstStyle/>
          <a:p>
            <a:r>
              <a:rPr lang="en-GB" dirty="0"/>
              <a:t>Hygiene in the pool</a:t>
            </a:r>
          </a:p>
        </p:txBody>
      </p:sp>
      <p:sp>
        <p:nvSpPr>
          <p:cNvPr id="3" name="Subtitle 2">
            <a:extLst>
              <a:ext uri="{FF2B5EF4-FFF2-40B4-BE49-F238E27FC236}">
                <a16:creationId xmlns="" xmlns:a16="http://schemas.microsoft.com/office/drawing/2014/main" id="{0914313F-051F-C846-BF24-C3612E14BDCE}"/>
              </a:ext>
            </a:extLst>
          </p:cNvPr>
          <p:cNvSpPr>
            <a:spLocks noGrp="1"/>
          </p:cNvSpPr>
          <p:nvPr>
            <p:ph type="subTitle" idx="1"/>
          </p:nvPr>
        </p:nvSpPr>
        <p:spPr/>
        <p:txBody>
          <a:bodyPr/>
          <a:lstStyle/>
          <a:p>
            <a:r>
              <a:rPr lang="en-GB" dirty="0"/>
              <a:t>The issues too difficult to talk about!</a:t>
            </a:r>
          </a:p>
          <a:p>
            <a:endParaRPr lang="en-GB" dirty="0"/>
          </a:p>
          <a:p>
            <a:r>
              <a:rPr lang="en-GB" dirty="0"/>
              <a:t>Sarah Dack, Environmental Public Health Scientist, PHE</a:t>
            </a:r>
          </a:p>
        </p:txBody>
      </p:sp>
    </p:spTree>
    <p:extLst>
      <p:ext uri="{BB962C8B-B14F-4D97-AF65-F5344CB8AC3E}">
        <p14:creationId xmlns:p14="http://schemas.microsoft.com/office/powerpoint/2010/main" val="35827855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12F2E99-3CE4-3A42-97C0-DF2C35B8E4D3}"/>
              </a:ext>
            </a:extLst>
          </p:cNvPr>
          <p:cNvSpPr>
            <a:spLocks noGrp="1"/>
          </p:cNvSpPr>
          <p:nvPr>
            <p:ph type="title"/>
          </p:nvPr>
        </p:nvSpPr>
        <p:spPr/>
        <p:txBody>
          <a:bodyPr/>
          <a:lstStyle/>
          <a:p>
            <a:r>
              <a:rPr lang="en-GB" dirty="0"/>
              <a:t>Hygiene</a:t>
            </a:r>
          </a:p>
        </p:txBody>
      </p:sp>
      <p:sp>
        <p:nvSpPr>
          <p:cNvPr id="3" name="Content Placeholder 2">
            <a:extLst>
              <a:ext uri="{FF2B5EF4-FFF2-40B4-BE49-F238E27FC236}">
                <a16:creationId xmlns="" xmlns:a16="http://schemas.microsoft.com/office/drawing/2014/main" id="{4FA9B429-0341-8348-AC1E-EAC0277FAC2B}"/>
              </a:ext>
            </a:extLst>
          </p:cNvPr>
          <p:cNvSpPr>
            <a:spLocks noGrp="1"/>
          </p:cNvSpPr>
          <p:nvPr>
            <p:ph idx="1"/>
          </p:nvPr>
        </p:nvSpPr>
        <p:spPr/>
        <p:txBody>
          <a:bodyPr/>
          <a:lstStyle/>
          <a:p>
            <a:r>
              <a:rPr lang="en-GB" dirty="0"/>
              <a:t>Why we need it</a:t>
            </a:r>
          </a:p>
          <a:p>
            <a:r>
              <a:rPr lang="en-GB" dirty="0"/>
              <a:t>What should we encourage swimmers to do</a:t>
            </a:r>
          </a:p>
          <a:p>
            <a:r>
              <a:rPr lang="en-GB" dirty="0"/>
              <a:t>Types of incidents</a:t>
            </a:r>
          </a:p>
          <a:p>
            <a:r>
              <a:rPr lang="en-GB" dirty="0"/>
              <a:t>The role of staff</a:t>
            </a:r>
          </a:p>
          <a:p>
            <a:r>
              <a:rPr lang="en-GB" dirty="0"/>
              <a:t>The treatment</a:t>
            </a:r>
          </a:p>
          <a:p>
            <a:r>
              <a:rPr lang="en-GB" dirty="0"/>
              <a:t>Incidents</a:t>
            </a:r>
          </a:p>
        </p:txBody>
      </p:sp>
    </p:spTree>
    <p:extLst>
      <p:ext uri="{BB962C8B-B14F-4D97-AF65-F5344CB8AC3E}">
        <p14:creationId xmlns:p14="http://schemas.microsoft.com/office/powerpoint/2010/main" val="17268810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Why Pool Operators need good hygiene</a:t>
            </a:r>
          </a:p>
        </p:txBody>
      </p:sp>
      <p:sp>
        <p:nvSpPr>
          <p:cNvPr id="3" name="Content Placeholder 2"/>
          <p:cNvSpPr>
            <a:spLocks noGrp="1"/>
          </p:cNvSpPr>
          <p:nvPr>
            <p:ph idx="1"/>
          </p:nvPr>
        </p:nvSpPr>
        <p:spPr/>
        <p:txBody>
          <a:bodyPr/>
          <a:lstStyle/>
          <a:p>
            <a:r>
              <a:rPr lang="en-GB" dirty="0"/>
              <a:t>Swimming is a healthy enjoyable exercise – reduces hypertension and CPD, reduces obesity, keeps you fit</a:t>
            </a:r>
          </a:p>
          <a:p>
            <a:pPr marL="0" indent="0">
              <a:buNone/>
            </a:pPr>
            <a:endParaRPr lang="en-GB" dirty="0"/>
          </a:p>
          <a:p>
            <a:r>
              <a:rPr lang="en-GB" dirty="0"/>
              <a:t>We don’t want swimmers to become ill</a:t>
            </a:r>
          </a:p>
          <a:p>
            <a:r>
              <a:rPr lang="en-GB" dirty="0"/>
              <a:t>You don’t want pool operators to be prosecuted (criminal/civil)</a:t>
            </a:r>
          </a:p>
          <a:p>
            <a:r>
              <a:rPr lang="en-GB" dirty="0"/>
              <a:t>You don’t want pool’s closed</a:t>
            </a:r>
          </a:p>
          <a:p>
            <a:r>
              <a:rPr lang="en-GB" dirty="0"/>
              <a:t>Reputational Damage, Loss of Income</a:t>
            </a:r>
          </a:p>
        </p:txBody>
      </p:sp>
    </p:spTree>
    <p:extLst>
      <p:ext uri="{BB962C8B-B14F-4D97-AF65-F5344CB8AC3E}">
        <p14:creationId xmlns:p14="http://schemas.microsoft.com/office/powerpoint/2010/main" val="366495031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To achieve good hygiene</a:t>
            </a:r>
          </a:p>
        </p:txBody>
      </p:sp>
      <p:sp>
        <p:nvSpPr>
          <p:cNvPr id="3" name="Content Placeholder 2"/>
          <p:cNvSpPr>
            <a:spLocks noGrp="1"/>
          </p:cNvSpPr>
          <p:nvPr>
            <p:ph idx="1"/>
          </p:nvPr>
        </p:nvSpPr>
        <p:spPr/>
        <p:txBody>
          <a:bodyPr/>
          <a:lstStyle/>
          <a:p>
            <a:r>
              <a:rPr lang="en-GB" dirty="0"/>
              <a:t>Good management, trained staff</a:t>
            </a:r>
          </a:p>
          <a:p>
            <a:r>
              <a:rPr lang="en-GB" dirty="0"/>
              <a:t>Safety operating procedures (normal and emergency)</a:t>
            </a:r>
          </a:p>
          <a:p>
            <a:r>
              <a:rPr lang="en-GB" dirty="0"/>
              <a:t>Technical operating procedures</a:t>
            </a:r>
          </a:p>
          <a:p>
            <a:r>
              <a:rPr lang="en-GB" dirty="0"/>
              <a:t>Monitor your performance, learn from incidents</a:t>
            </a:r>
          </a:p>
          <a:p>
            <a:r>
              <a:rPr lang="en-GB" dirty="0"/>
              <a:t>PWTAG: </a:t>
            </a:r>
            <a:r>
              <a:rPr lang="en-GB" i="1" dirty="0"/>
              <a:t>Code of Practice: The Management And Treatment Of Swimming Pool Water, August 2019</a:t>
            </a:r>
          </a:p>
          <a:p>
            <a:r>
              <a:rPr lang="en-GB" dirty="0"/>
              <a:t>PWTAG: </a:t>
            </a:r>
            <a:r>
              <a:rPr lang="en-GB" i="1" dirty="0"/>
              <a:t>Swimming pool Water, 3</a:t>
            </a:r>
            <a:r>
              <a:rPr lang="en-GB" i="1" baseline="30000" dirty="0"/>
              <a:t>rd</a:t>
            </a:r>
            <a:r>
              <a:rPr lang="en-GB" i="1" dirty="0"/>
              <a:t> Edition</a:t>
            </a:r>
          </a:p>
        </p:txBody>
      </p:sp>
      <p:pic>
        <p:nvPicPr>
          <p:cNvPr id="4" name="Picture 3"/>
          <p:cNvPicPr>
            <a:picLocks noChangeAspect="1"/>
          </p:cNvPicPr>
          <p:nvPr/>
        </p:nvPicPr>
        <p:blipFill>
          <a:blip r:embed="rId2"/>
          <a:stretch>
            <a:fillRect/>
          </a:stretch>
        </p:blipFill>
        <p:spPr>
          <a:xfrm>
            <a:off x="9427029" y="410028"/>
            <a:ext cx="2366961" cy="3266039"/>
          </a:xfrm>
          <a:prstGeom prst="rect">
            <a:avLst/>
          </a:prstGeom>
        </p:spPr>
      </p:pic>
    </p:spTree>
    <p:extLst>
      <p:ext uri="{BB962C8B-B14F-4D97-AF65-F5344CB8AC3E}">
        <p14:creationId xmlns:p14="http://schemas.microsoft.com/office/powerpoint/2010/main" val="181709850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Health Aspects</a:t>
            </a:r>
          </a:p>
        </p:txBody>
      </p:sp>
      <p:sp>
        <p:nvSpPr>
          <p:cNvPr id="3" name="Content Placeholder 2"/>
          <p:cNvSpPr>
            <a:spLocks noGrp="1"/>
          </p:cNvSpPr>
          <p:nvPr>
            <p:ph idx="1"/>
          </p:nvPr>
        </p:nvSpPr>
        <p:spPr/>
        <p:txBody>
          <a:bodyPr>
            <a:normAutofit lnSpcReduction="10000"/>
          </a:bodyPr>
          <a:lstStyle/>
          <a:p>
            <a:r>
              <a:rPr lang="en-GB" dirty="0"/>
              <a:t>PHE want to:</a:t>
            </a:r>
          </a:p>
          <a:p>
            <a:r>
              <a:rPr lang="en-GB" dirty="0" smtClean="0"/>
              <a:t>reduce </a:t>
            </a:r>
            <a:r>
              <a:rPr lang="en-GB" dirty="0"/>
              <a:t>obesity, </a:t>
            </a:r>
          </a:p>
          <a:p>
            <a:r>
              <a:rPr lang="en-GB" dirty="0"/>
              <a:t>decrease diseases associated with lack of exercise – diabetes, CPD, </a:t>
            </a:r>
            <a:r>
              <a:rPr lang="en-GB" dirty="0" err="1"/>
              <a:t>etc</a:t>
            </a:r>
            <a:endParaRPr lang="en-GB" dirty="0"/>
          </a:p>
          <a:p>
            <a:r>
              <a:rPr lang="en-GB" dirty="0"/>
              <a:t>improve mental health</a:t>
            </a:r>
          </a:p>
          <a:p>
            <a:r>
              <a:rPr lang="en-GB" dirty="0"/>
              <a:t>Useful form of physiotherapy</a:t>
            </a:r>
          </a:p>
          <a:p>
            <a:pPr marL="0" indent="0">
              <a:buNone/>
            </a:pPr>
            <a:r>
              <a:rPr lang="en-GB" dirty="0"/>
              <a:t>			Swimming can help with this</a:t>
            </a:r>
          </a:p>
          <a:p>
            <a:pPr marL="0" indent="0">
              <a:buNone/>
            </a:pPr>
            <a:r>
              <a:rPr lang="en-GB" dirty="0"/>
              <a:t>			Don’t want people put off by bad experience</a:t>
            </a:r>
          </a:p>
          <a:p>
            <a:pPr marL="0" indent="0">
              <a:buNone/>
            </a:pPr>
            <a:r>
              <a:rPr lang="en-GB" dirty="0"/>
              <a:t>			Or news of bad experience</a:t>
            </a:r>
          </a:p>
        </p:txBody>
      </p:sp>
    </p:spTree>
    <p:extLst>
      <p:ext uri="{BB962C8B-B14F-4D97-AF65-F5344CB8AC3E}">
        <p14:creationId xmlns:p14="http://schemas.microsoft.com/office/powerpoint/2010/main" val="429123656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Adult Swimmers</a:t>
            </a:r>
          </a:p>
        </p:txBody>
      </p:sp>
      <p:sp>
        <p:nvSpPr>
          <p:cNvPr id="3" name="Content Placeholder 2"/>
          <p:cNvSpPr>
            <a:spLocks noGrp="1"/>
          </p:cNvSpPr>
          <p:nvPr>
            <p:ph idx="1"/>
          </p:nvPr>
        </p:nvSpPr>
        <p:spPr/>
        <p:txBody>
          <a:bodyPr>
            <a:normAutofit fontScale="92500"/>
          </a:bodyPr>
          <a:lstStyle/>
          <a:p>
            <a:r>
              <a:rPr lang="en-GB" dirty="0"/>
              <a:t>Use the toilet before swimming or using a hot tub &amp; wash hands</a:t>
            </a:r>
          </a:p>
          <a:p>
            <a:r>
              <a:rPr lang="en-GB" dirty="0"/>
              <a:t>Shower thoroughly – this removes faeces, urine, microbes, dirt, sweat, skin creams and sun tan lotion  - all which may effect the water treatment</a:t>
            </a:r>
          </a:p>
          <a:p>
            <a:r>
              <a:rPr lang="en-GB" dirty="0"/>
              <a:t>Do not swim with severe athlete's foot </a:t>
            </a:r>
          </a:p>
          <a:p>
            <a:r>
              <a:rPr lang="en-GB" dirty="0"/>
              <a:t>Do not swim or use a hot tub after a heavy meal</a:t>
            </a:r>
          </a:p>
          <a:p>
            <a:r>
              <a:rPr lang="en-GB" dirty="0"/>
              <a:t>Do not swim under the influence of alcohol or drugs</a:t>
            </a:r>
          </a:p>
          <a:p>
            <a:r>
              <a:rPr lang="en-GB" dirty="0"/>
              <a:t>Do not swim if you have a fever/feel ill</a:t>
            </a:r>
          </a:p>
          <a:p>
            <a:r>
              <a:rPr lang="en-GB" dirty="0"/>
              <a:t>Do not swim for 48 hrs if you have had diarrhoea* or vomiting</a:t>
            </a:r>
          </a:p>
          <a:p>
            <a:endParaRPr lang="en-GB" dirty="0"/>
          </a:p>
        </p:txBody>
      </p:sp>
    </p:spTree>
    <p:extLst>
      <p:ext uri="{BB962C8B-B14F-4D97-AF65-F5344CB8AC3E}">
        <p14:creationId xmlns:p14="http://schemas.microsoft.com/office/powerpoint/2010/main" val="244975285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Children and Infant Swimmers</a:t>
            </a:r>
          </a:p>
        </p:txBody>
      </p:sp>
      <p:sp>
        <p:nvSpPr>
          <p:cNvPr id="3" name="Content Placeholder 2"/>
          <p:cNvSpPr>
            <a:spLocks noGrp="1"/>
          </p:cNvSpPr>
          <p:nvPr>
            <p:ph idx="1"/>
          </p:nvPr>
        </p:nvSpPr>
        <p:spPr>
          <a:xfrm>
            <a:off x="838200" y="1825625"/>
            <a:ext cx="10845800" cy="3882448"/>
          </a:xfrm>
        </p:spPr>
        <p:txBody>
          <a:bodyPr>
            <a:normAutofit lnSpcReduction="10000"/>
          </a:bodyPr>
          <a:lstStyle/>
          <a:p>
            <a:r>
              <a:rPr lang="en-GB" dirty="0"/>
              <a:t>As per adults – remind them not to pee in the pool!!</a:t>
            </a:r>
          </a:p>
          <a:p>
            <a:r>
              <a:rPr lang="en-GB" dirty="0"/>
              <a:t>Provision of separate pool</a:t>
            </a:r>
          </a:p>
          <a:p>
            <a:r>
              <a:rPr lang="en-GB" dirty="0"/>
              <a:t>Make sure babies and toddlers are double-wrapped: a clean</a:t>
            </a:r>
          </a:p>
          <a:p>
            <a:pPr marL="268288" indent="-268288">
              <a:buNone/>
            </a:pPr>
            <a:r>
              <a:rPr lang="en-GB" dirty="0"/>
              <a:t>   swim nappy and a snug fitting, waterproof swim pants over the top</a:t>
            </a:r>
          </a:p>
          <a:p>
            <a:r>
              <a:rPr lang="en-GB" dirty="0"/>
              <a:t>Provision for safe disposal of soiled nappies</a:t>
            </a:r>
          </a:p>
          <a:p>
            <a:r>
              <a:rPr lang="en-GB" dirty="0"/>
              <a:t>Skin infections such as impetigo more common in children – sufferers should not swim, but this is NOT transmissible through normal pool use</a:t>
            </a:r>
          </a:p>
          <a:p>
            <a:r>
              <a:rPr lang="en-GB" dirty="0" err="1"/>
              <a:t>Verrucas</a:t>
            </a:r>
            <a:r>
              <a:rPr lang="en-GB" dirty="0"/>
              <a:t> more common (regular cleaning of pool surrounds &amp; showers)</a:t>
            </a:r>
          </a:p>
          <a:p>
            <a:endParaRPr lang="en-GB" dirty="0"/>
          </a:p>
        </p:txBody>
      </p:sp>
      <p:pic>
        <p:nvPicPr>
          <p:cNvPr id="4" name="Picture 3"/>
          <p:cNvPicPr>
            <a:picLocks noChangeAspect="1"/>
          </p:cNvPicPr>
          <p:nvPr/>
        </p:nvPicPr>
        <p:blipFill>
          <a:blip r:embed="rId2"/>
          <a:stretch>
            <a:fillRect/>
          </a:stretch>
        </p:blipFill>
        <p:spPr>
          <a:xfrm>
            <a:off x="9808104" y="113660"/>
            <a:ext cx="2162223" cy="3091358"/>
          </a:xfrm>
          <a:prstGeom prst="rect">
            <a:avLst/>
          </a:prstGeom>
        </p:spPr>
      </p:pic>
    </p:spTree>
    <p:extLst>
      <p:ext uri="{BB962C8B-B14F-4D97-AF65-F5344CB8AC3E}">
        <p14:creationId xmlns:p14="http://schemas.microsoft.com/office/powerpoint/2010/main" val="89976909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Other types of swimmer</a:t>
            </a:r>
          </a:p>
        </p:txBody>
      </p:sp>
      <p:sp>
        <p:nvSpPr>
          <p:cNvPr id="3" name="Content Placeholder 2"/>
          <p:cNvSpPr>
            <a:spLocks noGrp="1"/>
          </p:cNvSpPr>
          <p:nvPr>
            <p:ph idx="1"/>
          </p:nvPr>
        </p:nvSpPr>
        <p:spPr/>
        <p:txBody>
          <a:bodyPr>
            <a:normAutofit fontScale="92500" lnSpcReduction="10000"/>
          </a:bodyPr>
          <a:lstStyle/>
          <a:p>
            <a:r>
              <a:rPr lang="en-GB" sz="3000" dirty="0"/>
              <a:t>MRSA and </a:t>
            </a:r>
            <a:r>
              <a:rPr lang="en-GB" sz="3000" i="1" dirty="0"/>
              <a:t>Staphylococcus aureus </a:t>
            </a:r>
            <a:r>
              <a:rPr lang="en-GB" sz="3000" dirty="0"/>
              <a:t>sufferers </a:t>
            </a:r>
            <a:r>
              <a:rPr lang="en-GB" sz="3000" b="1" dirty="0"/>
              <a:t>can</a:t>
            </a:r>
            <a:r>
              <a:rPr lang="en-GB" sz="3000" dirty="0"/>
              <a:t> use pools</a:t>
            </a:r>
          </a:p>
          <a:p>
            <a:r>
              <a:rPr lang="en-GB" sz="3000" dirty="0"/>
              <a:t>Those with MRSA contaminated skin wounds should </a:t>
            </a:r>
            <a:r>
              <a:rPr lang="en-GB" sz="3000" b="1" dirty="0"/>
              <a:t>not</a:t>
            </a:r>
          </a:p>
          <a:p>
            <a:r>
              <a:rPr lang="en-GB" sz="3000" dirty="0"/>
              <a:t>People with catheter's </a:t>
            </a:r>
            <a:r>
              <a:rPr lang="en-GB" sz="3000" b="1" dirty="0"/>
              <a:t>can</a:t>
            </a:r>
            <a:r>
              <a:rPr lang="en-GB" sz="3000" dirty="0"/>
              <a:t> swim</a:t>
            </a:r>
          </a:p>
          <a:p>
            <a:pPr marL="720725" lvl="1" indent="-720725"/>
            <a:r>
              <a:rPr lang="en-GB" dirty="0"/>
              <a:t>Urine: ATACP recommend that the bag should be emptied prior to immersion, due to the physiological effects of immersion causing urine output to increase  - needs to be space for it to collect to prevent back flow. Bags are unlikely to burst and if it failed adequate water disinfection should cope.</a:t>
            </a:r>
          </a:p>
          <a:p>
            <a:pPr marL="720725" indent="-720725"/>
            <a:r>
              <a:rPr lang="en-GB" sz="2400" dirty="0"/>
              <a:t>Faeces: a colostomy bag is of potentially higher risk.  Recommend that the stoma site should have an adequate seal, use waterproof dressing to assist the seal, empty the bag prior immersion and use either a support belt or </a:t>
            </a:r>
            <a:r>
              <a:rPr lang="en-GB" sz="2400" dirty="0" err="1"/>
              <a:t>tubigrip</a:t>
            </a:r>
            <a:r>
              <a:rPr lang="en-GB" sz="2400" dirty="0"/>
              <a:t> or tight swimwear to support the colostomy bag in place to prevent dislodging. </a:t>
            </a:r>
          </a:p>
          <a:p>
            <a:endParaRPr lang="en-GB" dirty="0"/>
          </a:p>
        </p:txBody>
      </p:sp>
    </p:spTree>
    <p:extLst>
      <p:ext uri="{BB962C8B-B14F-4D97-AF65-F5344CB8AC3E}">
        <p14:creationId xmlns:p14="http://schemas.microsoft.com/office/powerpoint/2010/main" val="270465062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If you don’t encourage good hygiene</a:t>
            </a:r>
          </a:p>
        </p:txBody>
      </p:sp>
      <p:sp>
        <p:nvSpPr>
          <p:cNvPr id="3" name="Content Placeholder 2"/>
          <p:cNvSpPr>
            <a:spLocks noGrp="1"/>
          </p:cNvSpPr>
          <p:nvPr>
            <p:ph idx="1"/>
          </p:nvPr>
        </p:nvSpPr>
        <p:spPr/>
        <p:txBody>
          <a:bodyPr>
            <a:normAutofit fontScale="92500" lnSpcReduction="10000"/>
          </a:bodyPr>
          <a:lstStyle/>
          <a:p>
            <a:pPr marL="0" indent="0">
              <a:buNone/>
            </a:pPr>
            <a:r>
              <a:rPr lang="en-GB" dirty="0"/>
              <a:t>Each day an adult produces 1 litre of sweat, 1 billion skin flakes and 38g of grease, which can be added to the pool!</a:t>
            </a:r>
          </a:p>
          <a:p>
            <a:pPr marL="0" indent="0">
              <a:buNone/>
            </a:pPr>
            <a:r>
              <a:rPr lang="en-GB" dirty="0"/>
              <a:t>Mucous, saliva, hair, faeces from around anus, urine, also added.</a:t>
            </a:r>
          </a:p>
          <a:p>
            <a:pPr marL="1073150" indent="-265113"/>
            <a:r>
              <a:rPr lang="en-GB" dirty="0" err="1"/>
              <a:t>approx</a:t>
            </a:r>
            <a:r>
              <a:rPr lang="en-GB" dirty="0"/>
              <a:t> 30ml of urine is released per bather (involuntary), more (70ml) if voluntary. 30ml is about 200mg of urea. </a:t>
            </a:r>
          </a:p>
          <a:p>
            <a:pPr marL="1073150" indent="-265113"/>
            <a:r>
              <a:rPr lang="en-GB" dirty="0"/>
              <a:t>average of 950ml of sweat per swimmer per hour.  About 250mg of urea.</a:t>
            </a:r>
          </a:p>
          <a:p>
            <a:pPr marL="1073150" indent="-265113"/>
            <a:r>
              <a:rPr lang="en-GB" dirty="0"/>
              <a:t>Canadian study – 0.01% of pool water was urine.</a:t>
            </a:r>
          </a:p>
          <a:p>
            <a:pPr marL="0" indent="0">
              <a:buNone/>
            </a:pPr>
            <a:r>
              <a:rPr lang="en-GB" dirty="0"/>
              <a:t>Transfer of dirt from outside footwear, pram wheels to bare feet</a:t>
            </a:r>
          </a:p>
        </p:txBody>
      </p:sp>
    </p:spTree>
    <p:extLst>
      <p:ext uri="{BB962C8B-B14F-4D97-AF65-F5344CB8AC3E}">
        <p14:creationId xmlns:p14="http://schemas.microsoft.com/office/powerpoint/2010/main" val="415977117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Health Effects are Caused by:</a:t>
            </a:r>
          </a:p>
        </p:txBody>
      </p:sp>
      <p:sp>
        <p:nvSpPr>
          <p:cNvPr id="3" name="Content Placeholder 2"/>
          <p:cNvSpPr>
            <a:spLocks noGrp="1"/>
          </p:cNvSpPr>
          <p:nvPr>
            <p:ph idx="1"/>
          </p:nvPr>
        </p:nvSpPr>
        <p:spPr/>
        <p:txBody>
          <a:bodyPr>
            <a:normAutofit lnSpcReduction="10000"/>
          </a:bodyPr>
          <a:lstStyle/>
          <a:p>
            <a:r>
              <a:rPr lang="en-GB" dirty="0"/>
              <a:t>Pool Plant not operating at optimum</a:t>
            </a:r>
          </a:p>
          <a:p>
            <a:r>
              <a:rPr lang="en-GB" dirty="0"/>
              <a:t>Infections – most brought into pool on swimmer</a:t>
            </a:r>
          </a:p>
          <a:p>
            <a:r>
              <a:rPr lang="en-GB" dirty="0"/>
              <a:t>Infections likely to impact others if – </a:t>
            </a:r>
          </a:p>
          <a:p>
            <a:pPr marL="1611313" indent="-358775"/>
            <a:r>
              <a:rPr lang="en-GB" dirty="0"/>
              <a:t>slow response, </a:t>
            </a:r>
          </a:p>
          <a:p>
            <a:pPr marL="1611313" indent="-358775"/>
            <a:r>
              <a:rPr lang="en-GB" dirty="0"/>
              <a:t>inadequate treatment, </a:t>
            </a:r>
          </a:p>
          <a:p>
            <a:pPr marL="1611313" indent="-358775"/>
            <a:r>
              <a:rPr lang="en-GB" dirty="0"/>
              <a:t>poor maintenance, </a:t>
            </a:r>
          </a:p>
          <a:p>
            <a:pPr marL="1611313" indent="-358775"/>
            <a:r>
              <a:rPr lang="en-GB" dirty="0"/>
              <a:t>inadequate cleaning</a:t>
            </a:r>
          </a:p>
          <a:p>
            <a:pPr marL="1611313" indent="-358775"/>
            <a:r>
              <a:rPr lang="en-GB" dirty="0"/>
              <a:t>too high bather loading</a:t>
            </a:r>
          </a:p>
          <a:p>
            <a:pPr marL="0" indent="0">
              <a:buNone/>
            </a:pPr>
            <a:endParaRPr lang="en-GB" dirty="0"/>
          </a:p>
          <a:p>
            <a:endParaRPr lang="en-GB" dirty="0"/>
          </a:p>
        </p:txBody>
      </p:sp>
      <p:pic>
        <p:nvPicPr>
          <p:cNvPr id="4" name="Picture 3"/>
          <p:cNvPicPr>
            <a:picLocks noChangeAspect="1"/>
          </p:cNvPicPr>
          <p:nvPr/>
        </p:nvPicPr>
        <p:blipFill>
          <a:blip r:embed="rId2"/>
          <a:stretch>
            <a:fillRect/>
          </a:stretch>
        </p:blipFill>
        <p:spPr>
          <a:xfrm>
            <a:off x="9806779" y="870063"/>
            <a:ext cx="1749768" cy="2199708"/>
          </a:xfrm>
          <a:prstGeom prst="rect">
            <a:avLst/>
          </a:prstGeom>
        </p:spPr>
      </p:pic>
    </p:spTree>
    <p:extLst>
      <p:ext uri="{BB962C8B-B14F-4D97-AF65-F5344CB8AC3E}">
        <p14:creationId xmlns:p14="http://schemas.microsoft.com/office/powerpoint/2010/main" val="146599861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Health Effects:</a:t>
            </a:r>
          </a:p>
        </p:txBody>
      </p:sp>
      <p:sp>
        <p:nvSpPr>
          <p:cNvPr id="3" name="Content Placeholder 2"/>
          <p:cNvSpPr>
            <a:spLocks noGrp="1"/>
          </p:cNvSpPr>
          <p:nvPr>
            <p:ph idx="1"/>
          </p:nvPr>
        </p:nvSpPr>
        <p:spPr>
          <a:xfrm>
            <a:off x="315686" y="1236372"/>
            <a:ext cx="11876313" cy="4761657"/>
          </a:xfrm>
        </p:spPr>
        <p:txBody>
          <a:bodyPr>
            <a:noAutofit/>
          </a:bodyPr>
          <a:lstStyle/>
          <a:p>
            <a:r>
              <a:rPr lang="en-GB" sz="2200" b="1" dirty="0"/>
              <a:t>Gastro-intestinal issues </a:t>
            </a:r>
            <a:r>
              <a:rPr lang="en-GB" sz="2200" dirty="0"/>
              <a:t>- Norovirus, Adenovirus. </a:t>
            </a:r>
            <a:r>
              <a:rPr lang="en-GB" sz="2200" i="1" dirty="0" err="1"/>
              <a:t>E.Coli</a:t>
            </a:r>
            <a:r>
              <a:rPr lang="en-GB" sz="2200" dirty="0"/>
              <a:t>, </a:t>
            </a:r>
            <a:r>
              <a:rPr lang="en-GB" sz="2200" i="1" dirty="0" err="1"/>
              <a:t>Shigella</a:t>
            </a:r>
            <a:r>
              <a:rPr lang="en-GB" sz="2200" dirty="0"/>
              <a:t>, Enterovirus, </a:t>
            </a:r>
            <a:r>
              <a:rPr lang="en-GB" sz="2200" i="1" dirty="0"/>
              <a:t>Giardia</a:t>
            </a:r>
            <a:r>
              <a:rPr lang="en-GB" sz="2200" dirty="0"/>
              <a:t>, Hep. A, Crypto </a:t>
            </a:r>
            <a:endParaRPr lang="en-GB" sz="2200" i="1" dirty="0"/>
          </a:p>
          <a:p>
            <a:r>
              <a:rPr lang="en-GB" sz="2200" b="1" dirty="0"/>
              <a:t>Respiratory/fever issues </a:t>
            </a:r>
            <a:r>
              <a:rPr lang="en-GB" sz="2200" dirty="0"/>
              <a:t>– </a:t>
            </a:r>
            <a:r>
              <a:rPr lang="en-GB" sz="2200" i="1" dirty="0" err="1"/>
              <a:t>Leptospira</a:t>
            </a:r>
            <a:r>
              <a:rPr lang="en-GB" sz="2200" i="1" dirty="0"/>
              <a:t>, Legionella</a:t>
            </a:r>
            <a:r>
              <a:rPr lang="en-GB" sz="2200" dirty="0"/>
              <a:t>, Hep A, </a:t>
            </a:r>
            <a:r>
              <a:rPr lang="en-GB" sz="2200" i="1" dirty="0"/>
              <a:t>Cryptosporidium</a:t>
            </a:r>
          </a:p>
          <a:p>
            <a:r>
              <a:rPr lang="en-GB" sz="2200" b="1" dirty="0"/>
              <a:t>Skin &amp; foot irritation </a:t>
            </a:r>
            <a:r>
              <a:rPr lang="en-GB" sz="2200" dirty="0"/>
              <a:t>– </a:t>
            </a:r>
          </a:p>
          <a:p>
            <a:pPr marL="1535113" indent="-457200">
              <a:buFont typeface="Courier New" panose="02070309020205020404" pitchFamily="49" charset="0"/>
              <a:buChar char="o"/>
            </a:pPr>
            <a:r>
              <a:rPr lang="en-GB" sz="2200" dirty="0"/>
              <a:t>by-products such as chloramines and trihalomethanes (urea) </a:t>
            </a:r>
          </a:p>
          <a:p>
            <a:pPr marL="1535113" indent="-457200">
              <a:buFont typeface="Courier New" panose="02070309020205020404" pitchFamily="49" charset="0"/>
              <a:buChar char="o"/>
            </a:pPr>
            <a:r>
              <a:rPr lang="en-GB" sz="2200" dirty="0"/>
              <a:t>Athletes foot, verruca's</a:t>
            </a:r>
          </a:p>
          <a:p>
            <a:pPr marL="1535113" indent="-457200">
              <a:buFont typeface="Courier New" panose="02070309020205020404" pitchFamily="49" charset="0"/>
              <a:buChar char="o"/>
            </a:pPr>
            <a:r>
              <a:rPr lang="en-GB" sz="2200" dirty="0"/>
              <a:t>Bromine itch, hot tub itch, water slide rash - </a:t>
            </a:r>
            <a:r>
              <a:rPr lang="en-GB" sz="2200" i="1" dirty="0"/>
              <a:t>Pseudomonas</a:t>
            </a:r>
            <a:r>
              <a:rPr lang="en-GB" sz="2200" dirty="0"/>
              <a:t> (skin/ears/eyes), or </a:t>
            </a:r>
            <a:r>
              <a:rPr lang="en-GB" sz="2200" i="1" dirty="0"/>
              <a:t>Staphylococcus</a:t>
            </a:r>
            <a:r>
              <a:rPr lang="en-GB" sz="2200" dirty="0"/>
              <a:t> (skin)</a:t>
            </a:r>
          </a:p>
          <a:p>
            <a:r>
              <a:rPr lang="en-GB" sz="2200" b="1" dirty="0"/>
              <a:t>Eye irritation </a:t>
            </a:r>
            <a:r>
              <a:rPr lang="en-GB" sz="2200" dirty="0"/>
              <a:t>-  </a:t>
            </a:r>
          </a:p>
          <a:p>
            <a:pPr marL="1524000" indent="-446088">
              <a:buFont typeface="Courier New" panose="02070309020205020404" pitchFamily="49" charset="0"/>
              <a:buChar char="o"/>
            </a:pPr>
            <a:r>
              <a:rPr lang="en-GB" sz="2200" dirty="0"/>
              <a:t>Wearing contact lenses or don’t clean immediately after swim (</a:t>
            </a:r>
            <a:r>
              <a:rPr lang="en-GB" sz="2200" i="1" dirty="0"/>
              <a:t>Acanthamoeb</a:t>
            </a:r>
            <a:r>
              <a:rPr lang="en-GB" sz="2200" dirty="0"/>
              <a:t>a)</a:t>
            </a:r>
          </a:p>
          <a:p>
            <a:pPr marL="271463" indent="-271463"/>
            <a:r>
              <a:rPr lang="en-GB" sz="2200" b="1" dirty="0"/>
              <a:t>Brain eating </a:t>
            </a:r>
            <a:r>
              <a:rPr lang="en-GB" sz="2200" dirty="0"/>
              <a:t>- </a:t>
            </a:r>
            <a:r>
              <a:rPr lang="en-GB" sz="2200" i="1" dirty="0"/>
              <a:t>Naegleria </a:t>
            </a:r>
            <a:r>
              <a:rPr lang="en-GB" sz="2200" i="1" dirty="0" err="1"/>
              <a:t>fowleri</a:t>
            </a:r>
            <a:endParaRPr lang="en-GB" sz="2200" i="1" dirty="0"/>
          </a:p>
          <a:p>
            <a:pPr marL="271463" indent="-271463"/>
            <a:r>
              <a:rPr lang="en-GB" sz="2200" b="1" dirty="0"/>
              <a:t>Parasites</a:t>
            </a:r>
            <a:r>
              <a:rPr lang="en-GB" sz="2200" dirty="0"/>
              <a:t> like </a:t>
            </a:r>
            <a:r>
              <a:rPr lang="en-GB" sz="2200" i="1" dirty="0" err="1"/>
              <a:t>Bilharziasis</a:t>
            </a:r>
            <a:r>
              <a:rPr lang="en-GB" sz="2200" i="1" dirty="0"/>
              <a:t>, Schistosoma</a:t>
            </a:r>
          </a:p>
          <a:p>
            <a:pPr marL="0" indent="0">
              <a:buNone/>
            </a:pPr>
            <a:endParaRPr lang="en-GB" sz="2200" dirty="0"/>
          </a:p>
          <a:p>
            <a:endParaRPr lang="en-GB" sz="2200" dirty="0"/>
          </a:p>
        </p:txBody>
      </p:sp>
    </p:spTree>
    <p:extLst>
      <p:ext uri="{BB962C8B-B14F-4D97-AF65-F5344CB8AC3E}">
        <p14:creationId xmlns:p14="http://schemas.microsoft.com/office/powerpoint/2010/main" val="11667795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Role of Pool Operator in ensuring good health</a:t>
            </a:r>
          </a:p>
        </p:txBody>
      </p:sp>
      <p:sp>
        <p:nvSpPr>
          <p:cNvPr id="3" name="Content Placeholder 2"/>
          <p:cNvSpPr>
            <a:spLocks noGrp="1"/>
          </p:cNvSpPr>
          <p:nvPr>
            <p:ph idx="1"/>
          </p:nvPr>
        </p:nvSpPr>
        <p:spPr>
          <a:xfrm>
            <a:off x="838200" y="1825625"/>
            <a:ext cx="11017102" cy="3762375"/>
          </a:xfrm>
        </p:spPr>
        <p:txBody>
          <a:bodyPr>
            <a:normAutofit fontScale="92500" lnSpcReduction="10000"/>
          </a:bodyPr>
          <a:lstStyle/>
          <a:p>
            <a:pPr marL="0" indent="0">
              <a:buNone/>
            </a:pPr>
            <a:r>
              <a:rPr lang="en-GB" b="1" dirty="0"/>
              <a:t>The average pleasure bather does not know about pool hygiene in UK.</a:t>
            </a:r>
          </a:p>
          <a:p>
            <a:pPr marL="0" indent="0">
              <a:buNone/>
            </a:pPr>
            <a:r>
              <a:rPr lang="en-GB" dirty="0"/>
              <a:t>Pool operator should consider:</a:t>
            </a:r>
          </a:p>
          <a:p>
            <a:pPr marL="720725" indent="-185738"/>
            <a:r>
              <a:rPr lang="en-GB" dirty="0"/>
              <a:t>PWTAG poster</a:t>
            </a:r>
          </a:p>
          <a:p>
            <a:pPr marL="720725" indent="-185738"/>
            <a:r>
              <a:rPr lang="en-GB" dirty="0"/>
              <a:t>Signs/advice</a:t>
            </a:r>
          </a:p>
          <a:p>
            <a:pPr marL="720725" indent="-185738"/>
            <a:r>
              <a:rPr lang="en-GB" dirty="0"/>
              <a:t>Design of changing areas</a:t>
            </a:r>
          </a:p>
          <a:p>
            <a:pPr marL="720725" indent="-185738"/>
            <a:r>
              <a:rPr lang="en-GB" dirty="0"/>
              <a:t>Talk to schools ???</a:t>
            </a:r>
          </a:p>
          <a:p>
            <a:pPr marL="0" indent="0">
              <a:buNone/>
            </a:pPr>
            <a:r>
              <a:rPr lang="en-GB" dirty="0"/>
              <a:t>Maintain the pool plant and operation to optimum requirements</a:t>
            </a:r>
          </a:p>
          <a:p>
            <a:pPr marL="0" indent="0">
              <a:buNone/>
            </a:pPr>
            <a:r>
              <a:rPr lang="en-GB" dirty="0"/>
              <a:t>Act efficiently and swiftly during a possible contamination incident</a:t>
            </a:r>
          </a:p>
        </p:txBody>
      </p:sp>
      <p:pic>
        <p:nvPicPr>
          <p:cNvPr id="4" name="Picture 3"/>
          <p:cNvPicPr>
            <a:picLocks noChangeAspect="1"/>
          </p:cNvPicPr>
          <p:nvPr/>
        </p:nvPicPr>
        <p:blipFill>
          <a:blip r:embed="rId2"/>
          <a:stretch>
            <a:fillRect/>
          </a:stretch>
        </p:blipFill>
        <p:spPr>
          <a:xfrm>
            <a:off x="9912437" y="2420887"/>
            <a:ext cx="1441363" cy="2058510"/>
          </a:xfrm>
          <a:prstGeom prst="rect">
            <a:avLst/>
          </a:prstGeom>
        </p:spPr>
      </p:pic>
    </p:spTree>
    <p:extLst>
      <p:ext uri="{BB962C8B-B14F-4D97-AF65-F5344CB8AC3E}">
        <p14:creationId xmlns:p14="http://schemas.microsoft.com/office/powerpoint/2010/main" val="238723040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Pool Surrounds &amp; “Wet” Areas</a:t>
            </a:r>
          </a:p>
        </p:txBody>
      </p:sp>
      <p:sp>
        <p:nvSpPr>
          <p:cNvPr id="3" name="Content Placeholder 2"/>
          <p:cNvSpPr>
            <a:spLocks noGrp="1"/>
          </p:cNvSpPr>
          <p:nvPr>
            <p:ph idx="1"/>
          </p:nvPr>
        </p:nvSpPr>
        <p:spPr>
          <a:xfrm>
            <a:off x="838199" y="1825625"/>
            <a:ext cx="11186787" cy="3762375"/>
          </a:xfrm>
        </p:spPr>
        <p:txBody>
          <a:bodyPr>
            <a:normAutofit/>
          </a:bodyPr>
          <a:lstStyle/>
          <a:p>
            <a:pPr marL="0" indent="0">
              <a:buNone/>
            </a:pPr>
            <a:r>
              <a:rPr lang="en-GB" dirty="0"/>
              <a:t>Prevent infections from contact</a:t>
            </a:r>
          </a:p>
          <a:p>
            <a:r>
              <a:rPr lang="en-GB" dirty="0"/>
              <a:t>Divide outdoor wear and pool wear areas, walked through ext. dirt</a:t>
            </a:r>
          </a:p>
          <a:p>
            <a:r>
              <a:rPr lang="en-GB" dirty="0"/>
              <a:t>Brought in infections - verruca's, athletes foot, pool surrounds and changing room showers</a:t>
            </a:r>
          </a:p>
          <a:p>
            <a:r>
              <a:rPr lang="en-GB" dirty="0"/>
              <a:t>Poo, blood, vomit, </a:t>
            </a:r>
            <a:r>
              <a:rPr lang="en-GB" dirty="0" err="1"/>
              <a:t>etc</a:t>
            </a:r>
            <a:r>
              <a:rPr lang="en-GB" dirty="0"/>
              <a:t> (see pool) stop it entering pool or pool side drains.</a:t>
            </a:r>
          </a:p>
          <a:p>
            <a:r>
              <a:rPr lang="en-GB" dirty="0"/>
              <a:t>Play equipment, floats, </a:t>
            </a:r>
            <a:r>
              <a:rPr lang="en-GB" dirty="0" err="1"/>
              <a:t>etc</a:t>
            </a:r>
            <a:r>
              <a:rPr lang="en-GB" dirty="0"/>
              <a:t> encourage biofilms and bacterial growth – regular clean with free chlorine</a:t>
            </a:r>
          </a:p>
        </p:txBody>
      </p:sp>
    </p:spTree>
    <p:extLst>
      <p:ext uri="{BB962C8B-B14F-4D97-AF65-F5344CB8AC3E}">
        <p14:creationId xmlns:p14="http://schemas.microsoft.com/office/powerpoint/2010/main" val="211456877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Pool – Poo Events</a:t>
            </a:r>
          </a:p>
        </p:txBody>
      </p:sp>
      <p:sp>
        <p:nvSpPr>
          <p:cNvPr id="3" name="Content Placeholder 2"/>
          <p:cNvSpPr>
            <a:spLocks noGrp="1"/>
          </p:cNvSpPr>
          <p:nvPr>
            <p:ph idx="1"/>
          </p:nvPr>
        </p:nvSpPr>
        <p:spPr>
          <a:xfrm>
            <a:off x="838199" y="1825625"/>
            <a:ext cx="11176591" cy="3762375"/>
          </a:xfrm>
        </p:spPr>
        <p:txBody>
          <a:bodyPr>
            <a:normAutofit/>
          </a:bodyPr>
          <a:lstStyle/>
          <a:p>
            <a:r>
              <a:rPr lang="en-GB" dirty="0"/>
              <a:t>They will happen at some point!</a:t>
            </a:r>
          </a:p>
          <a:p>
            <a:r>
              <a:rPr lang="en-GB" dirty="0"/>
              <a:t>Mostly younger swimmers, but not always</a:t>
            </a:r>
          </a:p>
          <a:p>
            <a:r>
              <a:rPr lang="en-GB" dirty="0"/>
              <a:t>Act quickly as soon as its identified</a:t>
            </a:r>
          </a:p>
          <a:p>
            <a:r>
              <a:rPr lang="en-GB" dirty="0"/>
              <a:t>Pools should have written procedure (equipment/chemicals all accessible)</a:t>
            </a:r>
          </a:p>
          <a:p>
            <a:r>
              <a:rPr lang="en-GB" dirty="0"/>
              <a:t>Staff should be trained in the procedure</a:t>
            </a:r>
          </a:p>
          <a:p>
            <a:r>
              <a:rPr lang="en-GB" dirty="0"/>
              <a:t>Maintain faecal accident log (just in case good hygiene was insufficient)</a:t>
            </a:r>
          </a:p>
          <a:p>
            <a:pPr lvl="2"/>
            <a:r>
              <a:rPr lang="en-GB" sz="2400" dirty="0"/>
              <a:t>May be called to a HSE or multi-agency meeting</a:t>
            </a:r>
          </a:p>
          <a:p>
            <a:endParaRPr lang="en-GB" dirty="0"/>
          </a:p>
        </p:txBody>
      </p:sp>
    </p:spTree>
    <p:extLst>
      <p:ext uri="{BB962C8B-B14F-4D97-AF65-F5344CB8AC3E}">
        <p14:creationId xmlns:p14="http://schemas.microsoft.com/office/powerpoint/2010/main" val="371684822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Pool – Solid Poo</a:t>
            </a:r>
          </a:p>
        </p:txBody>
      </p:sp>
      <p:sp>
        <p:nvSpPr>
          <p:cNvPr id="3" name="Content Placeholder 2"/>
          <p:cNvSpPr>
            <a:spLocks noGrp="1"/>
          </p:cNvSpPr>
          <p:nvPr>
            <p:ph idx="1"/>
          </p:nvPr>
        </p:nvSpPr>
        <p:spPr>
          <a:xfrm>
            <a:off x="838200" y="1223493"/>
            <a:ext cx="10515600" cy="4364508"/>
          </a:xfrm>
        </p:spPr>
        <p:txBody>
          <a:bodyPr>
            <a:noAutofit/>
          </a:bodyPr>
          <a:lstStyle/>
          <a:p>
            <a:r>
              <a:rPr lang="en-GB" sz="2200" dirty="0"/>
              <a:t>Relatively easy to deal with</a:t>
            </a:r>
          </a:p>
          <a:p>
            <a:r>
              <a:rPr lang="en-GB" sz="2200" b="1" dirty="0"/>
              <a:t>Generally unlikely </a:t>
            </a:r>
            <a:r>
              <a:rPr lang="en-GB" sz="2200" dirty="0"/>
              <a:t>that perpetrator has an acute gastrointestinal illness</a:t>
            </a:r>
          </a:p>
          <a:p>
            <a:r>
              <a:rPr lang="en-GB" sz="2200" dirty="0"/>
              <a:t>immediately remove from the pool using a scoop or fine mesh net</a:t>
            </a:r>
          </a:p>
          <a:p>
            <a:r>
              <a:rPr lang="en-GB" sz="2200" dirty="0"/>
              <a:t>Flush down the toilet (not put in any pool drains)</a:t>
            </a:r>
          </a:p>
          <a:p>
            <a:r>
              <a:rPr lang="en-GB" sz="2200" dirty="0"/>
              <a:t>Check all have been “caught” and disposed of</a:t>
            </a:r>
          </a:p>
          <a:p>
            <a:r>
              <a:rPr lang="en-GB" sz="2200" dirty="0"/>
              <a:t>If widespread the pool should be closed and treat as for runny faeces.</a:t>
            </a:r>
          </a:p>
          <a:p>
            <a:r>
              <a:rPr lang="en-GB" sz="2200" dirty="0"/>
              <a:t>Equipment used should be disinfected using a 1% solution of hypochlorite.</a:t>
            </a:r>
          </a:p>
          <a:p>
            <a:r>
              <a:rPr lang="en-GB" sz="2200" dirty="0"/>
              <a:t>If pool is operating properly (appropriate disinfectant residuals, pH) , no further action.</a:t>
            </a:r>
          </a:p>
          <a:p>
            <a:r>
              <a:rPr lang="en-GB" sz="2200" dirty="0"/>
              <a:t>If faeces broken up, public were effected or removal took time, operators should consider clearing the pool of bathers for, 30 minutes whilst faeces are removed</a:t>
            </a:r>
          </a:p>
          <a:p>
            <a:r>
              <a:rPr lang="en-GB" sz="2200" dirty="0"/>
              <a:t>Bathing should not resume until all the faeces have been removed.</a:t>
            </a:r>
          </a:p>
        </p:txBody>
      </p:sp>
    </p:spTree>
    <p:extLst>
      <p:ext uri="{BB962C8B-B14F-4D97-AF65-F5344CB8AC3E}">
        <p14:creationId xmlns:p14="http://schemas.microsoft.com/office/powerpoint/2010/main" val="426322129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Poo – Runny Poo</a:t>
            </a:r>
          </a:p>
        </p:txBody>
      </p:sp>
      <p:sp>
        <p:nvSpPr>
          <p:cNvPr id="3" name="Content Placeholder 2"/>
          <p:cNvSpPr>
            <a:spLocks noGrp="1"/>
          </p:cNvSpPr>
          <p:nvPr>
            <p:ph idx="1"/>
          </p:nvPr>
        </p:nvSpPr>
        <p:spPr>
          <a:xfrm>
            <a:off x="838199" y="1825625"/>
            <a:ext cx="11095183" cy="3762375"/>
          </a:xfrm>
        </p:spPr>
        <p:txBody>
          <a:bodyPr>
            <a:normAutofit fontScale="92500" lnSpcReduction="20000"/>
          </a:bodyPr>
          <a:lstStyle/>
          <a:p>
            <a:r>
              <a:rPr lang="en-GB" dirty="0"/>
              <a:t>watery, runny or soft (diarrhoea) </a:t>
            </a:r>
          </a:p>
          <a:p>
            <a:r>
              <a:rPr lang="en-GB" dirty="0"/>
              <a:t>the risk of infection is greater  - more likely to be caused by enteric pathogens (viruses, bacteria or protozoa)</a:t>
            </a:r>
          </a:p>
          <a:p>
            <a:r>
              <a:rPr lang="en-GB" dirty="0"/>
              <a:t>Other causes: alcohol, emotion, diet, medicine side effects, but cannot assume. </a:t>
            </a:r>
          </a:p>
          <a:p>
            <a:r>
              <a:rPr lang="en-GB" dirty="0"/>
              <a:t>Try asking the perpetrator (if known), or manager may know if local outbreak</a:t>
            </a:r>
          </a:p>
          <a:p>
            <a:r>
              <a:rPr lang="en-GB" dirty="0"/>
              <a:t>Impossible to catch with scoop or net</a:t>
            </a:r>
          </a:p>
          <a:p>
            <a:r>
              <a:rPr lang="en-GB" i="1" dirty="0"/>
              <a:t>E. coli, </a:t>
            </a:r>
            <a:r>
              <a:rPr lang="en-GB" i="1" dirty="0" err="1"/>
              <a:t>Shigella</a:t>
            </a:r>
            <a:r>
              <a:rPr lang="en-GB" dirty="0"/>
              <a:t>, norovirus, </a:t>
            </a:r>
            <a:r>
              <a:rPr lang="en-GB" dirty="0" err="1"/>
              <a:t>etc</a:t>
            </a:r>
            <a:r>
              <a:rPr lang="en-GB" dirty="0"/>
              <a:t>, killed within minutes in normal disinfected pool, </a:t>
            </a:r>
            <a:r>
              <a:rPr lang="en-GB" i="1" dirty="0"/>
              <a:t>Giardia</a:t>
            </a:r>
            <a:r>
              <a:rPr lang="en-GB" dirty="0"/>
              <a:t> killed in 45 mins.</a:t>
            </a:r>
          </a:p>
          <a:p>
            <a:r>
              <a:rPr lang="en-GB" dirty="0"/>
              <a:t> Oocysts of chlorine-resistant protozoa </a:t>
            </a:r>
            <a:r>
              <a:rPr lang="en-GB" i="1" dirty="0"/>
              <a:t>Cryptosporidium</a:t>
            </a:r>
            <a:r>
              <a:rPr lang="en-GB" dirty="0"/>
              <a:t>, take 10 days to be killed.</a:t>
            </a:r>
          </a:p>
        </p:txBody>
      </p:sp>
    </p:spTree>
    <p:extLst>
      <p:ext uri="{BB962C8B-B14F-4D97-AF65-F5344CB8AC3E}">
        <p14:creationId xmlns:p14="http://schemas.microsoft.com/office/powerpoint/2010/main" val="20825333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Cryptosporidium</a:t>
            </a:r>
          </a:p>
        </p:txBody>
      </p:sp>
      <p:sp>
        <p:nvSpPr>
          <p:cNvPr id="3" name="Content Placeholder 2"/>
          <p:cNvSpPr>
            <a:spLocks noGrp="1"/>
          </p:cNvSpPr>
          <p:nvPr>
            <p:ph idx="1"/>
          </p:nvPr>
        </p:nvSpPr>
        <p:spPr/>
        <p:txBody>
          <a:bodyPr>
            <a:normAutofit lnSpcReduction="10000"/>
          </a:bodyPr>
          <a:lstStyle/>
          <a:p>
            <a:r>
              <a:rPr lang="en-GB" dirty="0"/>
              <a:t>Assume 1 million oocysts per gram of diarrhoea</a:t>
            </a:r>
          </a:p>
          <a:p>
            <a:r>
              <a:rPr lang="en-GB" dirty="0"/>
              <a:t>They can be found around anus for 2 weeks post infection</a:t>
            </a:r>
          </a:p>
          <a:p>
            <a:r>
              <a:rPr lang="en-GB" dirty="0"/>
              <a:t>Release in a typical 45m x 12m pool</a:t>
            </a:r>
          </a:p>
          <a:p>
            <a:r>
              <a:rPr lang="en-GB" dirty="0"/>
              <a:t>Assume children aged 6-18 years consume 37ml of pool water in a training session; </a:t>
            </a:r>
          </a:p>
          <a:p>
            <a:endParaRPr lang="en-GB" dirty="0"/>
          </a:p>
          <a:p>
            <a:r>
              <a:rPr lang="en-GB" dirty="0"/>
              <a:t>The children would swallow 12 oocysts</a:t>
            </a:r>
          </a:p>
          <a:p>
            <a:r>
              <a:rPr lang="en-GB" dirty="0"/>
              <a:t>1 oocyst can cause infection</a:t>
            </a:r>
          </a:p>
          <a:p>
            <a:endParaRPr lang="en-GB" dirty="0"/>
          </a:p>
        </p:txBody>
      </p:sp>
    </p:spTree>
    <p:extLst>
      <p:ext uri="{BB962C8B-B14F-4D97-AF65-F5344CB8AC3E}">
        <p14:creationId xmlns:p14="http://schemas.microsoft.com/office/powerpoint/2010/main" val="305716444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Poo – Runny Poo</a:t>
            </a:r>
          </a:p>
        </p:txBody>
      </p:sp>
      <p:sp>
        <p:nvSpPr>
          <p:cNvPr id="3" name="Content Placeholder 2"/>
          <p:cNvSpPr>
            <a:spLocks noGrp="1"/>
          </p:cNvSpPr>
          <p:nvPr>
            <p:ph idx="1"/>
          </p:nvPr>
        </p:nvSpPr>
        <p:spPr>
          <a:xfrm>
            <a:off x="838200" y="1825625"/>
            <a:ext cx="10515600" cy="4085648"/>
          </a:xfrm>
        </p:spPr>
        <p:txBody>
          <a:bodyPr>
            <a:normAutofit/>
          </a:bodyPr>
          <a:lstStyle/>
          <a:p>
            <a:r>
              <a:rPr lang="en-GB" dirty="0"/>
              <a:t>Remove all bathers  - if they move from a children’s pool to a main pool, they should shower first using soap and water.</a:t>
            </a:r>
          </a:p>
          <a:p>
            <a:r>
              <a:rPr lang="en-GB" dirty="0"/>
              <a:t>young children are both the likeliest sources of the infection, and those worst affected (along with the immunocompromised).</a:t>
            </a:r>
          </a:p>
          <a:p>
            <a:r>
              <a:rPr lang="en-GB" dirty="0"/>
              <a:t>If diarrhoea  - will not know if Crypto, so have to assume the worst</a:t>
            </a:r>
          </a:p>
          <a:p>
            <a:pPr lvl="1"/>
            <a:r>
              <a:rPr lang="en-GB" dirty="0"/>
              <a:t>three procedures that will in time remove Crypto – coagulation/ filtration, UV and </a:t>
            </a:r>
            <a:r>
              <a:rPr lang="en-GB" dirty="0" err="1"/>
              <a:t>superchlorination</a:t>
            </a:r>
            <a:r>
              <a:rPr lang="en-GB" dirty="0"/>
              <a:t>. Depends on the efficiency of the pool’s filtration. </a:t>
            </a:r>
          </a:p>
          <a:p>
            <a:pPr lvl="1"/>
            <a:r>
              <a:rPr lang="en-GB" dirty="0"/>
              <a:t>If have evidence not crypto then clear bathers for 30 mins, increase disinfectant residuals to the top of the set range and pH at minimum.</a:t>
            </a:r>
          </a:p>
        </p:txBody>
      </p:sp>
    </p:spTree>
    <p:extLst>
      <p:ext uri="{BB962C8B-B14F-4D97-AF65-F5344CB8AC3E}">
        <p14:creationId xmlns:p14="http://schemas.microsoft.com/office/powerpoint/2010/main" val="94661205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Diarrhoea – if watery definitely assume the worst!</a:t>
            </a:r>
          </a:p>
        </p:txBody>
      </p:sp>
      <p:sp>
        <p:nvSpPr>
          <p:cNvPr id="3" name="Content Placeholder 2"/>
          <p:cNvSpPr>
            <a:spLocks noGrp="1"/>
          </p:cNvSpPr>
          <p:nvPr>
            <p:ph idx="1"/>
          </p:nvPr>
        </p:nvSpPr>
        <p:spPr>
          <a:xfrm>
            <a:off x="838200" y="1825625"/>
            <a:ext cx="10515600" cy="3956339"/>
          </a:xfrm>
        </p:spPr>
        <p:txBody>
          <a:bodyPr>
            <a:normAutofit/>
          </a:bodyPr>
          <a:lstStyle/>
          <a:p>
            <a:r>
              <a:rPr lang="en-GB" dirty="0"/>
              <a:t>Depending on type of filter</a:t>
            </a:r>
          </a:p>
          <a:p>
            <a:r>
              <a:rPr lang="en-GB" dirty="0"/>
              <a:t>Coagulation with long enough residence to allow flocculation to occur</a:t>
            </a:r>
          </a:p>
          <a:p>
            <a:r>
              <a:rPr lang="en-GB" dirty="0"/>
              <a:t>Filtration</a:t>
            </a:r>
          </a:p>
          <a:p>
            <a:r>
              <a:rPr lang="en-GB" dirty="0" err="1"/>
              <a:t>superchlorination</a:t>
            </a:r>
            <a:endParaRPr lang="en-GB" dirty="0"/>
          </a:p>
          <a:p>
            <a:r>
              <a:rPr lang="en-GB" dirty="0"/>
              <a:t>Vacuum and sweep pool</a:t>
            </a:r>
          </a:p>
          <a:p>
            <a:r>
              <a:rPr lang="en-GB" dirty="0"/>
              <a:t>Backwash filters </a:t>
            </a:r>
          </a:p>
          <a:p>
            <a:endParaRPr lang="en-GB" dirty="0"/>
          </a:p>
        </p:txBody>
      </p:sp>
    </p:spTree>
    <p:extLst>
      <p:ext uri="{BB962C8B-B14F-4D97-AF65-F5344CB8AC3E}">
        <p14:creationId xmlns:p14="http://schemas.microsoft.com/office/powerpoint/2010/main" val="114507872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Pool -  Blood or Vomit</a:t>
            </a:r>
          </a:p>
        </p:txBody>
      </p:sp>
      <p:sp>
        <p:nvSpPr>
          <p:cNvPr id="3" name="Content Placeholder 2"/>
          <p:cNvSpPr>
            <a:spLocks noGrp="1"/>
          </p:cNvSpPr>
          <p:nvPr>
            <p:ph idx="1"/>
          </p:nvPr>
        </p:nvSpPr>
        <p:spPr/>
        <p:txBody>
          <a:bodyPr>
            <a:normAutofit/>
          </a:bodyPr>
          <a:lstStyle/>
          <a:p>
            <a:r>
              <a:rPr lang="en-GB" dirty="0"/>
              <a:t>Blood &amp; Vomit less likely to cause illness as faeces</a:t>
            </a:r>
          </a:p>
          <a:p>
            <a:r>
              <a:rPr lang="en-GB" dirty="0"/>
              <a:t>Pool disinfectants should be enough to kill anything present</a:t>
            </a:r>
          </a:p>
          <a:p>
            <a:endParaRPr lang="en-GB" dirty="0"/>
          </a:p>
          <a:p>
            <a:r>
              <a:rPr lang="en-GB" dirty="0"/>
              <a:t>Nose bleeds – quickly dispersed &amp; anything killed</a:t>
            </a:r>
          </a:p>
          <a:p>
            <a:r>
              <a:rPr lang="en-GB" dirty="0"/>
              <a:t>Significant blood loss – temporarily clear pool, allow blood to disperse</a:t>
            </a:r>
          </a:p>
          <a:p>
            <a:r>
              <a:rPr lang="en-GB" dirty="0"/>
              <a:t>Check disinfectants/pH is at correct operating range</a:t>
            </a:r>
          </a:p>
          <a:p>
            <a:r>
              <a:rPr lang="en-GB" dirty="0"/>
              <a:t>If on pool side wash down, but not into pool or pool side drains</a:t>
            </a:r>
          </a:p>
        </p:txBody>
      </p:sp>
    </p:spTree>
    <p:extLst>
      <p:ext uri="{BB962C8B-B14F-4D97-AF65-F5344CB8AC3E}">
        <p14:creationId xmlns:p14="http://schemas.microsoft.com/office/powerpoint/2010/main" val="249031162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Pool -  Blood or Vomit</a:t>
            </a:r>
          </a:p>
        </p:txBody>
      </p:sp>
      <p:sp>
        <p:nvSpPr>
          <p:cNvPr id="3" name="Content Placeholder 2"/>
          <p:cNvSpPr>
            <a:spLocks noGrp="1"/>
          </p:cNvSpPr>
          <p:nvPr>
            <p:ph idx="1"/>
          </p:nvPr>
        </p:nvSpPr>
        <p:spPr/>
        <p:txBody>
          <a:bodyPr>
            <a:normAutofit fontScale="92500" lnSpcReduction="20000"/>
          </a:bodyPr>
          <a:lstStyle/>
          <a:p>
            <a:r>
              <a:rPr lang="en-GB" dirty="0"/>
              <a:t>Vomit 1: may be due to swallowing water or over exertion. Clear the pool of bathers, scoop up vomit and allow to disperse. Confirm that disinfectant residuals and pH values are within the recommended ranges; bathing can then resume</a:t>
            </a:r>
          </a:p>
          <a:p>
            <a:endParaRPr lang="en-GB" dirty="0"/>
          </a:p>
          <a:p>
            <a:r>
              <a:rPr lang="en-GB" dirty="0"/>
              <a:t>Vomit 2: containing the contents of stomach, indicates a swimmer is ill and may be infected with </a:t>
            </a:r>
            <a:r>
              <a:rPr lang="en-GB" i="1" dirty="0"/>
              <a:t>Cryptosporidium</a:t>
            </a:r>
            <a:r>
              <a:rPr lang="en-GB" dirty="0"/>
              <a:t>. Take exactly the same course of action as would with runny stools or diarrhoea.</a:t>
            </a:r>
          </a:p>
          <a:p>
            <a:endParaRPr lang="en-GB" dirty="0"/>
          </a:p>
          <a:p>
            <a:r>
              <a:rPr lang="en-GB" dirty="0"/>
              <a:t>The safest action, if the incident has occurred in a small pool or hot tub, is to empty and clean it before refilling and reopening. </a:t>
            </a:r>
          </a:p>
        </p:txBody>
      </p:sp>
    </p:spTree>
    <p:extLst>
      <p:ext uri="{BB962C8B-B14F-4D97-AF65-F5344CB8AC3E}">
        <p14:creationId xmlns:p14="http://schemas.microsoft.com/office/powerpoint/2010/main" val="238903150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Outbreak procedures</a:t>
            </a:r>
          </a:p>
        </p:txBody>
      </p:sp>
      <p:sp>
        <p:nvSpPr>
          <p:cNvPr id="3" name="Content Placeholder 2"/>
          <p:cNvSpPr>
            <a:spLocks noGrp="1"/>
          </p:cNvSpPr>
          <p:nvPr>
            <p:ph idx="1"/>
          </p:nvPr>
        </p:nvSpPr>
        <p:spPr>
          <a:xfrm>
            <a:off x="838199" y="1825625"/>
            <a:ext cx="11038367" cy="3762375"/>
          </a:xfrm>
        </p:spPr>
        <p:txBody>
          <a:bodyPr>
            <a:normAutofit fontScale="92500" lnSpcReduction="20000"/>
          </a:bodyPr>
          <a:lstStyle/>
          <a:p>
            <a:r>
              <a:rPr lang="en-GB" dirty="0"/>
              <a:t>A good, well maintained pool SHOULD not have a outbreak</a:t>
            </a:r>
          </a:p>
          <a:p>
            <a:r>
              <a:rPr lang="en-GB" dirty="0"/>
              <a:t>An outbreak involves 2 or more people</a:t>
            </a:r>
          </a:p>
          <a:p>
            <a:r>
              <a:rPr lang="en-GB" dirty="0"/>
              <a:t>An outbreak is rare</a:t>
            </a:r>
          </a:p>
          <a:p>
            <a:r>
              <a:rPr lang="en-GB" dirty="0"/>
              <a:t>The pool should have an outbreak procedure and emergency action plan</a:t>
            </a:r>
          </a:p>
          <a:p>
            <a:r>
              <a:rPr lang="en-GB" dirty="0"/>
              <a:t>Outbreaks usually transient</a:t>
            </a:r>
          </a:p>
          <a:p>
            <a:r>
              <a:rPr lang="en-GB" dirty="0"/>
              <a:t>More children in summer = more chance of Crypto !!</a:t>
            </a:r>
          </a:p>
          <a:p>
            <a:r>
              <a:rPr lang="en-GB" dirty="0"/>
              <a:t>You will be involved with MA team – LA’s, PHE, possibly HSE, </a:t>
            </a:r>
            <a:r>
              <a:rPr lang="en-GB" dirty="0" err="1"/>
              <a:t>etc</a:t>
            </a:r>
            <a:endParaRPr lang="en-GB" dirty="0"/>
          </a:p>
          <a:p>
            <a:r>
              <a:rPr lang="en-GB" dirty="0"/>
              <a:t>Source could be Faecal or vomit release, but generally inadequate filtration, disinfection, cleaning, backwash problems, </a:t>
            </a:r>
            <a:r>
              <a:rPr lang="en-GB" dirty="0" err="1"/>
              <a:t>ie</a:t>
            </a:r>
            <a:r>
              <a:rPr lang="en-GB" dirty="0"/>
              <a:t> MANAGEMENT</a:t>
            </a:r>
          </a:p>
        </p:txBody>
      </p:sp>
    </p:spTree>
    <p:extLst>
      <p:ext uri="{BB962C8B-B14F-4D97-AF65-F5344CB8AC3E}">
        <p14:creationId xmlns:p14="http://schemas.microsoft.com/office/powerpoint/2010/main" val="581590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Incidents</a:t>
            </a:r>
          </a:p>
        </p:txBody>
      </p:sp>
      <p:sp>
        <p:nvSpPr>
          <p:cNvPr id="3" name="Content Placeholder 2"/>
          <p:cNvSpPr>
            <a:spLocks noGrp="1"/>
          </p:cNvSpPr>
          <p:nvPr>
            <p:ph idx="1"/>
          </p:nvPr>
        </p:nvSpPr>
        <p:spPr>
          <a:xfrm>
            <a:off x="838199" y="1825625"/>
            <a:ext cx="11219122" cy="3762375"/>
          </a:xfrm>
        </p:spPr>
        <p:txBody>
          <a:bodyPr/>
          <a:lstStyle/>
          <a:p>
            <a:r>
              <a:rPr lang="en-GB" dirty="0"/>
              <a:t>Inadequate management or design 2015</a:t>
            </a:r>
            <a:r>
              <a:rPr lang="en-GB" dirty="0" smtClean="0"/>
              <a:t>+</a:t>
            </a:r>
            <a:endParaRPr lang="en-GB" dirty="0"/>
          </a:p>
          <a:p>
            <a:r>
              <a:rPr lang="en-GB" dirty="0"/>
              <a:t>Low disinfection levels so can dye water – 16 norovirus cases, Kent</a:t>
            </a:r>
          </a:p>
          <a:p>
            <a:r>
              <a:rPr lang="en-GB" dirty="0"/>
              <a:t>Low disinfection levels so can dye water – 68 norovirus cases, </a:t>
            </a:r>
            <a:r>
              <a:rPr lang="en-GB" dirty="0" err="1"/>
              <a:t>Warwickshre</a:t>
            </a:r>
            <a:endParaRPr lang="en-GB" dirty="0"/>
          </a:p>
          <a:p>
            <a:r>
              <a:rPr lang="en-GB" dirty="0"/>
              <a:t>Untrained pool operator – chlorination incorrect – 219 Giardia cases, York</a:t>
            </a:r>
          </a:p>
          <a:p>
            <a:r>
              <a:rPr lang="en-GB" dirty="0"/>
              <a:t>Water park – too high bather load – “dozens” norovirus, Leicestershire</a:t>
            </a:r>
          </a:p>
        </p:txBody>
      </p:sp>
    </p:spTree>
    <p:extLst>
      <p:ext uri="{BB962C8B-B14F-4D97-AF65-F5344CB8AC3E}">
        <p14:creationId xmlns:p14="http://schemas.microsoft.com/office/powerpoint/2010/main" val="82678854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Outdoor Pool – Health effects</a:t>
            </a:r>
          </a:p>
        </p:txBody>
      </p:sp>
      <p:sp>
        <p:nvSpPr>
          <p:cNvPr id="3" name="Content Placeholder 2"/>
          <p:cNvSpPr>
            <a:spLocks noGrp="1"/>
          </p:cNvSpPr>
          <p:nvPr>
            <p:ph idx="1"/>
          </p:nvPr>
        </p:nvSpPr>
        <p:spPr/>
        <p:txBody>
          <a:bodyPr>
            <a:normAutofit fontScale="92500" lnSpcReduction="10000"/>
          </a:bodyPr>
          <a:lstStyle/>
          <a:p>
            <a:pPr marL="0" indent="0">
              <a:buNone/>
            </a:pPr>
            <a:r>
              <a:rPr lang="en-GB" dirty="0"/>
              <a:t>Potentially more protozoa and bacteria</a:t>
            </a:r>
          </a:p>
          <a:p>
            <a:r>
              <a:rPr lang="en-GB" dirty="0"/>
              <a:t>Animal faeces, birds faeces, drowned animals</a:t>
            </a:r>
          </a:p>
          <a:p>
            <a:r>
              <a:rPr lang="en-GB" dirty="0"/>
              <a:t>Dust, windblown dirt, litter</a:t>
            </a:r>
          </a:p>
          <a:p>
            <a:pPr marL="804863" lvl="1" indent="-271463">
              <a:buFont typeface="Courier New" panose="02070309020205020404" pitchFamily="49" charset="0"/>
              <a:buChar char="o"/>
            </a:pPr>
            <a:r>
              <a:rPr lang="en-GB" dirty="0"/>
              <a:t>Super chlorinate, filter for a day</a:t>
            </a:r>
          </a:p>
          <a:p>
            <a:pPr marL="804863" lvl="1" indent="-271463">
              <a:buFont typeface="Courier New" panose="02070309020205020404" pitchFamily="49" charset="0"/>
              <a:buChar char="o"/>
            </a:pPr>
            <a:r>
              <a:rPr lang="en-GB" dirty="0"/>
              <a:t>Filter backwashed then circulate over night</a:t>
            </a:r>
          </a:p>
          <a:p>
            <a:pPr marL="342900" lvl="1" indent="-342900"/>
            <a:endParaRPr lang="en-GB" dirty="0"/>
          </a:p>
          <a:p>
            <a:pPr marL="342900" lvl="1" indent="-342900"/>
            <a:endParaRPr lang="en-GB" dirty="0"/>
          </a:p>
          <a:p>
            <a:pPr marL="342900" lvl="1" indent="-342900"/>
            <a:r>
              <a:rPr lang="en-GB" sz="2800" dirty="0"/>
              <a:t>But better than open water swimming - not considered to be of bathing quality as it can contain sewage, livestock contamination, and pollution from farming or industry. </a:t>
            </a:r>
          </a:p>
        </p:txBody>
      </p:sp>
    </p:spTree>
    <p:extLst>
      <p:ext uri="{BB962C8B-B14F-4D97-AF65-F5344CB8AC3E}">
        <p14:creationId xmlns:p14="http://schemas.microsoft.com/office/powerpoint/2010/main" val="205878707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Dogs – in public pools</a:t>
            </a:r>
          </a:p>
        </p:txBody>
      </p:sp>
      <p:sp>
        <p:nvSpPr>
          <p:cNvPr id="3" name="Content Placeholder 2"/>
          <p:cNvSpPr>
            <a:spLocks noGrp="1"/>
          </p:cNvSpPr>
          <p:nvPr>
            <p:ph idx="1"/>
          </p:nvPr>
        </p:nvSpPr>
        <p:spPr>
          <a:xfrm>
            <a:off x="838199" y="1825625"/>
            <a:ext cx="11251019" cy="3762375"/>
          </a:xfrm>
        </p:spPr>
        <p:txBody>
          <a:bodyPr>
            <a:normAutofit lnSpcReduction="10000"/>
          </a:bodyPr>
          <a:lstStyle/>
          <a:p>
            <a:r>
              <a:rPr lang="en-GB" dirty="0"/>
              <a:t>Not against animal hydrotherapy – don’t mix with public!</a:t>
            </a:r>
          </a:p>
          <a:p>
            <a:r>
              <a:rPr lang="en-GB" dirty="0"/>
              <a:t>More faeces, hair, urea and grease than human</a:t>
            </a:r>
          </a:p>
          <a:p>
            <a:r>
              <a:rPr lang="en-GB" dirty="0"/>
              <a:t>Can carry diseases and parasites like </a:t>
            </a:r>
            <a:r>
              <a:rPr lang="en-GB" i="1" dirty="0" err="1"/>
              <a:t>Toxocara</a:t>
            </a:r>
            <a:endParaRPr lang="en-GB" i="1" dirty="0"/>
          </a:p>
          <a:p>
            <a:r>
              <a:rPr lang="en-GB" dirty="0"/>
              <a:t>Difficult to assume correct bather load  (&amp; treatment) compared to humans</a:t>
            </a:r>
          </a:p>
          <a:p>
            <a:r>
              <a:rPr lang="en-GB" dirty="0"/>
              <a:t>Difficult to clean sufficiently; a dog hydrotherapy pool has a fur filter</a:t>
            </a:r>
          </a:p>
          <a:p>
            <a:r>
              <a:rPr lang="en-GB" dirty="0"/>
              <a:t>Should treat like runny poo incident</a:t>
            </a:r>
          </a:p>
          <a:p>
            <a:pPr lvl="2"/>
            <a:r>
              <a:rPr lang="en-GB" sz="2800" dirty="0"/>
              <a:t>But – make sure you haven’t clogged filters!</a:t>
            </a:r>
          </a:p>
        </p:txBody>
      </p:sp>
    </p:spTree>
    <p:extLst>
      <p:ext uri="{BB962C8B-B14F-4D97-AF65-F5344CB8AC3E}">
        <p14:creationId xmlns:p14="http://schemas.microsoft.com/office/powerpoint/2010/main" val="33388596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28787529"/>
      </p:ext>
    </p:extLst>
  </p:cSld>
  <p:clrMapOvr>
    <a:masterClrMapping/>
  </p:clrMapOvr>
</p:sld>
</file>

<file path=ppt/theme/theme1.xml><?xml version="1.0" encoding="utf-8"?>
<a:theme xmlns:a="http://schemas.openxmlformats.org/drawingml/2006/main" name="Office Theme">
  <a:themeElements>
    <a:clrScheme name="PWTAG">
      <a:dk1>
        <a:srgbClr val="000000"/>
      </a:dk1>
      <a:lt1>
        <a:srgbClr val="FFFFFF"/>
      </a:lt1>
      <a:dk2>
        <a:srgbClr val="44546A"/>
      </a:dk2>
      <a:lt2>
        <a:srgbClr val="E7E6E6"/>
      </a:lt2>
      <a:accent1>
        <a:srgbClr val="BC252B"/>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WTAG Presentation Template.potx [Read-Only]" id="{137782D1-0111-453A-AA18-331E97E7B1F7}" vid="{D1A37A1F-E637-417D-845C-4514180530F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PWTAG Presentation Template</Template>
  <TotalTime>1013</TotalTime>
  <Words>2050</Words>
  <Application>Microsoft Office PowerPoint</Application>
  <PresentationFormat>Widescreen</PresentationFormat>
  <Paragraphs>215</Paragraphs>
  <Slides>26</Slides>
  <Notes>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26</vt:i4>
      </vt:variant>
    </vt:vector>
  </HeadingPairs>
  <TitlesOfParts>
    <vt:vector size="31" baseType="lpstr">
      <vt:lpstr>Arial</vt:lpstr>
      <vt:lpstr>Calibri</vt:lpstr>
      <vt:lpstr>Calibri Light</vt:lpstr>
      <vt:lpstr>Courier New</vt:lpstr>
      <vt:lpstr>Office Theme</vt:lpstr>
      <vt:lpstr>Hygiene in the pool</vt:lpstr>
      <vt:lpstr>Hygiene</vt:lpstr>
      <vt:lpstr>Why Pool Operators need good hygiene</vt:lpstr>
      <vt:lpstr>To achieve good hygiene</vt:lpstr>
      <vt:lpstr>Health Aspects</vt:lpstr>
      <vt:lpstr>Adult Swimmers</vt:lpstr>
      <vt:lpstr>Children and Infant Swimmers</vt:lpstr>
      <vt:lpstr>Other types of swimmer</vt:lpstr>
      <vt:lpstr>If you don’t encourage good hygiene</vt:lpstr>
      <vt:lpstr>Health Effects are Caused by:</vt:lpstr>
      <vt:lpstr>Health Effects:</vt:lpstr>
      <vt:lpstr>Role of Pool Operator in ensuring good health</vt:lpstr>
      <vt:lpstr>Pool Surrounds &amp; “Wet” Areas</vt:lpstr>
      <vt:lpstr>Pool – Poo Events</vt:lpstr>
      <vt:lpstr>Pool – Solid Poo</vt:lpstr>
      <vt:lpstr>Poo – Runny Poo</vt:lpstr>
      <vt:lpstr>Cryptosporidium</vt:lpstr>
      <vt:lpstr>Poo – Runny Poo</vt:lpstr>
      <vt:lpstr>Diarrhoea – if watery definitely assume the worst!</vt:lpstr>
      <vt:lpstr>Pool -  Blood or Vomit</vt:lpstr>
      <vt:lpstr>Pool -  Blood or Vomit</vt:lpstr>
      <vt:lpstr>Outbreak procedures</vt:lpstr>
      <vt:lpstr>Incidents</vt:lpstr>
      <vt:lpstr>Outdoor Pool – Health effects</vt:lpstr>
      <vt:lpstr>Dogs – in public pools</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qwert</dc:title>
  <dc:creator>Sarah Dack</dc:creator>
  <cp:lastModifiedBy>Jason Dankenbring</cp:lastModifiedBy>
  <cp:revision>50</cp:revision>
  <dcterms:created xsi:type="dcterms:W3CDTF">2020-01-17T12:04:12Z</dcterms:created>
  <dcterms:modified xsi:type="dcterms:W3CDTF">2020-02-03T11:14:13Z</dcterms:modified>
</cp:coreProperties>
</file>