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2"/>
  </p:notesMasterIdLst>
  <p:sldIdLst>
    <p:sldId id="256" r:id="rId2"/>
    <p:sldId id="257" r:id="rId3"/>
    <p:sldId id="1020" r:id="rId4"/>
    <p:sldId id="261" r:id="rId5"/>
    <p:sldId id="1011" r:id="rId6"/>
    <p:sldId id="1012" r:id="rId7"/>
    <p:sldId id="268" r:id="rId8"/>
    <p:sldId id="269" r:id="rId9"/>
    <p:sldId id="271" r:id="rId10"/>
    <p:sldId id="1008" r:id="rId11"/>
    <p:sldId id="1007" r:id="rId12"/>
    <p:sldId id="1009" r:id="rId13"/>
    <p:sldId id="265" r:id="rId14"/>
    <p:sldId id="270" r:id="rId15"/>
    <p:sldId id="266" r:id="rId16"/>
    <p:sldId id="1010" r:id="rId17"/>
    <p:sldId id="1013" r:id="rId18"/>
    <p:sldId id="1014" r:id="rId19"/>
    <p:sldId id="1015" r:id="rId20"/>
    <p:sldId id="263" r:id="rId21"/>
    <p:sldId id="1021" r:id="rId22"/>
    <p:sldId id="1018" r:id="rId23"/>
    <p:sldId id="267" r:id="rId24"/>
    <p:sldId id="1019" r:id="rId25"/>
    <p:sldId id="1017" r:id="rId26"/>
    <p:sldId id="264" r:id="rId27"/>
    <p:sldId id="1022" r:id="rId28"/>
    <p:sldId id="259" r:id="rId29"/>
    <p:sldId id="260" r:id="rId30"/>
    <p:sldId id="258"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651" autoAdjust="0"/>
    <p:restoredTop sz="94643"/>
  </p:normalViewPr>
  <p:slideViewPr>
    <p:cSldViewPr snapToGrid="0" snapToObjects="1" showGuides="1">
      <p:cViewPr varScale="1">
        <p:scale>
          <a:sx n="70" d="100"/>
          <a:sy n="70" d="100"/>
        </p:scale>
        <p:origin x="876"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7131C9D-01B7-4111-8239-74CA3A3A008B}" type="datetimeFigureOut">
              <a:rPr lang="en-GB" smtClean="0"/>
              <a:t>30/01/2020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4A49F0-34C6-4F51-A112-D63927DBBB68}" type="slidenum">
              <a:rPr lang="en-GB" smtClean="0"/>
              <a:t>‹#›</a:t>
            </a:fld>
            <a:endParaRPr lang="en-GB"/>
          </a:p>
        </p:txBody>
      </p:sp>
    </p:spTree>
    <p:extLst>
      <p:ext uri="{BB962C8B-B14F-4D97-AF65-F5344CB8AC3E}">
        <p14:creationId xmlns:p14="http://schemas.microsoft.com/office/powerpoint/2010/main" val="31811493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34A49F0-34C6-4F51-A112-D63927DBBB68}" type="slidenum">
              <a:rPr lang="en-GB" smtClean="0"/>
              <a:t>15</a:t>
            </a:fld>
            <a:endParaRPr lang="en-GB"/>
          </a:p>
        </p:txBody>
      </p:sp>
    </p:spTree>
    <p:extLst>
      <p:ext uri="{BB962C8B-B14F-4D97-AF65-F5344CB8AC3E}">
        <p14:creationId xmlns:p14="http://schemas.microsoft.com/office/powerpoint/2010/main" val="7656037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34A49F0-34C6-4F51-A112-D63927DBBB68}" type="slidenum">
              <a:rPr lang="en-GB" smtClean="0"/>
              <a:t>16</a:t>
            </a:fld>
            <a:endParaRPr lang="en-GB"/>
          </a:p>
        </p:txBody>
      </p:sp>
    </p:spTree>
    <p:extLst>
      <p:ext uri="{BB962C8B-B14F-4D97-AF65-F5344CB8AC3E}">
        <p14:creationId xmlns:p14="http://schemas.microsoft.com/office/powerpoint/2010/main" val="363955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34A49F0-34C6-4F51-A112-D63927DBBB68}" type="slidenum">
              <a:rPr lang="en-GB" smtClean="0"/>
              <a:t>17</a:t>
            </a:fld>
            <a:endParaRPr lang="en-GB"/>
          </a:p>
        </p:txBody>
      </p:sp>
    </p:spTree>
    <p:extLst>
      <p:ext uri="{BB962C8B-B14F-4D97-AF65-F5344CB8AC3E}">
        <p14:creationId xmlns:p14="http://schemas.microsoft.com/office/powerpoint/2010/main" val="14445322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34A49F0-34C6-4F51-A112-D63927DBBB68}" type="slidenum">
              <a:rPr lang="en-GB" smtClean="0"/>
              <a:t>18</a:t>
            </a:fld>
            <a:endParaRPr lang="en-GB"/>
          </a:p>
        </p:txBody>
      </p:sp>
    </p:spTree>
    <p:extLst>
      <p:ext uri="{BB962C8B-B14F-4D97-AF65-F5344CB8AC3E}">
        <p14:creationId xmlns:p14="http://schemas.microsoft.com/office/powerpoint/2010/main" val="35634643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34A49F0-34C6-4F51-A112-D63927DBBB68}" type="slidenum">
              <a:rPr lang="en-GB" smtClean="0"/>
              <a:t>19</a:t>
            </a:fld>
            <a:endParaRPr lang="en-GB"/>
          </a:p>
        </p:txBody>
      </p:sp>
    </p:spTree>
    <p:extLst>
      <p:ext uri="{BB962C8B-B14F-4D97-AF65-F5344CB8AC3E}">
        <p14:creationId xmlns:p14="http://schemas.microsoft.com/office/powerpoint/2010/main" val="240455853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2F6562D-33EE-B24E-B380-CF3DCEAA7E00}"/>
              </a:ext>
            </a:extLst>
          </p:cNvPr>
          <p:cNvSpPr>
            <a:spLocks noGrp="1"/>
          </p:cNvSpPr>
          <p:nvPr>
            <p:ph type="ctrTitle"/>
          </p:nvPr>
        </p:nvSpPr>
        <p:spPr>
          <a:xfrm>
            <a:off x="1524000" y="1935163"/>
            <a:ext cx="9144000" cy="2387600"/>
          </a:xfrm>
        </p:spPr>
        <p:txBody>
          <a:bodyPr anchor="b"/>
          <a:lstStyle>
            <a:lvl1pPr algn="ctr">
              <a:defRPr sz="6000" b="1">
                <a:solidFill>
                  <a:schemeClr val="bg1"/>
                </a:solidFill>
              </a:defRPr>
            </a:lvl1pPr>
          </a:lstStyle>
          <a:p>
            <a:r>
              <a:rPr lang="en-US"/>
              <a:t>Click to edit Master title style</a:t>
            </a:r>
            <a:endParaRPr lang="en-GB" dirty="0"/>
          </a:p>
        </p:txBody>
      </p:sp>
      <p:sp>
        <p:nvSpPr>
          <p:cNvPr id="3" name="Subtitle 2">
            <a:extLst>
              <a:ext uri="{FF2B5EF4-FFF2-40B4-BE49-F238E27FC236}">
                <a16:creationId xmlns:a16="http://schemas.microsoft.com/office/drawing/2014/main" xmlns="" id="{DD5391DF-7AB2-0B41-A29E-57FDB87C7B8D}"/>
              </a:ext>
            </a:extLst>
          </p:cNvPr>
          <p:cNvSpPr>
            <a:spLocks noGrp="1"/>
          </p:cNvSpPr>
          <p:nvPr>
            <p:ph type="subTitle" idx="1"/>
          </p:nvPr>
        </p:nvSpPr>
        <p:spPr>
          <a:xfrm>
            <a:off x="1524000" y="4414838"/>
            <a:ext cx="9144000" cy="1655762"/>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pic>
        <p:nvPicPr>
          <p:cNvPr id="8" name="Picture 7">
            <a:extLst>
              <a:ext uri="{FF2B5EF4-FFF2-40B4-BE49-F238E27FC236}">
                <a16:creationId xmlns:a16="http://schemas.microsoft.com/office/drawing/2014/main" xmlns="" id="{A0154196-F4BF-F242-93B5-56B7C68A0B0D}"/>
              </a:ext>
            </a:extLst>
          </p:cNvPr>
          <p:cNvPicPr>
            <a:picLocks noChangeAspect="1"/>
          </p:cNvPicPr>
          <p:nvPr userDrawn="1"/>
        </p:nvPicPr>
        <p:blipFill>
          <a:blip r:embed="rId2"/>
          <a:stretch>
            <a:fillRect/>
          </a:stretch>
        </p:blipFill>
        <p:spPr>
          <a:xfrm>
            <a:off x="4833308" y="1030288"/>
            <a:ext cx="2525384" cy="1023031"/>
          </a:xfrm>
          <a:prstGeom prst="rect">
            <a:avLst/>
          </a:prstGeom>
        </p:spPr>
      </p:pic>
    </p:spTree>
    <p:extLst>
      <p:ext uri="{BB962C8B-B14F-4D97-AF65-F5344CB8AC3E}">
        <p14:creationId xmlns:p14="http://schemas.microsoft.com/office/powerpoint/2010/main" val="18567497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7674F22-590B-C242-8741-7BE4ACC60BD8}"/>
              </a:ext>
            </a:extLst>
          </p:cNvPr>
          <p:cNvSpPr>
            <a:spLocks noGrp="1"/>
          </p:cNvSpPr>
          <p:nvPr>
            <p:ph type="title"/>
          </p:nvPr>
        </p:nvSpPr>
        <p:spPr/>
        <p:txBody>
          <a:bodyPr/>
          <a:lstStyle>
            <a:lvl1pPr>
              <a:defRPr b="1">
                <a:solidFill>
                  <a:schemeClr val="accent1"/>
                </a:solidFill>
              </a:defRPr>
            </a:lvl1p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xmlns="" id="{4493C247-DB14-274C-96AC-B95DA0A4327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a:extLst>
              <a:ext uri="{FF2B5EF4-FFF2-40B4-BE49-F238E27FC236}">
                <a16:creationId xmlns:a16="http://schemas.microsoft.com/office/drawing/2014/main" xmlns="" id="{02D92617-0B8F-7D40-BB7E-EDD9D7951C06}"/>
              </a:ext>
            </a:extLst>
          </p:cNvPr>
          <p:cNvSpPr>
            <a:spLocks noGrp="1"/>
          </p:cNvSpPr>
          <p:nvPr>
            <p:ph type="dt" sz="half" idx="10"/>
          </p:nvPr>
        </p:nvSpPr>
        <p:spPr/>
        <p:txBody>
          <a:bodyPr/>
          <a:lstStyle/>
          <a:p>
            <a:fld id="{9D420377-029F-B249-9244-7E4B2B8F790A}" type="datetimeFigureOut">
              <a:rPr lang="en-GB" smtClean="0"/>
              <a:t>30/01/2020</a:t>
            </a:fld>
            <a:endParaRPr lang="en-GB"/>
          </a:p>
        </p:txBody>
      </p:sp>
      <p:sp>
        <p:nvSpPr>
          <p:cNvPr id="5" name="Footer Placeholder 4">
            <a:extLst>
              <a:ext uri="{FF2B5EF4-FFF2-40B4-BE49-F238E27FC236}">
                <a16:creationId xmlns:a16="http://schemas.microsoft.com/office/drawing/2014/main" xmlns="" id="{AAF33993-0FB3-C248-9EAE-26E9DDB03D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E3B9F35F-ED2C-074B-9ACD-CD5BD37197E2}"/>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11" name="Picture 10">
            <a:extLst>
              <a:ext uri="{FF2B5EF4-FFF2-40B4-BE49-F238E27FC236}">
                <a16:creationId xmlns:a16="http://schemas.microsoft.com/office/drawing/2014/main" xmlns="" id="{D66C76BA-C419-914B-9BF2-47FD9BDCDD81}"/>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3667505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C87E4D9-DC88-B545-9AC6-1A0ECCC9EA0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743A757B-93DE-BB41-A00E-61E950F1EEE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8BA03160-C828-6D49-8AF9-3FAC46254FFE}"/>
              </a:ext>
            </a:extLst>
          </p:cNvPr>
          <p:cNvSpPr>
            <a:spLocks noGrp="1"/>
          </p:cNvSpPr>
          <p:nvPr>
            <p:ph type="dt" sz="half" idx="10"/>
          </p:nvPr>
        </p:nvSpPr>
        <p:spPr/>
        <p:txBody>
          <a:bodyPr/>
          <a:lstStyle/>
          <a:p>
            <a:fld id="{9D420377-029F-B249-9244-7E4B2B8F790A}" type="datetimeFigureOut">
              <a:rPr lang="en-GB" smtClean="0"/>
              <a:t>30/01/2020</a:t>
            </a:fld>
            <a:endParaRPr lang="en-GB"/>
          </a:p>
        </p:txBody>
      </p:sp>
      <p:sp>
        <p:nvSpPr>
          <p:cNvPr id="5" name="Footer Placeholder 4">
            <a:extLst>
              <a:ext uri="{FF2B5EF4-FFF2-40B4-BE49-F238E27FC236}">
                <a16:creationId xmlns:a16="http://schemas.microsoft.com/office/drawing/2014/main" xmlns="" id="{5CF61696-81AB-7C43-82AB-4B247E7CD1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1208BA1B-54A8-1B46-8401-E36F07EC1A11}"/>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7" name="Picture 6">
            <a:extLst>
              <a:ext uri="{FF2B5EF4-FFF2-40B4-BE49-F238E27FC236}">
                <a16:creationId xmlns:a16="http://schemas.microsoft.com/office/drawing/2014/main" xmlns="" id="{E1939607-C3E0-7445-BA17-5D9AC27DD1BF}"/>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40971325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97E6E08-AE85-684D-A453-A177E7B7A88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988198C6-07FD-9445-BAD6-4FB9D8873B5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F6E89B6E-5DB1-074A-AE15-E40EB645310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E4324088-8140-A94D-B962-320FE59DC4FF}"/>
              </a:ext>
            </a:extLst>
          </p:cNvPr>
          <p:cNvSpPr>
            <a:spLocks noGrp="1"/>
          </p:cNvSpPr>
          <p:nvPr>
            <p:ph type="dt" sz="half" idx="10"/>
          </p:nvPr>
        </p:nvSpPr>
        <p:spPr/>
        <p:txBody>
          <a:bodyPr/>
          <a:lstStyle/>
          <a:p>
            <a:fld id="{9D420377-029F-B249-9244-7E4B2B8F790A}" type="datetimeFigureOut">
              <a:rPr lang="en-GB" smtClean="0"/>
              <a:t>30/01/2020</a:t>
            </a:fld>
            <a:endParaRPr lang="en-GB"/>
          </a:p>
        </p:txBody>
      </p:sp>
      <p:sp>
        <p:nvSpPr>
          <p:cNvPr id="6" name="Footer Placeholder 5">
            <a:extLst>
              <a:ext uri="{FF2B5EF4-FFF2-40B4-BE49-F238E27FC236}">
                <a16:creationId xmlns:a16="http://schemas.microsoft.com/office/drawing/2014/main" xmlns="" id="{13B5C55D-9B83-7444-9868-388F1E2BB0F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4E72AF4A-75B4-624F-8030-8EF972A89B18}"/>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8" name="Picture 7">
            <a:extLst>
              <a:ext uri="{FF2B5EF4-FFF2-40B4-BE49-F238E27FC236}">
                <a16:creationId xmlns:a16="http://schemas.microsoft.com/office/drawing/2014/main" xmlns="" id="{7CA26605-B7CB-0947-87EB-33029EFA9F5F}"/>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36876590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BBDED52-7788-524A-B2DD-DE345DB8B44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C70564E3-CC33-A742-92EB-3DDB797A61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025E7F6F-DDCE-AA4C-B031-141B654A565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67900854-9400-4F45-9274-6F59F0CC318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AE2E974C-53BA-6C48-B766-345CF9F2790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4A9AF871-E86A-1743-9C05-E4334F5D3CA8}"/>
              </a:ext>
            </a:extLst>
          </p:cNvPr>
          <p:cNvSpPr>
            <a:spLocks noGrp="1"/>
          </p:cNvSpPr>
          <p:nvPr>
            <p:ph type="dt" sz="half" idx="10"/>
          </p:nvPr>
        </p:nvSpPr>
        <p:spPr/>
        <p:txBody>
          <a:bodyPr/>
          <a:lstStyle/>
          <a:p>
            <a:fld id="{9D420377-029F-B249-9244-7E4B2B8F790A}" type="datetimeFigureOut">
              <a:rPr lang="en-GB" smtClean="0"/>
              <a:t>30/01/2020</a:t>
            </a:fld>
            <a:endParaRPr lang="en-GB"/>
          </a:p>
        </p:txBody>
      </p:sp>
      <p:sp>
        <p:nvSpPr>
          <p:cNvPr id="8" name="Footer Placeholder 7">
            <a:extLst>
              <a:ext uri="{FF2B5EF4-FFF2-40B4-BE49-F238E27FC236}">
                <a16:creationId xmlns:a16="http://schemas.microsoft.com/office/drawing/2014/main" xmlns="" id="{C01F788C-DF43-1547-A762-8FA6B8C8975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1F195DDF-C4CC-7546-B495-1BB8DF153861}"/>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10" name="Picture 9">
            <a:extLst>
              <a:ext uri="{FF2B5EF4-FFF2-40B4-BE49-F238E27FC236}">
                <a16:creationId xmlns:a16="http://schemas.microsoft.com/office/drawing/2014/main" xmlns="" id="{B2CBA068-D46E-7E41-B7DC-435F8A4CDBA5}"/>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23306335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FAA85ED-4C29-1F46-B789-5EC14076E7E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6880B00C-2D38-1F47-822C-0561CD75B538}"/>
              </a:ext>
            </a:extLst>
          </p:cNvPr>
          <p:cNvSpPr>
            <a:spLocks noGrp="1"/>
          </p:cNvSpPr>
          <p:nvPr>
            <p:ph type="dt" sz="half" idx="10"/>
          </p:nvPr>
        </p:nvSpPr>
        <p:spPr/>
        <p:txBody>
          <a:bodyPr/>
          <a:lstStyle/>
          <a:p>
            <a:fld id="{9D420377-029F-B249-9244-7E4B2B8F790A}" type="datetimeFigureOut">
              <a:rPr lang="en-GB" smtClean="0"/>
              <a:t>30/01/2020</a:t>
            </a:fld>
            <a:endParaRPr lang="en-GB"/>
          </a:p>
        </p:txBody>
      </p:sp>
      <p:sp>
        <p:nvSpPr>
          <p:cNvPr id="4" name="Footer Placeholder 3">
            <a:extLst>
              <a:ext uri="{FF2B5EF4-FFF2-40B4-BE49-F238E27FC236}">
                <a16:creationId xmlns:a16="http://schemas.microsoft.com/office/drawing/2014/main" xmlns="" id="{ED01313C-8123-8E4D-B9FC-0E970289753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CDF603D3-2271-154C-8671-8100AD371B88}"/>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6" name="Picture 5">
            <a:extLst>
              <a:ext uri="{FF2B5EF4-FFF2-40B4-BE49-F238E27FC236}">
                <a16:creationId xmlns:a16="http://schemas.microsoft.com/office/drawing/2014/main" xmlns="" id="{0F09F098-61A6-C140-BC1B-FD9EB6A2FD0B}"/>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1079966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d slide">
    <p:bg>
      <p:bgPr>
        <a:solidFill>
          <a:schemeClr val="accent1"/>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99EDF2F8-9802-5C47-AE30-7C7AD552E7B1}"/>
              </a:ext>
            </a:extLst>
          </p:cNvPr>
          <p:cNvSpPr>
            <a:spLocks noGrp="1"/>
          </p:cNvSpPr>
          <p:nvPr>
            <p:ph type="dt" sz="half" idx="10"/>
          </p:nvPr>
        </p:nvSpPr>
        <p:spPr/>
        <p:txBody>
          <a:bodyPr/>
          <a:lstStyle/>
          <a:p>
            <a:fld id="{9D420377-029F-B249-9244-7E4B2B8F790A}" type="datetimeFigureOut">
              <a:rPr lang="en-GB" smtClean="0"/>
              <a:t>30/01/2020</a:t>
            </a:fld>
            <a:endParaRPr lang="en-GB"/>
          </a:p>
        </p:txBody>
      </p:sp>
      <p:sp>
        <p:nvSpPr>
          <p:cNvPr id="3" name="Footer Placeholder 2">
            <a:extLst>
              <a:ext uri="{FF2B5EF4-FFF2-40B4-BE49-F238E27FC236}">
                <a16:creationId xmlns:a16="http://schemas.microsoft.com/office/drawing/2014/main" xmlns="" id="{C8A9EBF0-E697-CF42-AC5C-7D1B2A7AF14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EBB0CB91-19D5-534A-B67F-14ACBBBF0402}"/>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6" name="Picture 5">
            <a:extLst>
              <a:ext uri="{FF2B5EF4-FFF2-40B4-BE49-F238E27FC236}">
                <a16:creationId xmlns:a16="http://schemas.microsoft.com/office/drawing/2014/main" xmlns="" id="{8F3D13D9-D1CB-4845-9C28-85211614A4F1}"/>
              </a:ext>
            </a:extLst>
          </p:cNvPr>
          <p:cNvPicPr>
            <a:picLocks noChangeAspect="1"/>
          </p:cNvPicPr>
          <p:nvPr userDrawn="1"/>
        </p:nvPicPr>
        <p:blipFill>
          <a:blip r:embed="rId2"/>
          <a:stretch>
            <a:fillRect/>
          </a:stretch>
        </p:blipFill>
        <p:spPr>
          <a:xfrm>
            <a:off x="5085644" y="2394858"/>
            <a:ext cx="2020712" cy="2268764"/>
          </a:xfrm>
          <a:prstGeom prst="rect">
            <a:avLst/>
          </a:prstGeom>
        </p:spPr>
      </p:pic>
    </p:spTree>
    <p:extLst>
      <p:ext uri="{BB962C8B-B14F-4D97-AF65-F5344CB8AC3E}">
        <p14:creationId xmlns:p14="http://schemas.microsoft.com/office/powerpoint/2010/main" val="8645146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C4A1ED-6391-BF4A-A4A3-9A4E60DB2EE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BF6A8253-7476-BA4F-9A73-515B4013E7C0}"/>
              </a:ext>
            </a:extLst>
          </p:cNvPr>
          <p:cNvSpPr>
            <a:spLocks noGrp="1"/>
          </p:cNvSpPr>
          <p:nvPr>
            <p:ph idx="1"/>
          </p:nvPr>
        </p:nvSpPr>
        <p:spPr>
          <a:xfrm>
            <a:off x="5183188" y="987425"/>
            <a:ext cx="6172200" cy="460057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6937D848-7D78-A245-8982-558719AD9CBB}"/>
              </a:ext>
            </a:extLst>
          </p:cNvPr>
          <p:cNvSpPr>
            <a:spLocks noGrp="1"/>
          </p:cNvSpPr>
          <p:nvPr>
            <p:ph type="body" sz="half" idx="2"/>
          </p:nvPr>
        </p:nvSpPr>
        <p:spPr>
          <a:xfrm>
            <a:off x="839788" y="2057400"/>
            <a:ext cx="3932237" cy="35306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5A849891-6723-474A-96DB-ACAD0C9D2AE7}"/>
              </a:ext>
            </a:extLst>
          </p:cNvPr>
          <p:cNvSpPr>
            <a:spLocks noGrp="1"/>
          </p:cNvSpPr>
          <p:nvPr>
            <p:ph type="dt" sz="half" idx="10"/>
          </p:nvPr>
        </p:nvSpPr>
        <p:spPr/>
        <p:txBody>
          <a:bodyPr/>
          <a:lstStyle/>
          <a:p>
            <a:fld id="{9D420377-029F-B249-9244-7E4B2B8F790A}" type="datetimeFigureOut">
              <a:rPr lang="en-GB" smtClean="0"/>
              <a:t>30/01/2020</a:t>
            </a:fld>
            <a:endParaRPr lang="en-GB"/>
          </a:p>
        </p:txBody>
      </p:sp>
      <p:sp>
        <p:nvSpPr>
          <p:cNvPr id="6" name="Footer Placeholder 5">
            <a:extLst>
              <a:ext uri="{FF2B5EF4-FFF2-40B4-BE49-F238E27FC236}">
                <a16:creationId xmlns:a16="http://schemas.microsoft.com/office/drawing/2014/main" xmlns="" id="{0E58CB5D-6042-6841-905E-F9EC3EB119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4EE8BE21-6AF1-6D4E-8F68-6F64E2B0C489}"/>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8" name="Picture 7">
            <a:extLst>
              <a:ext uri="{FF2B5EF4-FFF2-40B4-BE49-F238E27FC236}">
                <a16:creationId xmlns:a16="http://schemas.microsoft.com/office/drawing/2014/main" xmlns="" id="{999F94B8-CA5D-C449-9672-A209A8CFE278}"/>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17943403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FD5A416-6B77-DD49-ADC3-7AEDB675F61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18138FD2-830E-F948-93F3-A5A127F0960D}"/>
              </a:ext>
            </a:extLst>
          </p:cNvPr>
          <p:cNvSpPr>
            <a:spLocks noGrp="1"/>
          </p:cNvSpPr>
          <p:nvPr>
            <p:ph type="pic" idx="1"/>
          </p:nvPr>
        </p:nvSpPr>
        <p:spPr>
          <a:xfrm>
            <a:off x="5183188" y="987426"/>
            <a:ext cx="6172200" cy="457154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xmlns="" id="{C0FA2B37-66CC-A342-B710-941023AA3B2B}"/>
              </a:ext>
            </a:extLst>
          </p:cNvPr>
          <p:cNvSpPr>
            <a:spLocks noGrp="1"/>
          </p:cNvSpPr>
          <p:nvPr>
            <p:ph type="body" sz="half" idx="2"/>
          </p:nvPr>
        </p:nvSpPr>
        <p:spPr>
          <a:xfrm>
            <a:off x="839788" y="2057400"/>
            <a:ext cx="3932237" cy="35015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5C2061F1-1BEB-4E45-96B5-6EB8509A0501}"/>
              </a:ext>
            </a:extLst>
          </p:cNvPr>
          <p:cNvSpPr>
            <a:spLocks noGrp="1"/>
          </p:cNvSpPr>
          <p:nvPr>
            <p:ph type="dt" sz="half" idx="10"/>
          </p:nvPr>
        </p:nvSpPr>
        <p:spPr/>
        <p:txBody>
          <a:bodyPr/>
          <a:lstStyle/>
          <a:p>
            <a:fld id="{9D420377-029F-B249-9244-7E4B2B8F790A}" type="datetimeFigureOut">
              <a:rPr lang="en-GB" smtClean="0"/>
              <a:t>30/01/2020</a:t>
            </a:fld>
            <a:endParaRPr lang="en-GB"/>
          </a:p>
        </p:txBody>
      </p:sp>
      <p:sp>
        <p:nvSpPr>
          <p:cNvPr id="6" name="Footer Placeholder 5">
            <a:extLst>
              <a:ext uri="{FF2B5EF4-FFF2-40B4-BE49-F238E27FC236}">
                <a16:creationId xmlns:a16="http://schemas.microsoft.com/office/drawing/2014/main" xmlns="" id="{B3841C73-319D-6345-B7A7-450DDA250A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4B493D64-DF05-5C45-94FB-7CFEB3772110}"/>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8" name="Picture 7">
            <a:extLst>
              <a:ext uri="{FF2B5EF4-FFF2-40B4-BE49-F238E27FC236}">
                <a16:creationId xmlns:a16="http://schemas.microsoft.com/office/drawing/2014/main" xmlns="" id="{098B86FF-E278-DB47-A150-0155BBBD74EE}"/>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21200772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3F88A1-21A6-B643-AE60-2C1CF4E162A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2924AFA2-5F9A-C147-8B85-974C6CCC607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250821B3-73B8-3047-85F6-34DD7D6400C9}"/>
              </a:ext>
            </a:extLst>
          </p:cNvPr>
          <p:cNvSpPr>
            <a:spLocks noGrp="1"/>
          </p:cNvSpPr>
          <p:nvPr>
            <p:ph type="dt" sz="half" idx="10"/>
          </p:nvPr>
        </p:nvSpPr>
        <p:spPr/>
        <p:txBody>
          <a:bodyPr/>
          <a:lstStyle/>
          <a:p>
            <a:fld id="{9D420377-029F-B249-9244-7E4B2B8F790A}" type="datetimeFigureOut">
              <a:rPr lang="en-GB" smtClean="0"/>
              <a:t>30/01/2020</a:t>
            </a:fld>
            <a:endParaRPr lang="en-GB"/>
          </a:p>
        </p:txBody>
      </p:sp>
      <p:sp>
        <p:nvSpPr>
          <p:cNvPr id="5" name="Footer Placeholder 4">
            <a:extLst>
              <a:ext uri="{FF2B5EF4-FFF2-40B4-BE49-F238E27FC236}">
                <a16:creationId xmlns:a16="http://schemas.microsoft.com/office/drawing/2014/main" xmlns="" id="{7EA5A2ED-1000-3D43-B027-CEB56C181D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BFA3A157-D1F6-B242-8901-B7EB74B0FD1A}"/>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7" name="Picture 6">
            <a:extLst>
              <a:ext uri="{FF2B5EF4-FFF2-40B4-BE49-F238E27FC236}">
                <a16:creationId xmlns:a16="http://schemas.microsoft.com/office/drawing/2014/main" xmlns="" id="{4B9294DB-CC4E-EF4E-8547-4F32EB4890A4}"/>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13812644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6CA44750-9434-7944-AC93-AAC34CE63095}"/>
              </a:ext>
            </a:extLst>
          </p:cNvPr>
          <p:cNvSpPr>
            <a:spLocks noGrp="1"/>
          </p:cNvSpPr>
          <p:nvPr>
            <p:ph type="title" orient="vert"/>
          </p:nvPr>
        </p:nvSpPr>
        <p:spPr>
          <a:xfrm>
            <a:off x="8724900" y="365125"/>
            <a:ext cx="2628900" cy="5179332"/>
          </a:xfrm>
        </p:spPr>
        <p:txBody>
          <a:bodyPr vert="eaVert"/>
          <a:lstStyle/>
          <a:p>
            <a:r>
              <a:rPr lang="en-US"/>
              <a:t>Click to edit Master title style</a:t>
            </a:r>
            <a:endParaRPr lang="en-GB" dirty="0"/>
          </a:p>
        </p:txBody>
      </p:sp>
      <p:sp>
        <p:nvSpPr>
          <p:cNvPr id="3" name="Vertical Text Placeholder 2">
            <a:extLst>
              <a:ext uri="{FF2B5EF4-FFF2-40B4-BE49-F238E27FC236}">
                <a16:creationId xmlns:a16="http://schemas.microsoft.com/office/drawing/2014/main" xmlns="" id="{396A6C81-CED6-334F-AE89-848FF62AC78D}"/>
              </a:ext>
            </a:extLst>
          </p:cNvPr>
          <p:cNvSpPr>
            <a:spLocks noGrp="1"/>
          </p:cNvSpPr>
          <p:nvPr>
            <p:ph type="body" orient="vert" idx="1"/>
          </p:nvPr>
        </p:nvSpPr>
        <p:spPr>
          <a:xfrm>
            <a:off x="838200" y="365125"/>
            <a:ext cx="7734300" cy="517933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3DE668CE-62E0-5B4A-B974-0901320C398A}"/>
              </a:ext>
            </a:extLst>
          </p:cNvPr>
          <p:cNvSpPr>
            <a:spLocks noGrp="1"/>
          </p:cNvSpPr>
          <p:nvPr>
            <p:ph type="dt" sz="half" idx="10"/>
          </p:nvPr>
        </p:nvSpPr>
        <p:spPr/>
        <p:txBody>
          <a:bodyPr/>
          <a:lstStyle/>
          <a:p>
            <a:fld id="{9D420377-029F-B249-9244-7E4B2B8F790A}" type="datetimeFigureOut">
              <a:rPr lang="en-GB" smtClean="0"/>
              <a:t>30/01/2020</a:t>
            </a:fld>
            <a:endParaRPr lang="en-GB"/>
          </a:p>
        </p:txBody>
      </p:sp>
      <p:sp>
        <p:nvSpPr>
          <p:cNvPr id="5" name="Footer Placeholder 4">
            <a:extLst>
              <a:ext uri="{FF2B5EF4-FFF2-40B4-BE49-F238E27FC236}">
                <a16:creationId xmlns:a16="http://schemas.microsoft.com/office/drawing/2014/main" xmlns="" id="{F2D0D1EC-526C-6140-B85A-F7D605BC174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9CA35BD0-7AE7-6C4A-962F-9183E71CF135}"/>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7" name="Picture 6">
            <a:extLst>
              <a:ext uri="{FF2B5EF4-FFF2-40B4-BE49-F238E27FC236}">
                <a16:creationId xmlns:a16="http://schemas.microsoft.com/office/drawing/2014/main" xmlns="" id="{83D5B1E3-31FE-434D-AD35-0CED3D8E5732}"/>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30956895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8CF0C1C2-BB4F-B242-9A83-3BD2D6D261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a:extLst>
              <a:ext uri="{FF2B5EF4-FFF2-40B4-BE49-F238E27FC236}">
                <a16:creationId xmlns:a16="http://schemas.microsoft.com/office/drawing/2014/main" xmlns="" id="{1123BE03-366D-2049-BC51-018EBB3E123D}"/>
              </a:ext>
            </a:extLst>
          </p:cNvPr>
          <p:cNvSpPr>
            <a:spLocks noGrp="1"/>
          </p:cNvSpPr>
          <p:nvPr>
            <p:ph type="body" idx="1"/>
          </p:nvPr>
        </p:nvSpPr>
        <p:spPr>
          <a:xfrm>
            <a:off x="838200" y="1825625"/>
            <a:ext cx="10515600" cy="376237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910EA667-1640-AE4F-B3AB-26FBC5B5411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420377-029F-B249-9244-7E4B2B8F790A}" type="datetimeFigureOut">
              <a:rPr lang="en-GB" smtClean="0"/>
              <a:t>30/01/2020</a:t>
            </a:fld>
            <a:endParaRPr lang="en-GB"/>
          </a:p>
        </p:txBody>
      </p:sp>
      <p:sp>
        <p:nvSpPr>
          <p:cNvPr id="5" name="Footer Placeholder 4">
            <a:extLst>
              <a:ext uri="{FF2B5EF4-FFF2-40B4-BE49-F238E27FC236}">
                <a16:creationId xmlns:a16="http://schemas.microsoft.com/office/drawing/2014/main" xmlns="" id="{2986ECBE-AA4E-C544-BFFA-77685ABD245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6BE5C251-D3F1-4041-816C-FFDA94AFA65D}"/>
              </a:ext>
            </a:extLst>
          </p:cNvPr>
          <p:cNvSpPr>
            <a:spLocks noGrp="1"/>
          </p:cNvSpPr>
          <p:nvPr>
            <p:ph type="sldNum" sz="quarter" idx="4"/>
          </p:nvPr>
        </p:nvSpPr>
        <p:spPr>
          <a:xfrm>
            <a:off x="9205685" y="365125"/>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BDA444-1629-EF4C-A917-CADE53D00F27}" type="slidenum">
              <a:rPr lang="en-GB" smtClean="0"/>
              <a:t>‹#›</a:t>
            </a:fld>
            <a:endParaRPr lang="en-GB"/>
          </a:p>
        </p:txBody>
      </p:sp>
      <p:cxnSp>
        <p:nvCxnSpPr>
          <p:cNvPr id="7" name="Straight Connector 6">
            <a:extLst>
              <a:ext uri="{FF2B5EF4-FFF2-40B4-BE49-F238E27FC236}">
                <a16:creationId xmlns:a16="http://schemas.microsoft.com/office/drawing/2014/main" xmlns="" id="{1ADC0BCB-D063-C74A-9F7E-BAD0A2EE2BC0}"/>
              </a:ext>
            </a:extLst>
          </p:cNvPr>
          <p:cNvCxnSpPr/>
          <p:nvPr userDrawn="1"/>
        </p:nvCxnSpPr>
        <p:spPr>
          <a:xfrm flipH="1">
            <a:off x="0" y="5747657"/>
            <a:ext cx="121920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21748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CD10273-A6C2-2D45-88A1-DC8627532106}"/>
              </a:ext>
            </a:extLst>
          </p:cNvPr>
          <p:cNvSpPr>
            <a:spLocks noGrp="1"/>
          </p:cNvSpPr>
          <p:nvPr>
            <p:ph type="ctrTitle"/>
          </p:nvPr>
        </p:nvSpPr>
        <p:spPr>
          <a:xfrm>
            <a:off x="1437736" y="2763299"/>
            <a:ext cx="9144000" cy="2387600"/>
          </a:xfrm>
        </p:spPr>
        <p:txBody>
          <a:bodyPr>
            <a:normAutofit fontScale="90000"/>
          </a:bodyPr>
          <a:lstStyle/>
          <a:p>
            <a:r>
              <a:rPr lang="en-GB" dirty="0"/>
              <a:t/>
            </a:r>
            <a:br>
              <a:rPr lang="en-GB" dirty="0"/>
            </a:br>
            <a:r>
              <a:rPr lang="en-GB" dirty="0"/>
              <a:t/>
            </a:r>
            <a:br>
              <a:rPr lang="en-GB" dirty="0"/>
            </a:br>
            <a:r>
              <a:rPr lang="en-GB" dirty="0"/>
              <a:t/>
            </a:r>
            <a:br>
              <a:rPr lang="en-GB" dirty="0"/>
            </a:br>
            <a:r>
              <a:rPr lang="en-GB" dirty="0"/>
              <a:t>SPATEX 2020</a:t>
            </a:r>
            <a:br>
              <a:rPr lang="en-GB" dirty="0"/>
            </a:br>
            <a:r>
              <a:rPr lang="en-GB" dirty="0"/>
              <a:t>Swimming Pools and       European Standards Post BREXIT</a:t>
            </a:r>
            <a:br>
              <a:rPr lang="en-GB" dirty="0"/>
            </a:br>
            <a:endParaRPr lang="en-GB" dirty="0"/>
          </a:p>
        </p:txBody>
      </p:sp>
      <p:sp>
        <p:nvSpPr>
          <p:cNvPr id="3" name="Subtitle 2">
            <a:extLst>
              <a:ext uri="{FF2B5EF4-FFF2-40B4-BE49-F238E27FC236}">
                <a16:creationId xmlns:a16="http://schemas.microsoft.com/office/drawing/2014/main" xmlns="" id="{0914313F-051F-C846-BF24-C3612E14BDCE}"/>
              </a:ext>
            </a:extLst>
          </p:cNvPr>
          <p:cNvSpPr>
            <a:spLocks noGrp="1"/>
          </p:cNvSpPr>
          <p:nvPr>
            <p:ph type="subTitle" idx="1"/>
          </p:nvPr>
        </p:nvSpPr>
        <p:spPr/>
        <p:txBody>
          <a:bodyPr/>
          <a:lstStyle/>
          <a:p>
            <a:r>
              <a:rPr lang="en-GB" dirty="0"/>
              <a:t>Chris Hayes</a:t>
            </a:r>
          </a:p>
        </p:txBody>
      </p:sp>
    </p:spTree>
    <p:extLst>
      <p:ext uri="{BB962C8B-B14F-4D97-AF65-F5344CB8AC3E}">
        <p14:creationId xmlns:p14="http://schemas.microsoft.com/office/powerpoint/2010/main" val="35827855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2F2E99-3CE4-3A42-97C0-DF2C35B8E4D3}"/>
              </a:ext>
            </a:extLst>
          </p:cNvPr>
          <p:cNvSpPr>
            <a:spLocks noGrp="1"/>
          </p:cNvSpPr>
          <p:nvPr>
            <p:ph type="title"/>
          </p:nvPr>
        </p:nvSpPr>
        <p:spPr/>
        <p:txBody>
          <a:bodyPr/>
          <a:lstStyle/>
          <a:p>
            <a:r>
              <a:rPr lang="en-GB" dirty="0"/>
              <a:t>Chris Hayes</a:t>
            </a:r>
          </a:p>
        </p:txBody>
      </p:sp>
      <p:sp>
        <p:nvSpPr>
          <p:cNvPr id="3" name="Content Placeholder 2">
            <a:extLst>
              <a:ext uri="{FF2B5EF4-FFF2-40B4-BE49-F238E27FC236}">
                <a16:creationId xmlns:a16="http://schemas.microsoft.com/office/drawing/2014/main" xmlns="" id="{4FA9B429-0341-8348-AC1E-EAC0277FAC2B}"/>
              </a:ext>
            </a:extLst>
          </p:cNvPr>
          <p:cNvSpPr>
            <a:spLocks noGrp="1"/>
          </p:cNvSpPr>
          <p:nvPr>
            <p:ph idx="1"/>
          </p:nvPr>
        </p:nvSpPr>
        <p:spPr/>
        <p:txBody>
          <a:bodyPr/>
          <a:lstStyle/>
          <a:p>
            <a:r>
              <a:rPr lang="en-GB" dirty="0"/>
              <a:t>Managing Director – BSPF, BISHTA &amp; SPATA</a:t>
            </a:r>
          </a:p>
        </p:txBody>
      </p:sp>
    </p:spTree>
    <p:extLst>
      <p:ext uri="{BB962C8B-B14F-4D97-AF65-F5344CB8AC3E}">
        <p14:creationId xmlns:p14="http://schemas.microsoft.com/office/powerpoint/2010/main" val="1726881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2F2E99-3CE4-3A42-97C0-DF2C35B8E4D3}"/>
              </a:ext>
            </a:extLst>
          </p:cNvPr>
          <p:cNvSpPr>
            <a:spLocks noGrp="1"/>
          </p:cNvSpPr>
          <p:nvPr>
            <p:ph type="title"/>
          </p:nvPr>
        </p:nvSpPr>
        <p:spPr/>
        <p:txBody>
          <a:bodyPr/>
          <a:lstStyle/>
          <a:p>
            <a:r>
              <a:rPr lang="en-GB" dirty="0"/>
              <a:t>Session Overview</a:t>
            </a:r>
          </a:p>
        </p:txBody>
      </p:sp>
      <p:sp>
        <p:nvSpPr>
          <p:cNvPr id="3" name="Content Placeholder 2">
            <a:extLst>
              <a:ext uri="{FF2B5EF4-FFF2-40B4-BE49-F238E27FC236}">
                <a16:creationId xmlns:a16="http://schemas.microsoft.com/office/drawing/2014/main" xmlns="" id="{4FA9B429-0341-8348-AC1E-EAC0277FAC2B}"/>
              </a:ext>
            </a:extLst>
          </p:cNvPr>
          <p:cNvSpPr>
            <a:spLocks noGrp="1"/>
          </p:cNvSpPr>
          <p:nvPr>
            <p:ph idx="1"/>
          </p:nvPr>
        </p:nvSpPr>
        <p:spPr/>
        <p:txBody>
          <a:bodyPr/>
          <a:lstStyle/>
          <a:p>
            <a:r>
              <a:rPr lang="en-GB" dirty="0"/>
              <a:t>What are European standards and which ones do we have?</a:t>
            </a:r>
          </a:p>
          <a:p>
            <a:r>
              <a:rPr lang="en-GB" dirty="0"/>
              <a:t>What impact does BREXIT have?</a:t>
            </a:r>
          </a:p>
          <a:p>
            <a:r>
              <a:rPr lang="en-GB" dirty="0"/>
              <a:t>What happens next?</a:t>
            </a:r>
          </a:p>
          <a:p>
            <a:r>
              <a:rPr lang="en-GB" dirty="0"/>
              <a:t>Any questions?</a:t>
            </a:r>
          </a:p>
        </p:txBody>
      </p:sp>
    </p:spTree>
    <p:extLst>
      <p:ext uri="{BB962C8B-B14F-4D97-AF65-F5344CB8AC3E}">
        <p14:creationId xmlns:p14="http://schemas.microsoft.com/office/powerpoint/2010/main" val="18960816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2F2E99-3CE4-3A42-97C0-DF2C35B8E4D3}"/>
              </a:ext>
            </a:extLst>
          </p:cNvPr>
          <p:cNvSpPr>
            <a:spLocks noGrp="1"/>
          </p:cNvSpPr>
          <p:nvPr>
            <p:ph type="title"/>
          </p:nvPr>
        </p:nvSpPr>
        <p:spPr/>
        <p:txBody>
          <a:bodyPr/>
          <a:lstStyle/>
          <a:p>
            <a:r>
              <a:rPr lang="en-GB" dirty="0"/>
              <a:t>What are European standards?</a:t>
            </a:r>
          </a:p>
        </p:txBody>
      </p:sp>
      <p:sp>
        <p:nvSpPr>
          <p:cNvPr id="3" name="Content Placeholder 2">
            <a:extLst>
              <a:ext uri="{FF2B5EF4-FFF2-40B4-BE49-F238E27FC236}">
                <a16:creationId xmlns:a16="http://schemas.microsoft.com/office/drawing/2014/main" xmlns="" id="{4FA9B429-0341-8348-AC1E-EAC0277FAC2B}"/>
              </a:ext>
            </a:extLst>
          </p:cNvPr>
          <p:cNvSpPr>
            <a:spLocks noGrp="1"/>
          </p:cNvSpPr>
          <p:nvPr>
            <p:ph idx="1"/>
          </p:nvPr>
        </p:nvSpPr>
        <p:spPr/>
        <p:txBody>
          <a:bodyPr>
            <a:normAutofit/>
          </a:bodyPr>
          <a:lstStyle/>
          <a:p>
            <a:r>
              <a:rPr lang="en-GB" dirty="0"/>
              <a:t>European standards are technical specifications defining requirements for products, production processes, services or         test-methods. </a:t>
            </a:r>
          </a:p>
        </p:txBody>
      </p:sp>
    </p:spTree>
    <p:extLst>
      <p:ext uri="{BB962C8B-B14F-4D97-AF65-F5344CB8AC3E}">
        <p14:creationId xmlns:p14="http://schemas.microsoft.com/office/powerpoint/2010/main" val="35694077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2F2E99-3CE4-3A42-97C0-DF2C35B8E4D3}"/>
              </a:ext>
            </a:extLst>
          </p:cNvPr>
          <p:cNvSpPr>
            <a:spLocks noGrp="1"/>
          </p:cNvSpPr>
          <p:nvPr>
            <p:ph type="title"/>
          </p:nvPr>
        </p:nvSpPr>
        <p:spPr/>
        <p:txBody>
          <a:bodyPr/>
          <a:lstStyle/>
          <a:p>
            <a:r>
              <a:rPr lang="en-GB" dirty="0"/>
              <a:t>What are European standards?</a:t>
            </a:r>
          </a:p>
        </p:txBody>
      </p:sp>
      <p:sp>
        <p:nvSpPr>
          <p:cNvPr id="3" name="Content Placeholder 2">
            <a:extLst>
              <a:ext uri="{FF2B5EF4-FFF2-40B4-BE49-F238E27FC236}">
                <a16:creationId xmlns:a16="http://schemas.microsoft.com/office/drawing/2014/main" xmlns="" id="{4FA9B429-0341-8348-AC1E-EAC0277FAC2B}"/>
              </a:ext>
            </a:extLst>
          </p:cNvPr>
          <p:cNvSpPr>
            <a:spLocks noGrp="1"/>
          </p:cNvSpPr>
          <p:nvPr>
            <p:ph idx="1"/>
          </p:nvPr>
        </p:nvSpPr>
        <p:spPr/>
        <p:txBody>
          <a:bodyPr>
            <a:normAutofit/>
          </a:bodyPr>
          <a:lstStyle/>
          <a:p>
            <a:r>
              <a:rPr lang="en-GB" dirty="0">
                <a:solidFill>
                  <a:schemeClr val="bg1">
                    <a:lumMod val="85000"/>
                  </a:schemeClr>
                </a:solidFill>
              </a:rPr>
              <a:t>European standards are technical specifications defining requirements for products, production processes, services or         test-methods. </a:t>
            </a:r>
          </a:p>
          <a:p>
            <a:r>
              <a:rPr lang="en-GB" dirty="0"/>
              <a:t>In practice, they allow for harmony across the EU and some other areas of Europe for manufacturers, etc. trying to sell into the market    (from within the EU or elsewhere in the World) </a:t>
            </a:r>
          </a:p>
        </p:txBody>
      </p:sp>
    </p:spTree>
    <p:extLst>
      <p:ext uri="{BB962C8B-B14F-4D97-AF65-F5344CB8AC3E}">
        <p14:creationId xmlns:p14="http://schemas.microsoft.com/office/powerpoint/2010/main" val="13740756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2F2E99-3CE4-3A42-97C0-DF2C35B8E4D3}"/>
              </a:ext>
            </a:extLst>
          </p:cNvPr>
          <p:cNvSpPr>
            <a:spLocks noGrp="1"/>
          </p:cNvSpPr>
          <p:nvPr>
            <p:ph type="title"/>
          </p:nvPr>
        </p:nvSpPr>
        <p:spPr/>
        <p:txBody>
          <a:bodyPr/>
          <a:lstStyle/>
          <a:p>
            <a:r>
              <a:rPr lang="en-GB" dirty="0"/>
              <a:t>What are European standards?</a:t>
            </a:r>
          </a:p>
        </p:txBody>
      </p:sp>
      <p:sp>
        <p:nvSpPr>
          <p:cNvPr id="3" name="Content Placeholder 2">
            <a:extLst>
              <a:ext uri="{FF2B5EF4-FFF2-40B4-BE49-F238E27FC236}">
                <a16:creationId xmlns:a16="http://schemas.microsoft.com/office/drawing/2014/main" xmlns="" id="{4FA9B429-0341-8348-AC1E-EAC0277FAC2B}"/>
              </a:ext>
            </a:extLst>
          </p:cNvPr>
          <p:cNvSpPr>
            <a:spLocks noGrp="1"/>
          </p:cNvSpPr>
          <p:nvPr>
            <p:ph idx="1"/>
          </p:nvPr>
        </p:nvSpPr>
        <p:spPr/>
        <p:txBody>
          <a:bodyPr>
            <a:normAutofit lnSpcReduction="10000"/>
          </a:bodyPr>
          <a:lstStyle/>
          <a:p>
            <a:r>
              <a:rPr lang="en-GB" dirty="0">
                <a:solidFill>
                  <a:schemeClr val="bg1">
                    <a:lumMod val="85000"/>
                  </a:schemeClr>
                </a:solidFill>
              </a:rPr>
              <a:t>European standards are technical specifications defining requirements for products, production processes, services or test-methods. </a:t>
            </a:r>
          </a:p>
          <a:p>
            <a:r>
              <a:rPr lang="en-GB" dirty="0">
                <a:solidFill>
                  <a:schemeClr val="bg1">
                    <a:lumMod val="85000"/>
                  </a:schemeClr>
                </a:solidFill>
              </a:rPr>
              <a:t>In practice, they allow for harmony across the EU and some other areas of Europe for manufacturers, etc. trying to sell into the market (from within the EU or elsewhere in the World) </a:t>
            </a:r>
          </a:p>
          <a:p>
            <a:r>
              <a:rPr lang="en-GB" dirty="0"/>
              <a:t>European Standards are overseen by CEN or CENELEC</a:t>
            </a:r>
          </a:p>
          <a:p>
            <a:pPr marL="0" indent="0">
              <a:buNone/>
            </a:pPr>
            <a:r>
              <a:rPr lang="en-GB" dirty="0"/>
              <a:t>- European Standards are subservient to Laws &amp; Regulations</a:t>
            </a:r>
          </a:p>
          <a:p>
            <a:pPr marL="0" indent="0">
              <a:buNone/>
            </a:pPr>
            <a:r>
              <a:rPr lang="en-GB" dirty="0"/>
              <a:t>- European Standards take precedence over national guidelines</a:t>
            </a:r>
          </a:p>
        </p:txBody>
      </p:sp>
    </p:spTree>
    <p:extLst>
      <p:ext uri="{BB962C8B-B14F-4D97-AF65-F5344CB8AC3E}">
        <p14:creationId xmlns:p14="http://schemas.microsoft.com/office/powerpoint/2010/main" val="19573997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2F2E99-3CE4-3A42-97C0-DF2C35B8E4D3}"/>
              </a:ext>
            </a:extLst>
          </p:cNvPr>
          <p:cNvSpPr>
            <a:spLocks noGrp="1"/>
          </p:cNvSpPr>
          <p:nvPr>
            <p:ph type="title"/>
          </p:nvPr>
        </p:nvSpPr>
        <p:spPr/>
        <p:txBody>
          <a:bodyPr/>
          <a:lstStyle/>
          <a:p>
            <a:r>
              <a:rPr lang="en-GB" dirty="0"/>
              <a:t>What European standards do we have?</a:t>
            </a:r>
          </a:p>
        </p:txBody>
      </p:sp>
      <p:sp>
        <p:nvSpPr>
          <p:cNvPr id="3" name="Content Placeholder 2">
            <a:extLst>
              <a:ext uri="{FF2B5EF4-FFF2-40B4-BE49-F238E27FC236}">
                <a16:creationId xmlns:a16="http://schemas.microsoft.com/office/drawing/2014/main" xmlns="" id="{4FA9B429-0341-8348-AC1E-EAC0277FAC2B}"/>
              </a:ext>
            </a:extLst>
          </p:cNvPr>
          <p:cNvSpPr>
            <a:spLocks noGrp="1"/>
          </p:cNvSpPr>
          <p:nvPr>
            <p:ph idx="1"/>
          </p:nvPr>
        </p:nvSpPr>
        <p:spPr/>
        <p:txBody>
          <a:bodyPr>
            <a:normAutofit lnSpcReduction="10000"/>
          </a:bodyPr>
          <a:lstStyle/>
          <a:p>
            <a:pPr marL="0" indent="0">
              <a:buNone/>
            </a:pPr>
            <a:r>
              <a:rPr lang="en-GB" dirty="0"/>
              <a:t>Below is a small list of the numerous European standards (BS EN’s)      that have a direct impact on our industry:</a:t>
            </a:r>
          </a:p>
          <a:p>
            <a:r>
              <a:rPr lang="en-GB" dirty="0"/>
              <a:t>Commercial (public) pools</a:t>
            </a:r>
          </a:p>
          <a:p>
            <a:pPr marL="0" indent="0">
              <a:buNone/>
            </a:pPr>
            <a:r>
              <a:rPr lang="en-GB" dirty="0"/>
              <a:t>1069 (2 parts), 13451 (9 parts), 15288 (2 parts)  </a:t>
            </a:r>
          </a:p>
          <a:p>
            <a:r>
              <a:rPr lang="en-GB" dirty="0"/>
              <a:t>Domestic pools and spas</a:t>
            </a:r>
          </a:p>
          <a:p>
            <a:pPr marL="0" indent="0">
              <a:buNone/>
            </a:pPr>
            <a:r>
              <a:rPr lang="en-GB" dirty="0"/>
              <a:t>16582 (3 parts), 16713 (3 parts), 16927 and 17125</a:t>
            </a:r>
          </a:p>
          <a:p>
            <a:r>
              <a:rPr lang="en-GB" dirty="0"/>
              <a:t>Generic items</a:t>
            </a:r>
          </a:p>
          <a:p>
            <a:pPr marL="0" indent="0">
              <a:buNone/>
            </a:pPr>
            <a:r>
              <a:rPr lang="en-GB" dirty="0"/>
              <a:t>1992-3, 15836 (2 parts), 20+ pool &amp; spa chemical standards</a:t>
            </a:r>
          </a:p>
        </p:txBody>
      </p:sp>
    </p:spTree>
    <p:extLst>
      <p:ext uri="{BB962C8B-B14F-4D97-AF65-F5344CB8AC3E}">
        <p14:creationId xmlns:p14="http://schemas.microsoft.com/office/powerpoint/2010/main" val="28740312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2F2E99-3CE4-3A42-97C0-DF2C35B8E4D3}"/>
              </a:ext>
            </a:extLst>
          </p:cNvPr>
          <p:cNvSpPr>
            <a:spLocks noGrp="1"/>
          </p:cNvSpPr>
          <p:nvPr>
            <p:ph type="title"/>
          </p:nvPr>
        </p:nvSpPr>
        <p:spPr/>
        <p:txBody>
          <a:bodyPr/>
          <a:lstStyle/>
          <a:p>
            <a:r>
              <a:rPr lang="en-GB" dirty="0"/>
              <a:t>What European standards do we have?</a:t>
            </a:r>
          </a:p>
        </p:txBody>
      </p:sp>
      <p:sp>
        <p:nvSpPr>
          <p:cNvPr id="3" name="Content Placeholder 2">
            <a:extLst>
              <a:ext uri="{FF2B5EF4-FFF2-40B4-BE49-F238E27FC236}">
                <a16:creationId xmlns:a16="http://schemas.microsoft.com/office/drawing/2014/main" xmlns="" id="{4FA9B429-0341-8348-AC1E-EAC0277FAC2B}"/>
              </a:ext>
            </a:extLst>
          </p:cNvPr>
          <p:cNvSpPr>
            <a:spLocks noGrp="1"/>
          </p:cNvSpPr>
          <p:nvPr>
            <p:ph idx="1"/>
          </p:nvPr>
        </p:nvSpPr>
        <p:spPr>
          <a:xfrm>
            <a:off x="4132077" y="1602557"/>
            <a:ext cx="6976621" cy="2961096"/>
          </a:xfrm>
        </p:spPr>
        <p:txBody>
          <a:bodyPr>
            <a:normAutofit/>
          </a:bodyPr>
          <a:lstStyle/>
          <a:p>
            <a:pPr marL="0" indent="0">
              <a:buNone/>
            </a:pPr>
            <a:r>
              <a:rPr lang="en-GB" dirty="0"/>
              <a:t>BS EN 15288</a:t>
            </a:r>
          </a:p>
          <a:p>
            <a:pPr marL="0" indent="0">
              <a:buNone/>
            </a:pPr>
            <a:endParaRPr lang="en-GB" dirty="0"/>
          </a:p>
          <a:p>
            <a:pPr marL="0" indent="0">
              <a:buNone/>
            </a:pPr>
            <a:r>
              <a:rPr lang="en-GB" dirty="0"/>
              <a:t>Part 1 deals with Design</a:t>
            </a:r>
          </a:p>
          <a:p>
            <a:pPr marL="0" indent="0">
              <a:buNone/>
            </a:pPr>
            <a:endParaRPr lang="en-GB" dirty="0"/>
          </a:p>
          <a:p>
            <a:pPr marL="0" indent="0">
              <a:buNone/>
            </a:pPr>
            <a:r>
              <a:rPr lang="en-GB" dirty="0"/>
              <a:t>Part 2 deals with Operation</a:t>
            </a:r>
          </a:p>
        </p:txBody>
      </p:sp>
      <p:pic>
        <p:nvPicPr>
          <p:cNvPr id="5" name="Picture 4">
            <a:extLst>
              <a:ext uri="{FF2B5EF4-FFF2-40B4-BE49-F238E27FC236}">
                <a16:creationId xmlns:a16="http://schemas.microsoft.com/office/drawing/2014/main" xmlns="" id="{C7A3DF23-C84E-443C-9C94-0DBB0A22D232}"/>
              </a:ext>
            </a:extLst>
          </p:cNvPr>
          <p:cNvPicPr>
            <a:picLocks noChangeAspect="1"/>
          </p:cNvPicPr>
          <p:nvPr/>
        </p:nvPicPr>
        <p:blipFill>
          <a:blip r:embed="rId2"/>
          <a:stretch>
            <a:fillRect/>
          </a:stretch>
        </p:blipFill>
        <p:spPr>
          <a:xfrm>
            <a:off x="934266" y="1515358"/>
            <a:ext cx="2836455" cy="4012058"/>
          </a:xfrm>
          <a:prstGeom prst="rect">
            <a:avLst/>
          </a:prstGeom>
        </p:spPr>
      </p:pic>
    </p:spTree>
    <p:extLst>
      <p:ext uri="{BB962C8B-B14F-4D97-AF65-F5344CB8AC3E}">
        <p14:creationId xmlns:p14="http://schemas.microsoft.com/office/powerpoint/2010/main" val="6781358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2F2E99-3CE4-3A42-97C0-DF2C35B8E4D3}"/>
              </a:ext>
            </a:extLst>
          </p:cNvPr>
          <p:cNvSpPr>
            <a:spLocks noGrp="1"/>
          </p:cNvSpPr>
          <p:nvPr>
            <p:ph type="title"/>
          </p:nvPr>
        </p:nvSpPr>
        <p:spPr/>
        <p:txBody>
          <a:bodyPr/>
          <a:lstStyle/>
          <a:p>
            <a:r>
              <a:rPr lang="en-GB" dirty="0"/>
              <a:t>What European standards do we have?</a:t>
            </a:r>
          </a:p>
        </p:txBody>
      </p:sp>
      <p:sp>
        <p:nvSpPr>
          <p:cNvPr id="3" name="Content Placeholder 2">
            <a:extLst>
              <a:ext uri="{FF2B5EF4-FFF2-40B4-BE49-F238E27FC236}">
                <a16:creationId xmlns:a16="http://schemas.microsoft.com/office/drawing/2014/main" xmlns="" id="{4FA9B429-0341-8348-AC1E-EAC0277FAC2B}"/>
              </a:ext>
            </a:extLst>
          </p:cNvPr>
          <p:cNvSpPr>
            <a:spLocks noGrp="1"/>
          </p:cNvSpPr>
          <p:nvPr>
            <p:ph idx="1"/>
          </p:nvPr>
        </p:nvSpPr>
        <p:spPr>
          <a:xfrm>
            <a:off x="4055962" y="1675938"/>
            <a:ext cx="6822570" cy="3762375"/>
          </a:xfrm>
        </p:spPr>
        <p:txBody>
          <a:bodyPr>
            <a:normAutofit fontScale="92500" lnSpcReduction="10000"/>
          </a:bodyPr>
          <a:lstStyle/>
          <a:p>
            <a:pPr marL="0" indent="0">
              <a:buNone/>
            </a:pPr>
            <a:r>
              <a:rPr lang="en-GB" dirty="0"/>
              <a:t>BS EN 13451</a:t>
            </a:r>
          </a:p>
          <a:p>
            <a:pPr marL="0" indent="0">
              <a:buNone/>
            </a:pPr>
            <a:endParaRPr lang="en-GB" dirty="0"/>
          </a:p>
          <a:p>
            <a:pPr marL="0" indent="0">
              <a:buNone/>
            </a:pPr>
            <a:r>
              <a:rPr lang="en-GB" dirty="0"/>
              <a:t>9 parts to these swimming pool equipment standards</a:t>
            </a:r>
          </a:p>
          <a:p>
            <a:pPr marL="0" indent="0">
              <a:buNone/>
            </a:pPr>
            <a:endParaRPr lang="en-GB" dirty="0"/>
          </a:p>
          <a:p>
            <a:pPr marL="0" indent="0">
              <a:buNone/>
            </a:pPr>
            <a:r>
              <a:rPr lang="en-GB" dirty="0"/>
              <a:t>Part 1 looks at safety requirements and             test methods:</a:t>
            </a:r>
          </a:p>
          <a:p>
            <a:pPr marL="0" indent="0">
              <a:buNone/>
            </a:pPr>
            <a:r>
              <a:rPr lang="en-GB" dirty="0"/>
              <a:t>Entrapment issues</a:t>
            </a:r>
          </a:p>
          <a:p>
            <a:pPr marL="0" indent="0">
              <a:buNone/>
            </a:pPr>
            <a:r>
              <a:rPr lang="en-GB" dirty="0"/>
              <a:t>e.g. permissible openings &amp; hair entrapment</a:t>
            </a:r>
          </a:p>
          <a:p>
            <a:pPr marL="0" indent="0">
              <a:buNone/>
            </a:pPr>
            <a:endParaRPr lang="en-GB" dirty="0">
              <a:solidFill>
                <a:srgbClr val="FF0000"/>
              </a:solidFill>
            </a:endParaRPr>
          </a:p>
        </p:txBody>
      </p:sp>
      <p:pic>
        <p:nvPicPr>
          <p:cNvPr id="4" name="Picture 3">
            <a:extLst>
              <a:ext uri="{FF2B5EF4-FFF2-40B4-BE49-F238E27FC236}">
                <a16:creationId xmlns:a16="http://schemas.microsoft.com/office/drawing/2014/main" xmlns="" id="{D89D857E-8B0B-44C6-8AE2-4BADB4E98393}"/>
              </a:ext>
            </a:extLst>
          </p:cNvPr>
          <p:cNvPicPr>
            <a:picLocks noChangeAspect="1"/>
          </p:cNvPicPr>
          <p:nvPr/>
        </p:nvPicPr>
        <p:blipFill>
          <a:blip r:embed="rId2"/>
          <a:stretch>
            <a:fillRect/>
          </a:stretch>
        </p:blipFill>
        <p:spPr>
          <a:xfrm>
            <a:off x="904974" y="1476002"/>
            <a:ext cx="2846296" cy="4059637"/>
          </a:xfrm>
          <a:prstGeom prst="rect">
            <a:avLst/>
          </a:prstGeom>
        </p:spPr>
      </p:pic>
    </p:spTree>
    <p:extLst>
      <p:ext uri="{BB962C8B-B14F-4D97-AF65-F5344CB8AC3E}">
        <p14:creationId xmlns:p14="http://schemas.microsoft.com/office/powerpoint/2010/main" val="5568828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2F2E99-3CE4-3A42-97C0-DF2C35B8E4D3}"/>
              </a:ext>
            </a:extLst>
          </p:cNvPr>
          <p:cNvSpPr>
            <a:spLocks noGrp="1"/>
          </p:cNvSpPr>
          <p:nvPr>
            <p:ph type="title"/>
          </p:nvPr>
        </p:nvSpPr>
        <p:spPr/>
        <p:txBody>
          <a:bodyPr/>
          <a:lstStyle/>
          <a:p>
            <a:r>
              <a:rPr lang="en-GB" dirty="0"/>
              <a:t>What European standards do we have?</a:t>
            </a:r>
          </a:p>
        </p:txBody>
      </p:sp>
      <p:sp>
        <p:nvSpPr>
          <p:cNvPr id="3" name="Content Placeholder 2">
            <a:extLst>
              <a:ext uri="{FF2B5EF4-FFF2-40B4-BE49-F238E27FC236}">
                <a16:creationId xmlns:a16="http://schemas.microsoft.com/office/drawing/2014/main" xmlns="" id="{4FA9B429-0341-8348-AC1E-EAC0277FAC2B}"/>
              </a:ext>
            </a:extLst>
          </p:cNvPr>
          <p:cNvSpPr>
            <a:spLocks noGrp="1"/>
          </p:cNvSpPr>
          <p:nvPr>
            <p:ph idx="1"/>
          </p:nvPr>
        </p:nvSpPr>
        <p:spPr>
          <a:xfrm>
            <a:off x="4055962" y="1675938"/>
            <a:ext cx="5578232" cy="3762375"/>
          </a:xfrm>
        </p:spPr>
        <p:txBody>
          <a:bodyPr>
            <a:normAutofit/>
          </a:bodyPr>
          <a:lstStyle/>
          <a:p>
            <a:pPr marL="0" indent="0">
              <a:buNone/>
            </a:pPr>
            <a:r>
              <a:rPr lang="en-GB" dirty="0"/>
              <a:t>BS EN 16582 (in 3 parts)</a:t>
            </a:r>
          </a:p>
          <a:p>
            <a:pPr marL="0" indent="0">
              <a:buNone/>
            </a:pPr>
            <a:r>
              <a:rPr lang="en-GB" dirty="0"/>
              <a:t>Watertightness classifications</a:t>
            </a:r>
          </a:p>
          <a:p>
            <a:pPr marL="0" indent="0">
              <a:buNone/>
            </a:pPr>
            <a:endParaRPr lang="en-GB" dirty="0"/>
          </a:p>
          <a:p>
            <a:pPr marL="0" indent="0">
              <a:buNone/>
            </a:pPr>
            <a:r>
              <a:rPr lang="en-GB" dirty="0"/>
              <a:t>The importance of recommending safety protection devices </a:t>
            </a:r>
          </a:p>
          <a:p>
            <a:pPr marL="0" indent="0">
              <a:buNone/>
            </a:pPr>
            <a:r>
              <a:rPr lang="en-GB" dirty="0"/>
              <a:t>and the importance of safety signs</a:t>
            </a:r>
          </a:p>
        </p:txBody>
      </p:sp>
      <p:pic>
        <p:nvPicPr>
          <p:cNvPr id="4" name="Picture 3">
            <a:extLst>
              <a:ext uri="{FF2B5EF4-FFF2-40B4-BE49-F238E27FC236}">
                <a16:creationId xmlns:a16="http://schemas.microsoft.com/office/drawing/2014/main" xmlns="" id="{8965E018-6C3A-4491-8CCA-2A072C1795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200" y="1515257"/>
            <a:ext cx="2888640" cy="409848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96736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Content Placeholder 2"/>
          <p:cNvSpPr>
            <a:spLocks noGrp="1"/>
          </p:cNvSpPr>
          <p:nvPr>
            <p:ph idx="1"/>
          </p:nvPr>
        </p:nvSpPr>
        <p:spPr>
          <a:xfrm>
            <a:off x="973612" y="1541212"/>
            <a:ext cx="7591653" cy="3965575"/>
          </a:xfrm>
        </p:spPr>
        <p:txBody>
          <a:bodyPr>
            <a:normAutofit fontScale="92500" lnSpcReduction="10000"/>
          </a:bodyPr>
          <a:lstStyle/>
          <a:p>
            <a:pPr marL="0" indent="0">
              <a:buNone/>
            </a:pPr>
            <a:r>
              <a:rPr lang="en-GB" dirty="0">
                <a:cs typeface="Arial" panose="020B0604020202020204" pitchFamily="34" charset="0"/>
              </a:rPr>
              <a:t>All Swimming pools should be provided with:</a:t>
            </a:r>
          </a:p>
          <a:p>
            <a:pPr marL="0" indent="0"/>
            <a:endParaRPr lang="en-GB" dirty="0">
              <a:cs typeface="Arial" panose="020B0604020202020204" pitchFamily="34" charset="0"/>
            </a:endParaRPr>
          </a:p>
          <a:p>
            <a:pPr marL="0" indent="0"/>
            <a:r>
              <a:rPr lang="en-GB" dirty="0">
                <a:cs typeface="Arial" panose="020B0604020202020204" pitchFamily="34" charset="0"/>
              </a:rPr>
              <a:t>Warning Signs –</a:t>
            </a:r>
          </a:p>
          <a:p>
            <a:pPr lvl="1" eaLnBrk="1" hangingPunct="1"/>
            <a:r>
              <a:rPr lang="en-GB" sz="2800" dirty="0">
                <a:cs typeface="Arial" panose="020B0604020202020204" pitchFamily="34" charset="0"/>
              </a:rPr>
              <a:t>“Children must be supervised at all times in the aquatic environment”</a:t>
            </a:r>
          </a:p>
          <a:p>
            <a:pPr marL="303213" lvl="1" indent="0">
              <a:buNone/>
            </a:pPr>
            <a:endParaRPr lang="en-GB" sz="2800" dirty="0">
              <a:cs typeface="Arial" panose="020B0604020202020204" pitchFamily="34" charset="0"/>
            </a:endParaRPr>
          </a:p>
          <a:p>
            <a:pPr lvl="1" eaLnBrk="1" hangingPunct="1"/>
            <a:r>
              <a:rPr lang="en-GB" sz="2800" dirty="0">
                <a:cs typeface="Arial" panose="020B0604020202020204" pitchFamily="34" charset="0"/>
              </a:rPr>
              <a:t>“No diving”</a:t>
            </a:r>
          </a:p>
          <a:p>
            <a:pPr lvl="1" eaLnBrk="1" hangingPunct="1">
              <a:buFont typeface="Arial" charset="0"/>
              <a:buNone/>
            </a:pPr>
            <a:endParaRPr lang="en-GB" sz="2800" dirty="0">
              <a:cs typeface="Arial" panose="020B0604020202020204" pitchFamily="34" charset="0"/>
            </a:endParaRPr>
          </a:p>
          <a:p>
            <a:pPr lvl="1" eaLnBrk="1" hangingPunct="1">
              <a:buFont typeface="Arial" charset="0"/>
              <a:buNone/>
            </a:pPr>
            <a:r>
              <a:rPr lang="en-GB" sz="2800" dirty="0">
                <a:cs typeface="Arial" panose="020B0604020202020204" pitchFamily="34" charset="0"/>
              </a:rPr>
              <a:t>Instruct client to fix signs within 2,000mm of the pool in a prominent visible position</a:t>
            </a:r>
          </a:p>
          <a:p>
            <a:pPr lvl="1" eaLnBrk="1" hangingPunct="1">
              <a:buFont typeface="Arial" charset="0"/>
              <a:buNone/>
            </a:pPr>
            <a:endParaRPr lang="en-GB" sz="1600" dirty="0">
              <a:latin typeface="Calibri" charset="0"/>
            </a:endParaRPr>
          </a:p>
          <a:p>
            <a:pPr lvl="1" eaLnBrk="1" hangingPunct="1">
              <a:buFont typeface="Arial" charset="0"/>
              <a:buNone/>
            </a:pPr>
            <a:endParaRPr lang="en-GB" sz="1600" b="1" dirty="0">
              <a:latin typeface="Calibri" charset="0"/>
            </a:endParaRPr>
          </a:p>
        </p:txBody>
      </p:sp>
      <p:pic>
        <p:nvPicPr>
          <p:cNvPr id="7174" name="Picture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156905">
            <a:off x="9014711" y="1513534"/>
            <a:ext cx="1246086" cy="1304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6"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071799" y="3115731"/>
            <a:ext cx="1206500" cy="141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p:cNvSpPr>
            <a:spLocks noGrp="1"/>
          </p:cNvSpPr>
          <p:nvPr>
            <p:ph type="title"/>
          </p:nvPr>
        </p:nvSpPr>
        <p:spPr/>
        <p:txBody>
          <a:bodyPr>
            <a:normAutofit/>
          </a:bodyPr>
          <a:lstStyle/>
          <a:p>
            <a:pPr eaLnBrk="1" hangingPunct="1"/>
            <a:r>
              <a:rPr lang="en-GB" dirty="0">
                <a:cs typeface="Arial" panose="020B0604020202020204" pitchFamily="34" charset="0"/>
              </a:rPr>
              <a:t>Safety Signs for domestic pools</a:t>
            </a:r>
          </a:p>
        </p:txBody>
      </p:sp>
    </p:spTree>
    <p:extLst>
      <p:ext uri="{BB962C8B-B14F-4D97-AF65-F5344CB8AC3E}">
        <p14:creationId xmlns:p14="http://schemas.microsoft.com/office/powerpoint/2010/main" val="183915255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1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2F2E99-3CE4-3A42-97C0-DF2C35B8E4D3}"/>
              </a:ext>
            </a:extLst>
          </p:cNvPr>
          <p:cNvSpPr>
            <a:spLocks noGrp="1"/>
          </p:cNvSpPr>
          <p:nvPr>
            <p:ph type="title"/>
          </p:nvPr>
        </p:nvSpPr>
        <p:spPr/>
        <p:txBody>
          <a:bodyPr/>
          <a:lstStyle/>
          <a:p>
            <a:r>
              <a:rPr lang="en-GB" dirty="0"/>
              <a:t>What European standards do we have?</a:t>
            </a:r>
          </a:p>
        </p:txBody>
      </p:sp>
      <p:sp>
        <p:nvSpPr>
          <p:cNvPr id="3" name="Content Placeholder 2">
            <a:extLst>
              <a:ext uri="{FF2B5EF4-FFF2-40B4-BE49-F238E27FC236}">
                <a16:creationId xmlns:a16="http://schemas.microsoft.com/office/drawing/2014/main" xmlns="" id="{4FA9B429-0341-8348-AC1E-EAC0277FAC2B}"/>
              </a:ext>
            </a:extLst>
          </p:cNvPr>
          <p:cNvSpPr>
            <a:spLocks noGrp="1"/>
          </p:cNvSpPr>
          <p:nvPr>
            <p:ph idx="1"/>
          </p:nvPr>
        </p:nvSpPr>
        <p:spPr>
          <a:xfrm>
            <a:off x="4055962" y="1675938"/>
            <a:ext cx="6685344" cy="3762375"/>
          </a:xfrm>
        </p:spPr>
        <p:txBody>
          <a:bodyPr>
            <a:normAutofit/>
          </a:bodyPr>
          <a:lstStyle/>
          <a:p>
            <a:pPr marL="0" indent="0">
              <a:buNone/>
            </a:pPr>
            <a:r>
              <a:rPr lang="en-GB" dirty="0"/>
              <a:t>Domestic spas, hot tubs and whirlpool spas</a:t>
            </a:r>
          </a:p>
          <a:p>
            <a:pPr marL="0" indent="0">
              <a:buNone/>
            </a:pPr>
            <a:endParaRPr lang="en-GB" dirty="0"/>
          </a:p>
          <a:p>
            <a:pPr marL="0" indent="0">
              <a:buNone/>
            </a:pPr>
            <a:r>
              <a:rPr lang="en-GB" dirty="0"/>
              <a:t>Defining types of spas                                         e.g. Scandinavian Hot Tubs</a:t>
            </a:r>
          </a:p>
          <a:p>
            <a:pPr marL="0" indent="0">
              <a:buNone/>
            </a:pPr>
            <a:endParaRPr lang="en-GB" dirty="0"/>
          </a:p>
          <a:p>
            <a:pPr marL="0" indent="0">
              <a:buNone/>
            </a:pPr>
            <a:r>
              <a:rPr lang="en-GB" dirty="0"/>
              <a:t>Water treatment advice, where applicable</a:t>
            </a:r>
          </a:p>
        </p:txBody>
      </p:sp>
      <p:pic>
        <p:nvPicPr>
          <p:cNvPr id="5" name="Picture 4">
            <a:extLst>
              <a:ext uri="{FF2B5EF4-FFF2-40B4-BE49-F238E27FC236}">
                <a16:creationId xmlns:a16="http://schemas.microsoft.com/office/drawing/2014/main" xmlns="" id="{04E6C226-0341-4EED-855E-17805E65464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7497" y="1502314"/>
            <a:ext cx="2842715" cy="4038998"/>
          </a:xfrm>
          <a:prstGeom prst="rect">
            <a:avLst/>
          </a:prstGeom>
        </p:spPr>
      </p:pic>
    </p:spTree>
    <p:extLst>
      <p:ext uri="{BB962C8B-B14F-4D97-AF65-F5344CB8AC3E}">
        <p14:creationId xmlns:p14="http://schemas.microsoft.com/office/powerpoint/2010/main" val="32970406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2F2E99-3CE4-3A42-97C0-DF2C35B8E4D3}"/>
              </a:ext>
            </a:extLst>
          </p:cNvPr>
          <p:cNvSpPr>
            <a:spLocks noGrp="1"/>
          </p:cNvSpPr>
          <p:nvPr>
            <p:ph type="title"/>
          </p:nvPr>
        </p:nvSpPr>
        <p:spPr/>
        <p:txBody>
          <a:bodyPr>
            <a:normAutofit/>
          </a:bodyPr>
          <a:lstStyle/>
          <a:p>
            <a:r>
              <a:rPr lang="en-GB" sz="4000" dirty="0"/>
              <a:t>What European standards are being developed?</a:t>
            </a:r>
          </a:p>
        </p:txBody>
      </p:sp>
      <p:sp>
        <p:nvSpPr>
          <p:cNvPr id="3" name="Content Placeholder 2">
            <a:extLst>
              <a:ext uri="{FF2B5EF4-FFF2-40B4-BE49-F238E27FC236}">
                <a16:creationId xmlns:a16="http://schemas.microsoft.com/office/drawing/2014/main" xmlns="" id="{4FA9B429-0341-8348-AC1E-EAC0277FAC2B}"/>
              </a:ext>
            </a:extLst>
          </p:cNvPr>
          <p:cNvSpPr>
            <a:spLocks noGrp="1"/>
          </p:cNvSpPr>
          <p:nvPr>
            <p:ph idx="1"/>
          </p:nvPr>
        </p:nvSpPr>
        <p:spPr/>
        <p:txBody>
          <a:bodyPr/>
          <a:lstStyle/>
          <a:p>
            <a:pPr marL="0" indent="0">
              <a:buNone/>
            </a:pPr>
            <a:r>
              <a:rPr lang="en-GB" dirty="0"/>
              <a:t>Examples of some of the European standards currently under development:</a:t>
            </a:r>
          </a:p>
          <a:p>
            <a:r>
              <a:rPr lang="en-GB" dirty="0"/>
              <a:t>Commercial wellness</a:t>
            </a:r>
          </a:p>
          <a:p>
            <a:pPr marL="0" indent="0">
              <a:buNone/>
            </a:pPr>
            <a:r>
              <a:rPr lang="en-GB" dirty="0"/>
              <a:t>Spas, sweat rooms (saunas) </a:t>
            </a:r>
          </a:p>
          <a:p>
            <a:r>
              <a:rPr lang="en-GB" dirty="0"/>
              <a:t>Domestic pools</a:t>
            </a:r>
          </a:p>
          <a:p>
            <a:pPr marL="0" indent="0">
              <a:buNone/>
            </a:pPr>
            <a:r>
              <a:rPr lang="en-GB" dirty="0"/>
              <a:t>Environmental impacts</a:t>
            </a:r>
          </a:p>
        </p:txBody>
      </p:sp>
    </p:spTree>
    <p:extLst>
      <p:ext uri="{BB962C8B-B14F-4D97-AF65-F5344CB8AC3E}">
        <p14:creationId xmlns:p14="http://schemas.microsoft.com/office/powerpoint/2010/main" val="27131483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2F2E99-3CE4-3A42-97C0-DF2C35B8E4D3}"/>
              </a:ext>
            </a:extLst>
          </p:cNvPr>
          <p:cNvSpPr>
            <a:spLocks noGrp="1"/>
          </p:cNvSpPr>
          <p:nvPr>
            <p:ph type="title"/>
          </p:nvPr>
        </p:nvSpPr>
        <p:spPr/>
        <p:txBody>
          <a:bodyPr>
            <a:normAutofit/>
          </a:bodyPr>
          <a:lstStyle/>
          <a:p>
            <a:r>
              <a:rPr lang="en-GB" sz="4000" dirty="0"/>
              <a:t>What European standards are being discussed?</a:t>
            </a:r>
          </a:p>
        </p:txBody>
      </p:sp>
      <p:sp>
        <p:nvSpPr>
          <p:cNvPr id="3" name="Content Placeholder 2">
            <a:extLst>
              <a:ext uri="{FF2B5EF4-FFF2-40B4-BE49-F238E27FC236}">
                <a16:creationId xmlns:a16="http://schemas.microsoft.com/office/drawing/2014/main" xmlns="" id="{4FA9B429-0341-8348-AC1E-EAC0277FAC2B}"/>
              </a:ext>
            </a:extLst>
          </p:cNvPr>
          <p:cNvSpPr>
            <a:spLocks noGrp="1"/>
          </p:cNvSpPr>
          <p:nvPr>
            <p:ph idx="1"/>
          </p:nvPr>
        </p:nvSpPr>
        <p:spPr/>
        <p:txBody>
          <a:bodyPr/>
          <a:lstStyle/>
          <a:p>
            <a:pPr marL="0" indent="0">
              <a:buNone/>
            </a:pPr>
            <a:r>
              <a:rPr lang="en-GB" dirty="0"/>
              <a:t>Although not close to be agreed yet, there is ongoing discussion     about having minimum standards across Europe for the treatment of                       public swimming pool water.</a:t>
            </a:r>
          </a:p>
        </p:txBody>
      </p:sp>
    </p:spTree>
    <p:extLst>
      <p:ext uri="{BB962C8B-B14F-4D97-AF65-F5344CB8AC3E}">
        <p14:creationId xmlns:p14="http://schemas.microsoft.com/office/powerpoint/2010/main" val="42366614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2F2E99-3CE4-3A42-97C0-DF2C35B8E4D3}"/>
              </a:ext>
            </a:extLst>
          </p:cNvPr>
          <p:cNvSpPr>
            <a:spLocks noGrp="1"/>
          </p:cNvSpPr>
          <p:nvPr>
            <p:ph type="title"/>
          </p:nvPr>
        </p:nvSpPr>
        <p:spPr/>
        <p:txBody>
          <a:bodyPr/>
          <a:lstStyle/>
          <a:p>
            <a:r>
              <a:rPr lang="en-GB" dirty="0"/>
              <a:t>What impact does BREXIT have?</a:t>
            </a:r>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29802346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2F2E99-3CE4-3A42-97C0-DF2C35B8E4D3}"/>
              </a:ext>
            </a:extLst>
          </p:cNvPr>
          <p:cNvSpPr>
            <a:spLocks noGrp="1"/>
          </p:cNvSpPr>
          <p:nvPr>
            <p:ph type="title"/>
          </p:nvPr>
        </p:nvSpPr>
        <p:spPr/>
        <p:txBody>
          <a:bodyPr/>
          <a:lstStyle/>
          <a:p>
            <a:r>
              <a:rPr lang="en-GB" dirty="0"/>
              <a:t>What impact does BREXIT have?</a:t>
            </a:r>
          </a:p>
        </p:txBody>
      </p:sp>
      <p:sp>
        <p:nvSpPr>
          <p:cNvPr id="3" name="Content Placeholder 2">
            <a:extLst>
              <a:ext uri="{FF2B5EF4-FFF2-40B4-BE49-F238E27FC236}">
                <a16:creationId xmlns:a16="http://schemas.microsoft.com/office/drawing/2014/main" xmlns="" id="{4FA9B429-0341-8348-AC1E-EAC0277FAC2B}"/>
              </a:ext>
            </a:extLst>
          </p:cNvPr>
          <p:cNvSpPr>
            <a:spLocks noGrp="1"/>
          </p:cNvSpPr>
          <p:nvPr>
            <p:ph idx="1"/>
          </p:nvPr>
        </p:nvSpPr>
        <p:spPr>
          <a:xfrm>
            <a:off x="838200" y="1825625"/>
            <a:ext cx="10049759" cy="3762375"/>
          </a:xfrm>
        </p:spPr>
        <p:txBody>
          <a:bodyPr>
            <a:normAutofit/>
          </a:bodyPr>
          <a:lstStyle/>
          <a:p>
            <a:r>
              <a:rPr lang="en-GB" dirty="0"/>
              <a:t>As it currently stands, the European Union (Withdrawal) Act 2019 should see little, or no impact on the use of, development                    and / or revision of European standards, as they are                 industry guidance, not EU regulations</a:t>
            </a:r>
          </a:p>
          <a:p>
            <a:pPr marL="0" indent="0">
              <a:buNone/>
            </a:pPr>
            <a:endParaRPr lang="en-GB" dirty="0"/>
          </a:p>
        </p:txBody>
      </p:sp>
    </p:spTree>
    <p:extLst>
      <p:ext uri="{BB962C8B-B14F-4D97-AF65-F5344CB8AC3E}">
        <p14:creationId xmlns:p14="http://schemas.microsoft.com/office/powerpoint/2010/main" val="1933395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2F2E99-3CE4-3A42-97C0-DF2C35B8E4D3}"/>
              </a:ext>
            </a:extLst>
          </p:cNvPr>
          <p:cNvSpPr>
            <a:spLocks noGrp="1"/>
          </p:cNvSpPr>
          <p:nvPr>
            <p:ph type="title"/>
          </p:nvPr>
        </p:nvSpPr>
        <p:spPr/>
        <p:txBody>
          <a:bodyPr/>
          <a:lstStyle/>
          <a:p>
            <a:r>
              <a:rPr lang="en-GB" dirty="0"/>
              <a:t>What impact does BREXIT have?</a:t>
            </a:r>
          </a:p>
        </p:txBody>
      </p:sp>
      <p:sp>
        <p:nvSpPr>
          <p:cNvPr id="3" name="Content Placeholder 2">
            <a:extLst>
              <a:ext uri="{FF2B5EF4-FFF2-40B4-BE49-F238E27FC236}">
                <a16:creationId xmlns:a16="http://schemas.microsoft.com/office/drawing/2014/main" xmlns="" id="{4FA9B429-0341-8348-AC1E-EAC0277FAC2B}"/>
              </a:ext>
            </a:extLst>
          </p:cNvPr>
          <p:cNvSpPr>
            <a:spLocks noGrp="1"/>
          </p:cNvSpPr>
          <p:nvPr>
            <p:ph idx="1"/>
          </p:nvPr>
        </p:nvSpPr>
        <p:spPr/>
        <p:txBody>
          <a:bodyPr>
            <a:normAutofit/>
          </a:bodyPr>
          <a:lstStyle/>
          <a:p>
            <a:r>
              <a:rPr lang="en-GB" dirty="0">
                <a:solidFill>
                  <a:schemeClr val="bg1">
                    <a:lumMod val="85000"/>
                  </a:schemeClr>
                </a:solidFill>
              </a:rPr>
              <a:t>As it currently stands, there should be little, or no impact on using the European standards as they are industry guidance, not EU regulations</a:t>
            </a:r>
          </a:p>
          <a:p>
            <a:r>
              <a:rPr lang="en-GB" dirty="0"/>
              <a:t>There will continue to be official versions of European standards         in English, French and German</a:t>
            </a:r>
          </a:p>
          <a:p>
            <a:pPr marL="0" indent="0">
              <a:buNone/>
            </a:pPr>
            <a:endParaRPr lang="en-GB" dirty="0"/>
          </a:p>
        </p:txBody>
      </p:sp>
    </p:spTree>
    <p:extLst>
      <p:ext uri="{BB962C8B-B14F-4D97-AF65-F5344CB8AC3E}">
        <p14:creationId xmlns:p14="http://schemas.microsoft.com/office/powerpoint/2010/main" val="2210777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2F2E99-3CE4-3A42-97C0-DF2C35B8E4D3}"/>
              </a:ext>
            </a:extLst>
          </p:cNvPr>
          <p:cNvSpPr>
            <a:spLocks noGrp="1"/>
          </p:cNvSpPr>
          <p:nvPr>
            <p:ph type="title"/>
          </p:nvPr>
        </p:nvSpPr>
        <p:spPr/>
        <p:txBody>
          <a:bodyPr/>
          <a:lstStyle/>
          <a:p>
            <a:r>
              <a:rPr lang="en-GB" dirty="0"/>
              <a:t>What impact does BREXIT have?</a:t>
            </a:r>
          </a:p>
        </p:txBody>
      </p:sp>
      <p:sp>
        <p:nvSpPr>
          <p:cNvPr id="3" name="Content Placeholder 2">
            <a:extLst>
              <a:ext uri="{FF2B5EF4-FFF2-40B4-BE49-F238E27FC236}">
                <a16:creationId xmlns:a16="http://schemas.microsoft.com/office/drawing/2014/main" xmlns="" id="{4FA9B429-0341-8348-AC1E-EAC0277FAC2B}"/>
              </a:ext>
            </a:extLst>
          </p:cNvPr>
          <p:cNvSpPr>
            <a:spLocks noGrp="1"/>
          </p:cNvSpPr>
          <p:nvPr>
            <p:ph idx="1"/>
          </p:nvPr>
        </p:nvSpPr>
        <p:spPr/>
        <p:txBody>
          <a:bodyPr>
            <a:normAutofit/>
          </a:bodyPr>
          <a:lstStyle/>
          <a:p>
            <a:r>
              <a:rPr lang="en-GB" dirty="0">
                <a:solidFill>
                  <a:schemeClr val="bg1">
                    <a:lumMod val="85000"/>
                  </a:schemeClr>
                </a:solidFill>
              </a:rPr>
              <a:t>As it currently stands, there should be little, or no impact on using the European standards as they are industry guidance, not EU regulations</a:t>
            </a:r>
          </a:p>
          <a:p>
            <a:r>
              <a:rPr lang="en-GB" dirty="0">
                <a:solidFill>
                  <a:schemeClr val="bg1">
                    <a:lumMod val="85000"/>
                  </a:schemeClr>
                </a:solidFill>
              </a:rPr>
              <a:t>There will continue to be official versions of European standards         in English, French and German</a:t>
            </a:r>
          </a:p>
          <a:p>
            <a:r>
              <a:rPr lang="en-GB" dirty="0"/>
              <a:t>The UK government will still recognise these standards                            (just as another 6 non-EU countries already do):</a:t>
            </a:r>
          </a:p>
          <a:p>
            <a:pPr marL="0" indent="0">
              <a:buNone/>
            </a:pPr>
            <a:r>
              <a:rPr lang="en-GB" dirty="0"/>
              <a:t>- Iceland, North Macedonia, Norway, Serbia, Switzerland and Turkey</a:t>
            </a:r>
          </a:p>
          <a:p>
            <a:pPr marL="0" indent="0">
              <a:buNone/>
            </a:pPr>
            <a:endParaRPr lang="en-GB" dirty="0"/>
          </a:p>
        </p:txBody>
      </p:sp>
    </p:spTree>
    <p:extLst>
      <p:ext uri="{BB962C8B-B14F-4D97-AF65-F5344CB8AC3E}">
        <p14:creationId xmlns:p14="http://schemas.microsoft.com/office/powerpoint/2010/main" val="2543744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2F2E99-3CE4-3A42-97C0-DF2C35B8E4D3}"/>
              </a:ext>
            </a:extLst>
          </p:cNvPr>
          <p:cNvSpPr>
            <a:spLocks noGrp="1"/>
          </p:cNvSpPr>
          <p:nvPr>
            <p:ph type="title"/>
          </p:nvPr>
        </p:nvSpPr>
        <p:spPr/>
        <p:txBody>
          <a:bodyPr/>
          <a:lstStyle/>
          <a:p>
            <a:r>
              <a:rPr lang="en-GB" dirty="0"/>
              <a:t>What impact does BREXIT have?</a:t>
            </a:r>
          </a:p>
        </p:txBody>
      </p:sp>
      <p:sp>
        <p:nvSpPr>
          <p:cNvPr id="3" name="Content Placeholder 2">
            <a:extLst>
              <a:ext uri="{FF2B5EF4-FFF2-40B4-BE49-F238E27FC236}">
                <a16:creationId xmlns:a16="http://schemas.microsoft.com/office/drawing/2014/main" xmlns="" id="{4FA9B429-0341-8348-AC1E-EAC0277FAC2B}"/>
              </a:ext>
            </a:extLst>
          </p:cNvPr>
          <p:cNvSpPr>
            <a:spLocks noGrp="1"/>
          </p:cNvSpPr>
          <p:nvPr>
            <p:ph idx="1"/>
          </p:nvPr>
        </p:nvSpPr>
        <p:spPr/>
        <p:txBody>
          <a:bodyPr>
            <a:normAutofit/>
          </a:bodyPr>
          <a:lstStyle/>
          <a:p>
            <a:r>
              <a:rPr lang="en-GB" dirty="0">
                <a:solidFill>
                  <a:schemeClr val="bg1">
                    <a:lumMod val="85000"/>
                  </a:schemeClr>
                </a:solidFill>
              </a:rPr>
              <a:t>As it currently stands, there should be little, or no impact on using the European standards as they are industry guidance, not EU regulations</a:t>
            </a:r>
          </a:p>
          <a:p>
            <a:r>
              <a:rPr lang="en-GB" dirty="0">
                <a:solidFill>
                  <a:schemeClr val="bg1">
                    <a:lumMod val="85000"/>
                  </a:schemeClr>
                </a:solidFill>
              </a:rPr>
              <a:t>There will continue to be official versions of European standards         in English, French and German</a:t>
            </a:r>
          </a:p>
          <a:p>
            <a:r>
              <a:rPr lang="en-GB" dirty="0">
                <a:solidFill>
                  <a:schemeClr val="bg1">
                    <a:lumMod val="85000"/>
                  </a:schemeClr>
                </a:solidFill>
              </a:rPr>
              <a:t>It is expected that the UK government will still recognise these standards (just as another 6 non-EU countries already do):</a:t>
            </a:r>
          </a:p>
          <a:p>
            <a:pPr marL="0" indent="0">
              <a:buNone/>
            </a:pPr>
            <a:r>
              <a:rPr lang="en-GB" dirty="0">
                <a:solidFill>
                  <a:schemeClr val="bg1">
                    <a:lumMod val="85000"/>
                  </a:schemeClr>
                </a:solidFill>
              </a:rPr>
              <a:t>- Iceland, North Macedonia, Norway, Serbia, Switzerland and Turkey</a:t>
            </a:r>
          </a:p>
          <a:p>
            <a:r>
              <a:rPr lang="en-GB" dirty="0"/>
              <a:t>Opportunities remain for new British standards, if required</a:t>
            </a:r>
          </a:p>
          <a:p>
            <a:pPr marL="0" indent="0">
              <a:buNone/>
            </a:pPr>
            <a:endParaRPr lang="en-GB" dirty="0"/>
          </a:p>
        </p:txBody>
      </p:sp>
    </p:spTree>
    <p:extLst>
      <p:ext uri="{BB962C8B-B14F-4D97-AF65-F5344CB8AC3E}">
        <p14:creationId xmlns:p14="http://schemas.microsoft.com/office/powerpoint/2010/main" val="577109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2F2E99-3CE4-3A42-97C0-DF2C35B8E4D3}"/>
              </a:ext>
            </a:extLst>
          </p:cNvPr>
          <p:cNvSpPr>
            <a:spLocks noGrp="1"/>
          </p:cNvSpPr>
          <p:nvPr>
            <p:ph type="title"/>
          </p:nvPr>
        </p:nvSpPr>
        <p:spPr/>
        <p:txBody>
          <a:bodyPr/>
          <a:lstStyle/>
          <a:p>
            <a:r>
              <a:rPr lang="en-GB" dirty="0"/>
              <a:t>What happens next?</a:t>
            </a:r>
          </a:p>
        </p:txBody>
      </p:sp>
      <p:sp>
        <p:nvSpPr>
          <p:cNvPr id="3" name="Content Placeholder 2">
            <a:extLst>
              <a:ext uri="{FF2B5EF4-FFF2-40B4-BE49-F238E27FC236}">
                <a16:creationId xmlns:a16="http://schemas.microsoft.com/office/drawing/2014/main" xmlns="" id="{4FA9B429-0341-8348-AC1E-EAC0277FAC2B}"/>
              </a:ext>
            </a:extLst>
          </p:cNvPr>
          <p:cNvSpPr>
            <a:spLocks noGrp="1"/>
          </p:cNvSpPr>
          <p:nvPr>
            <p:ph idx="1"/>
          </p:nvPr>
        </p:nvSpPr>
        <p:spPr/>
        <p:txBody>
          <a:bodyPr>
            <a:normAutofit/>
          </a:bodyPr>
          <a:lstStyle/>
          <a:p>
            <a:r>
              <a:rPr lang="en-GB" dirty="0"/>
              <a:t>The UK leaves the EU on 31</a:t>
            </a:r>
            <a:r>
              <a:rPr lang="en-GB" baseline="30000" dirty="0"/>
              <a:t>st</a:t>
            </a:r>
            <a:r>
              <a:rPr lang="en-GB" dirty="0"/>
              <a:t> January 2020 at 11pm (tomorrow)!</a:t>
            </a:r>
          </a:p>
          <a:p>
            <a:pPr marL="0" indent="0">
              <a:buNone/>
            </a:pPr>
            <a:endParaRPr lang="en-GB" dirty="0"/>
          </a:p>
          <a:p>
            <a:endParaRPr lang="en-GB" dirty="0"/>
          </a:p>
        </p:txBody>
      </p:sp>
    </p:spTree>
    <p:extLst>
      <p:ext uri="{BB962C8B-B14F-4D97-AF65-F5344CB8AC3E}">
        <p14:creationId xmlns:p14="http://schemas.microsoft.com/office/powerpoint/2010/main" val="8428664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2F2E99-3CE4-3A42-97C0-DF2C35B8E4D3}"/>
              </a:ext>
            </a:extLst>
          </p:cNvPr>
          <p:cNvSpPr>
            <a:spLocks noGrp="1"/>
          </p:cNvSpPr>
          <p:nvPr>
            <p:ph type="title"/>
          </p:nvPr>
        </p:nvSpPr>
        <p:spPr/>
        <p:txBody>
          <a:bodyPr/>
          <a:lstStyle/>
          <a:p>
            <a:r>
              <a:rPr lang="en-GB" dirty="0"/>
              <a:t>What happens next?</a:t>
            </a:r>
          </a:p>
        </p:txBody>
      </p:sp>
      <p:sp>
        <p:nvSpPr>
          <p:cNvPr id="3" name="Content Placeholder 2">
            <a:extLst>
              <a:ext uri="{FF2B5EF4-FFF2-40B4-BE49-F238E27FC236}">
                <a16:creationId xmlns:a16="http://schemas.microsoft.com/office/drawing/2014/main" xmlns="" id="{4FA9B429-0341-8348-AC1E-EAC0277FAC2B}"/>
              </a:ext>
            </a:extLst>
          </p:cNvPr>
          <p:cNvSpPr>
            <a:spLocks noGrp="1"/>
          </p:cNvSpPr>
          <p:nvPr>
            <p:ph idx="1"/>
          </p:nvPr>
        </p:nvSpPr>
        <p:spPr/>
        <p:txBody>
          <a:bodyPr>
            <a:normAutofit/>
          </a:bodyPr>
          <a:lstStyle/>
          <a:p>
            <a:r>
              <a:rPr lang="en-GB" dirty="0">
                <a:solidFill>
                  <a:schemeClr val="bg1">
                    <a:lumMod val="85000"/>
                  </a:schemeClr>
                </a:solidFill>
              </a:rPr>
              <a:t>The UK leaves the EU on 31</a:t>
            </a:r>
            <a:r>
              <a:rPr lang="en-GB" baseline="30000" dirty="0">
                <a:solidFill>
                  <a:schemeClr val="bg1">
                    <a:lumMod val="85000"/>
                  </a:schemeClr>
                </a:solidFill>
              </a:rPr>
              <a:t>st</a:t>
            </a:r>
            <a:r>
              <a:rPr lang="en-GB" dirty="0">
                <a:solidFill>
                  <a:schemeClr val="bg1">
                    <a:lumMod val="85000"/>
                  </a:schemeClr>
                </a:solidFill>
              </a:rPr>
              <a:t> January 2020 at 11pm (tomorrow)!</a:t>
            </a:r>
          </a:p>
          <a:p>
            <a:r>
              <a:rPr lang="en-GB" dirty="0"/>
              <a:t>A transition period to negotiate a trade agreement between the UK and the EU will run from this date of exit until 31 December 2020</a:t>
            </a:r>
          </a:p>
          <a:p>
            <a:pPr marL="0" indent="0">
              <a:buNone/>
            </a:pPr>
            <a:endParaRPr lang="en-GB" dirty="0"/>
          </a:p>
          <a:p>
            <a:endParaRPr lang="en-GB" dirty="0"/>
          </a:p>
        </p:txBody>
      </p:sp>
    </p:spTree>
    <p:extLst>
      <p:ext uri="{BB962C8B-B14F-4D97-AF65-F5344CB8AC3E}">
        <p14:creationId xmlns:p14="http://schemas.microsoft.com/office/powerpoint/2010/main" val="42116595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2F2E99-3CE4-3A42-97C0-DF2C35B8E4D3}"/>
              </a:ext>
            </a:extLst>
          </p:cNvPr>
          <p:cNvSpPr>
            <a:spLocks noGrp="1"/>
          </p:cNvSpPr>
          <p:nvPr>
            <p:ph type="title"/>
          </p:nvPr>
        </p:nvSpPr>
        <p:spPr/>
        <p:txBody>
          <a:bodyPr/>
          <a:lstStyle/>
          <a:p>
            <a:r>
              <a:rPr lang="en-GB" dirty="0"/>
              <a:t>What happens next?</a:t>
            </a:r>
          </a:p>
        </p:txBody>
      </p:sp>
      <p:sp>
        <p:nvSpPr>
          <p:cNvPr id="3" name="Content Placeholder 2">
            <a:extLst>
              <a:ext uri="{FF2B5EF4-FFF2-40B4-BE49-F238E27FC236}">
                <a16:creationId xmlns:a16="http://schemas.microsoft.com/office/drawing/2014/main" xmlns="" id="{4FA9B429-0341-8348-AC1E-EAC0277FAC2B}"/>
              </a:ext>
            </a:extLst>
          </p:cNvPr>
          <p:cNvSpPr>
            <a:spLocks noGrp="1"/>
          </p:cNvSpPr>
          <p:nvPr>
            <p:ph idx="1"/>
          </p:nvPr>
        </p:nvSpPr>
        <p:spPr/>
        <p:txBody>
          <a:bodyPr>
            <a:normAutofit/>
          </a:bodyPr>
          <a:lstStyle/>
          <a:p>
            <a:r>
              <a:rPr lang="en-GB" dirty="0">
                <a:solidFill>
                  <a:schemeClr val="bg1">
                    <a:lumMod val="85000"/>
                  </a:schemeClr>
                </a:solidFill>
              </a:rPr>
              <a:t>UK leaves the EU on 31</a:t>
            </a:r>
            <a:r>
              <a:rPr lang="en-GB" baseline="30000" dirty="0">
                <a:solidFill>
                  <a:schemeClr val="bg1">
                    <a:lumMod val="85000"/>
                  </a:schemeClr>
                </a:solidFill>
              </a:rPr>
              <a:t>st</a:t>
            </a:r>
            <a:r>
              <a:rPr lang="en-GB" dirty="0">
                <a:solidFill>
                  <a:schemeClr val="bg1">
                    <a:lumMod val="85000"/>
                  </a:schemeClr>
                </a:solidFill>
              </a:rPr>
              <a:t> January 2020</a:t>
            </a:r>
          </a:p>
          <a:p>
            <a:r>
              <a:rPr lang="en-GB" dirty="0">
                <a:solidFill>
                  <a:schemeClr val="bg1">
                    <a:lumMod val="85000"/>
                  </a:schemeClr>
                </a:solidFill>
              </a:rPr>
              <a:t>A transition period to negotiate a trade agreement between the UK and EU will run from the date of exit until 31 December 2020</a:t>
            </a:r>
          </a:p>
          <a:p>
            <a:r>
              <a:rPr lang="en-GB" dirty="0"/>
              <a:t>When the UK leaves the EU there may be changes to the requirements for placing certain products on the UK and EU markets where they are affected by </a:t>
            </a:r>
            <a:r>
              <a:rPr lang="en-GB" u="sng" dirty="0"/>
              <a:t>Regulations</a:t>
            </a:r>
            <a:endParaRPr lang="en-GB" u="sng" dirty="0">
              <a:solidFill>
                <a:srgbClr val="FF0000"/>
              </a:solidFill>
            </a:endParaRPr>
          </a:p>
          <a:p>
            <a:pPr marL="0" indent="0">
              <a:buNone/>
            </a:pPr>
            <a:endParaRPr lang="en-GB" dirty="0"/>
          </a:p>
          <a:p>
            <a:endParaRPr lang="en-GB" dirty="0"/>
          </a:p>
        </p:txBody>
      </p:sp>
    </p:spTree>
    <p:extLst>
      <p:ext uri="{BB962C8B-B14F-4D97-AF65-F5344CB8AC3E}">
        <p14:creationId xmlns:p14="http://schemas.microsoft.com/office/powerpoint/2010/main" val="26166364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2F2E99-3CE4-3A42-97C0-DF2C35B8E4D3}"/>
              </a:ext>
            </a:extLst>
          </p:cNvPr>
          <p:cNvSpPr>
            <a:spLocks noGrp="1"/>
          </p:cNvSpPr>
          <p:nvPr>
            <p:ph type="title"/>
          </p:nvPr>
        </p:nvSpPr>
        <p:spPr/>
        <p:txBody>
          <a:bodyPr/>
          <a:lstStyle/>
          <a:p>
            <a:r>
              <a:rPr lang="en-GB" dirty="0"/>
              <a:t>What happens next?</a:t>
            </a:r>
          </a:p>
        </p:txBody>
      </p:sp>
      <p:sp>
        <p:nvSpPr>
          <p:cNvPr id="3" name="Content Placeholder 2">
            <a:extLst>
              <a:ext uri="{FF2B5EF4-FFF2-40B4-BE49-F238E27FC236}">
                <a16:creationId xmlns:a16="http://schemas.microsoft.com/office/drawing/2014/main" xmlns="" id="{4FA9B429-0341-8348-AC1E-EAC0277FAC2B}"/>
              </a:ext>
            </a:extLst>
          </p:cNvPr>
          <p:cNvSpPr>
            <a:spLocks noGrp="1"/>
          </p:cNvSpPr>
          <p:nvPr>
            <p:ph idx="1"/>
          </p:nvPr>
        </p:nvSpPr>
        <p:spPr>
          <a:xfrm>
            <a:off x="838200" y="1825625"/>
            <a:ext cx="10643886" cy="3762375"/>
          </a:xfrm>
        </p:spPr>
        <p:txBody>
          <a:bodyPr>
            <a:normAutofit/>
          </a:bodyPr>
          <a:lstStyle/>
          <a:p>
            <a:r>
              <a:rPr lang="en-GB" dirty="0"/>
              <a:t>BSI remains a key player in CEN and CENELEC (ISO and IEC unaffected)</a:t>
            </a:r>
          </a:p>
          <a:p>
            <a:pPr marL="0" indent="0">
              <a:buNone/>
            </a:pPr>
            <a:endParaRPr lang="en-GB" dirty="0"/>
          </a:p>
        </p:txBody>
      </p:sp>
    </p:spTree>
    <p:extLst>
      <p:ext uri="{BB962C8B-B14F-4D97-AF65-F5344CB8AC3E}">
        <p14:creationId xmlns:p14="http://schemas.microsoft.com/office/powerpoint/2010/main" val="16383705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2F2E99-3CE4-3A42-97C0-DF2C35B8E4D3}"/>
              </a:ext>
            </a:extLst>
          </p:cNvPr>
          <p:cNvSpPr>
            <a:spLocks noGrp="1"/>
          </p:cNvSpPr>
          <p:nvPr>
            <p:ph type="title"/>
          </p:nvPr>
        </p:nvSpPr>
        <p:spPr/>
        <p:txBody>
          <a:bodyPr/>
          <a:lstStyle/>
          <a:p>
            <a:r>
              <a:rPr lang="en-GB" dirty="0"/>
              <a:t>What happens next?</a:t>
            </a:r>
          </a:p>
        </p:txBody>
      </p:sp>
      <p:sp>
        <p:nvSpPr>
          <p:cNvPr id="3" name="Content Placeholder 2">
            <a:extLst>
              <a:ext uri="{FF2B5EF4-FFF2-40B4-BE49-F238E27FC236}">
                <a16:creationId xmlns:a16="http://schemas.microsoft.com/office/drawing/2014/main" xmlns="" id="{4FA9B429-0341-8348-AC1E-EAC0277FAC2B}"/>
              </a:ext>
            </a:extLst>
          </p:cNvPr>
          <p:cNvSpPr>
            <a:spLocks noGrp="1"/>
          </p:cNvSpPr>
          <p:nvPr>
            <p:ph idx="1"/>
          </p:nvPr>
        </p:nvSpPr>
        <p:spPr>
          <a:xfrm>
            <a:off x="838200" y="1825625"/>
            <a:ext cx="10643886" cy="3762375"/>
          </a:xfrm>
        </p:spPr>
        <p:txBody>
          <a:bodyPr>
            <a:normAutofit/>
          </a:bodyPr>
          <a:lstStyle/>
          <a:p>
            <a:r>
              <a:rPr lang="en-GB" dirty="0">
                <a:solidFill>
                  <a:schemeClr val="bg1">
                    <a:lumMod val="85000"/>
                  </a:schemeClr>
                </a:solidFill>
              </a:rPr>
              <a:t>BSI remains a key player in CEN and CENELEC (ISO and IEC unaffected)</a:t>
            </a:r>
          </a:p>
          <a:p>
            <a:r>
              <a:rPr lang="en-GB" dirty="0"/>
              <a:t>UK experts will still be asked to help to develop new standards and revise existing ones (both in Europe and on mirror committees in the UK)</a:t>
            </a:r>
          </a:p>
          <a:p>
            <a:endParaRPr lang="en-GB" dirty="0"/>
          </a:p>
        </p:txBody>
      </p:sp>
    </p:spTree>
    <p:extLst>
      <p:ext uri="{BB962C8B-B14F-4D97-AF65-F5344CB8AC3E}">
        <p14:creationId xmlns:p14="http://schemas.microsoft.com/office/powerpoint/2010/main" val="4765780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2F2E99-3CE4-3A42-97C0-DF2C35B8E4D3}"/>
              </a:ext>
            </a:extLst>
          </p:cNvPr>
          <p:cNvSpPr>
            <a:spLocks noGrp="1"/>
          </p:cNvSpPr>
          <p:nvPr>
            <p:ph type="title"/>
          </p:nvPr>
        </p:nvSpPr>
        <p:spPr/>
        <p:txBody>
          <a:bodyPr/>
          <a:lstStyle/>
          <a:p>
            <a:r>
              <a:rPr lang="en-GB" dirty="0"/>
              <a:t>What happens next?</a:t>
            </a:r>
          </a:p>
        </p:txBody>
      </p:sp>
      <p:sp>
        <p:nvSpPr>
          <p:cNvPr id="3" name="Content Placeholder 2">
            <a:extLst>
              <a:ext uri="{FF2B5EF4-FFF2-40B4-BE49-F238E27FC236}">
                <a16:creationId xmlns:a16="http://schemas.microsoft.com/office/drawing/2014/main" xmlns="" id="{4FA9B429-0341-8348-AC1E-EAC0277FAC2B}"/>
              </a:ext>
            </a:extLst>
          </p:cNvPr>
          <p:cNvSpPr>
            <a:spLocks noGrp="1"/>
          </p:cNvSpPr>
          <p:nvPr>
            <p:ph idx="1"/>
          </p:nvPr>
        </p:nvSpPr>
        <p:spPr>
          <a:xfrm>
            <a:off x="838200" y="1825625"/>
            <a:ext cx="10643886" cy="3762375"/>
          </a:xfrm>
        </p:spPr>
        <p:txBody>
          <a:bodyPr>
            <a:normAutofit/>
          </a:bodyPr>
          <a:lstStyle/>
          <a:p>
            <a:r>
              <a:rPr lang="en-GB" dirty="0">
                <a:solidFill>
                  <a:schemeClr val="bg1">
                    <a:lumMod val="85000"/>
                  </a:schemeClr>
                </a:solidFill>
              </a:rPr>
              <a:t>BSI remains a key player in CEN and CENELEC (ISO and IEC  unaffected)</a:t>
            </a:r>
          </a:p>
          <a:p>
            <a:r>
              <a:rPr lang="en-GB" dirty="0">
                <a:solidFill>
                  <a:schemeClr val="bg1">
                    <a:lumMod val="85000"/>
                  </a:schemeClr>
                </a:solidFill>
              </a:rPr>
              <a:t>UK experts will still be asked to help to develop new standards and revise existing ones (both in Europe and on mirror committees in the UK)</a:t>
            </a:r>
          </a:p>
          <a:p>
            <a:r>
              <a:rPr lang="en-GB" dirty="0"/>
              <a:t>The relevant UK mirror committees including SW 136/8 will need to continue meeting, in order to have the UK voice heard in the   European committees</a:t>
            </a:r>
          </a:p>
          <a:p>
            <a:pPr marL="0" indent="0">
              <a:buNone/>
            </a:pPr>
            <a:endParaRPr lang="en-GB" dirty="0"/>
          </a:p>
          <a:p>
            <a:endParaRPr lang="en-GB" dirty="0"/>
          </a:p>
        </p:txBody>
      </p:sp>
    </p:spTree>
    <p:extLst>
      <p:ext uri="{BB962C8B-B14F-4D97-AF65-F5344CB8AC3E}">
        <p14:creationId xmlns:p14="http://schemas.microsoft.com/office/powerpoint/2010/main" val="42058701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2F2E99-3CE4-3A42-97C0-DF2C35B8E4D3}"/>
              </a:ext>
            </a:extLst>
          </p:cNvPr>
          <p:cNvSpPr>
            <a:spLocks noGrp="1"/>
          </p:cNvSpPr>
          <p:nvPr>
            <p:ph type="title"/>
          </p:nvPr>
        </p:nvSpPr>
        <p:spPr/>
        <p:txBody>
          <a:bodyPr/>
          <a:lstStyle/>
          <a:p>
            <a:r>
              <a:rPr lang="en-GB" dirty="0"/>
              <a:t>Summary</a:t>
            </a:r>
          </a:p>
        </p:txBody>
      </p:sp>
      <p:sp>
        <p:nvSpPr>
          <p:cNvPr id="3" name="Content Placeholder 2">
            <a:extLst>
              <a:ext uri="{FF2B5EF4-FFF2-40B4-BE49-F238E27FC236}">
                <a16:creationId xmlns:a16="http://schemas.microsoft.com/office/drawing/2014/main" xmlns="" id="{4FA9B429-0341-8348-AC1E-EAC0277FAC2B}"/>
              </a:ext>
            </a:extLst>
          </p:cNvPr>
          <p:cNvSpPr>
            <a:spLocks noGrp="1"/>
          </p:cNvSpPr>
          <p:nvPr>
            <p:ph idx="1"/>
          </p:nvPr>
        </p:nvSpPr>
        <p:spPr/>
        <p:txBody>
          <a:bodyPr/>
          <a:lstStyle/>
          <a:p>
            <a:pPr marL="0" indent="0">
              <a:buNone/>
            </a:pPr>
            <a:endParaRPr lang="en-GB" dirty="0"/>
          </a:p>
        </p:txBody>
      </p:sp>
    </p:spTree>
    <p:extLst>
      <p:ext uri="{BB962C8B-B14F-4D97-AF65-F5344CB8AC3E}">
        <p14:creationId xmlns:p14="http://schemas.microsoft.com/office/powerpoint/2010/main" val="9919639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2F2E99-3CE4-3A42-97C0-DF2C35B8E4D3}"/>
              </a:ext>
            </a:extLst>
          </p:cNvPr>
          <p:cNvSpPr>
            <a:spLocks noGrp="1"/>
          </p:cNvSpPr>
          <p:nvPr>
            <p:ph type="title"/>
          </p:nvPr>
        </p:nvSpPr>
        <p:spPr/>
        <p:txBody>
          <a:bodyPr/>
          <a:lstStyle/>
          <a:p>
            <a:r>
              <a:rPr lang="en-GB" dirty="0"/>
              <a:t>Summary</a:t>
            </a:r>
          </a:p>
        </p:txBody>
      </p:sp>
      <p:sp>
        <p:nvSpPr>
          <p:cNvPr id="3" name="Content Placeholder 2">
            <a:extLst>
              <a:ext uri="{FF2B5EF4-FFF2-40B4-BE49-F238E27FC236}">
                <a16:creationId xmlns:a16="http://schemas.microsoft.com/office/drawing/2014/main" xmlns="" id="{4FA9B429-0341-8348-AC1E-EAC0277FAC2B}"/>
              </a:ext>
            </a:extLst>
          </p:cNvPr>
          <p:cNvSpPr>
            <a:spLocks noGrp="1"/>
          </p:cNvSpPr>
          <p:nvPr>
            <p:ph idx="1"/>
          </p:nvPr>
        </p:nvSpPr>
        <p:spPr/>
        <p:txBody>
          <a:bodyPr/>
          <a:lstStyle/>
          <a:p>
            <a:r>
              <a:rPr lang="en-GB" dirty="0"/>
              <a:t>European standards are very important to follow, as they are    industry guidance</a:t>
            </a:r>
          </a:p>
          <a:p>
            <a:r>
              <a:rPr lang="en-GB" dirty="0"/>
              <a:t>If you do not follow the guidance you should have robust reasons why you do things differently (at least equivalent or ideally better)?</a:t>
            </a:r>
          </a:p>
          <a:p>
            <a:r>
              <a:rPr lang="en-GB" dirty="0"/>
              <a:t>BREXIT should have little, or no impact on European standards</a:t>
            </a:r>
          </a:p>
          <a:p>
            <a:r>
              <a:rPr lang="en-GB" dirty="0"/>
              <a:t>Whatever change BREXIT brings, keep up to date on industry standards and guidance</a:t>
            </a:r>
          </a:p>
          <a:p>
            <a:endParaRPr lang="en-GB" dirty="0"/>
          </a:p>
        </p:txBody>
      </p:sp>
    </p:spTree>
    <p:extLst>
      <p:ext uri="{BB962C8B-B14F-4D97-AF65-F5344CB8AC3E}">
        <p14:creationId xmlns:p14="http://schemas.microsoft.com/office/powerpoint/2010/main" val="37304951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2F2E99-3CE4-3A42-97C0-DF2C35B8E4D3}"/>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xmlns="" id="{4FA9B429-0341-8348-AC1E-EAC0277FAC2B}"/>
              </a:ext>
            </a:extLst>
          </p:cNvPr>
          <p:cNvSpPr>
            <a:spLocks noGrp="1"/>
          </p:cNvSpPr>
          <p:nvPr>
            <p:ph idx="1"/>
          </p:nvPr>
        </p:nvSpPr>
        <p:spPr/>
        <p:txBody>
          <a:bodyPr>
            <a:normAutofit/>
          </a:bodyPr>
          <a:lstStyle/>
          <a:p>
            <a:pPr marL="0" indent="0" algn="ctr">
              <a:buNone/>
            </a:pPr>
            <a:endParaRPr lang="en-GB" sz="6000" dirty="0"/>
          </a:p>
          <a:p>
            <a:pPr marL="0" indent="0" algn="ctr">
              <a:buNone/>
            </a:pPr>
            <a:r>
              <a:rPr lang="en-GB" sz="6000" dirty="0"/>
              <a:t>Any questions?</a:t>
            </a:r>
          </a:p>
        </p:txBody>
      </p:sp>
    </p:spTree>
    <p:extLst>
      <p:ext uri="{BB962C8B-B14F-4D97-AF65-F5344CB8AC3E}">
        <p14:creationId xmlns:p14="http://schemas.microsoft.com/office/powerpoint/2010/main" val="32550044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2F2E99-3CE4-3A42-97C0-DF2C35B8E4D3}"/>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xmlns="" id="{4FA9B429-0341-8348-AC1E-EAC0277FAC2B}"/>
              </a:ext>
            </a:extLst>
          </p:cNvPr>
          <p:cNvSpPr>
            <a:spLocks noGrp="1"/>
          </p:cNvSpPr>
          <p:nvPr>
            <p:ph idx="1"/>
          </p:nvPr>
        </p:nvSpPr>
        <p:spPr/>
        <p:txBody>
          <a:bodyPr>
            <a:normAutofit/>
          </a:bodyPr>
          <a:lstStyle/>
          <a:p>
            <a:pPr marL="0" indent="0" algn="ctr">
              <a:buNone/>
            </a:pPr>
            <a:endParaRPr lang="en-GB" sz="6000" dirty="0"/>
          </a:p>
          <a:p>
            <a:pPr marL="0" indent="0" algn="ctr">
              <a:buNone/>
            </a:pPr>
            <a:r>
              <a:rPr lang="en-GB" sz="6000" dirty="0"/>
              <a:t>Thank you for your attendance</a:t>
            </a:r>
          </a:p>
        </p:txBody>
      </p:sp>
    </p:spTree>
    <p:extLst>
      <p:ext uri="{BB962C8B-B14F-4D97-AF65-F5344CB8AC3E}">
        <p14:creationId xmlns:p14="http://schemas.microsoft.com/office/powerpoint/2010/main" val="20256624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28787529"/>
      </p:ext>
    </p:extLst>
  </p:cSld>
  <p:clrMapOvr>
    <a:masterClrMapping/>
  </p:clrMapOvr>
</p:sld>
</file>

<file path=ppt/theme/theme1.xml><?xml version="1.0" encoding="utf-8"?>
<a:theme xmlns:a="http://schemas.openxmlformats.org/drawingml/2006/main" name="Office Theme">
  <a:themeElements>
    <a:clrScheme name="PWTAG">
      <a:dk1>
        <a:srgbClr val="000000"/>
      </a:dk1>
      <a:lt1>
        <a:srgbClr val="FFFFFF"/>
      </a:lt1>
      <a:dk2>
        <a:srgbClr val="44546A"/>
      </a:dk2>
      <a:lt2>
        <a:srgbClr val="E7E6E6"/>
      </a:lt2>
      <a:accent1>
        <a:srgbClr val="BC252B"/>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WTAG Presentation Template.potx [Read-Only]" id="{137782D1-0111-453A-AA18-331E97E7B1F7}" vid="{D1A37A1F-E637-417D-845C-4514180530F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PWTAG Presentation Template</Template>
  <TotalTime>308</TotalTime>
  <Words>1037</Words>
  <Application>Microsoft Office PowerPoint</Application>
  <PresentationFormat>Widescreen</PresentationFormat>
  <Paragraphs>121</Paragraphs>
  <Slides>30</Slides>
  <Notes>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30</vt:i4>
      </vt:variant>
    </vt:vector>
  </HeadingPairs>
  <TitlesOfParts>
    <vt:vector size="34" baseType="lpstr">
      <vt:lpstr>Arial</vt:lpstr>
      <vt:lpstr>Calibri</vt:lpstr>
      <vt:lpstr>Calibri Light</vt:lpstr>
      <vt:lpstr>Office Theme</vt:lpstr>
      <vt:lpstr>   SPATEX 2020 Swimming Pools and       European Standards Post BREXIT </vt:lpstr>
      <vt:lpstr>Chris Hayes</vt:lpstr>
      <vt:lpstr>Session Overview</vt:lpstr>
      <vt:lpstr>What are European standards?</vt:lpstr>
      <vt:lpstr>What are European standards?</vt:lpstr>
      <vt:lpstr>What are European standards?</vt:lpstr>
      <vt:lpstr>What European standards do we have?</vt:lpstr>
      <vt:lpstr>What European standards do we have?</vt:lpstr>
      <vt:lpstr>What European standards do we have?</vt:lpstr>
      <vt:lpstr>What European standards do we have?</vt:lpstr>
      <vt:lpstr>Safety Signs for domestic pools</vt:lpstr>
      <vt:lpstr>What European standards do we have?</vt:lpstr>
      <vt:lpstr>What European standards are being developed?</vt:lpstr>
      <vt:lpstr>What European standards are being discussed?</vt:lpstr>
      <vt:lpstr>What impact does BREXIT have?</vt:lpstr>
      <vt:lpstr>What impact does BREXIT have?</vt:lpstr>
      <vt:lpstr>What impact does BREXIT have?</vt:lpstr>
      <vt:lpstr>What impact does BREXIT have?</vt:lpstr>
      <vt:lpstr>What impact does BREXIT have?</vt:lpstr>
      <vt:lpstr>What happens next?</vt:lpstr>
      <vt:lpstr>What happens next?</vt:lpstr>
      <vt:lpstr>What happens next?</vt:lpstr>
      <vt:lpstr>What happens next?</vt:lpstr>
      <vt:lpstr>What happens next?</vt:lpstr>
      <vt:lpstr>What happens next?</vt:lpstr>
      <vt:lpstr>Summary</vt:lpstr>
      <vt:lpstr>Summary</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 Hayes</dc:creator>
  <cp:lastModifiedBy>Jason Dankenbring</cp:lastModifiedBy>
  <cp:revision>31</cp:revision>
  <dcterms:created xsi:type="dcterms:W3CDTF">2019-12-09T11:19:00Z</dcterms:created>
  <dcterms:modified xsi:type="dcterms:W3CDTF">2020-01-30T14:35:42Z</dcterms:modified>
</cp:coreProperties>
</file>