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265" r:id="rId5"/>
    <p:sldId id="274" r:id="rId6"/>
    <p:sldId id="272" r:id="rId7"/>
    <p:sldId id="273" r:id="rId8"/>
    <p:sldId id="275" r:id="rId9"/>
    <p:sldId id="271" r:id="rId10"/>
    <p:sldId id="266" r:id="rId11"/>
    <p:sldId id="267" r:id="rId12"/>
    <p:sldId id="268" r:id="rId13"/>
    <p:sldId id="260" r:id="rId14"/>
    <p:sldId id="261" r:id="rId15"/>
    <p:sldId id="262" r:id="rId16"/>
    <p:sldId id="263" r:id="rId17"/>
    <p:sldId id="264" r:id="rId18"/>
    <p:sldId id="270" r:id="rId19"/>
    <p:sldId id="269" r:id="rId20"/>
    <p:sldId id="25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43"/>
  </p:normalViewPr>
  <p:slideViewPr>
    <p:cSldViewPr snapToGrid="0" snapToObjects="1" showGuides="1">
      <p:cViewPr varScale="1">
        <p:scale>
          <a:sx n="87" d="100"/>
          <a:sy n="87" d="100"/>
        </p:scale>
        <p:origin x="258"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F6562D-33EE-B24E-B380-CF3DCEAA7E00}"/>
              </a:ext>
            </a:extLst>
          </p:cNvPr>
          <p:cNvSpPr>
            <a:spLocks noGrp="1"/>
          </p:cNvSpPr>
          <p:nvPr>
            <p:ph type="ctrTitle"/>
          </p:nvPr>
        </p:nvSpPr>
        <p:spPr>
          <a:xfrm>
            <a:off x="1524000" y="1935163"/>
            <a:ext cx="9144000" cy="2387600"/>
          </a:xfrm>
        </p:spPr>
        <p:txBody>
          <a:bodyPr anchor="b"/>
          <a:lstStyle>
            <a:lvl1pPr algn="ctr">
              <a:defRPr sz="6000" b="1">
                <a:solidFill>
                  <a:schemeClr val="bg1"/>
                </a:solidFill>
              </a:defRPr>
            </a:lvl1pPr>
          </a:lstStyle>
          <a:p>
            <a:r>
              <a:rPr lang="en-US" smtClean="0"/>
              <a:t>Click to edit Master title style</a:t>
            </a:r>
            <a:endParaRPr lang="en-GB" dirty="0"/>
          </a:p>
        </p:txBody>
      </p:sp>
      <p:sp>
        <p:nvSpPr>
          <p:cNvPr id="3" name="Subtitle 2">
            <a:extLst>
              <a:ext uri="{FF2B5EF4-FFF2-40B4-BE49-F238E27FC236}">
                <a16:creationId xmlns="" xmlns:a16="http://schemas.microsoft.com/office/drawing/2014/main" id="{DD5391DF-7AB2-0B41-A29E-57FDB87C7B8D}"/>
              </a:ext>
            </a:extLst>
          </p:cNvPr>
          <p:cNvSpPr>
            <a:spLocks noGrp="1"/>
          </p:cNvSpPr>
          <p:nvPr>
            <p:ph type="subTitle" idx="1"/>
          </p:nvPr>
        </p:nvSpPr>
        <p:spPr>
          <a:xfrm>
            <a:off x="1524000" y="44148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dirty="0"/>
          </a:p>
        </p:txBody>
      </p:sp>
      <p:pic>
        <p:nvPicPr>
          <p:cNvPr id="8" name="Picture 7">
            <a:extLst>
              <a:ext uri="{FF2B5EF4-FFF2-40B4-BE49-F238E27FC236}">
                <a16:creationId xmlns="" xmlns:a16="http://schemas.microsoft.com/office/drawing/2014/main" id="{A0154196-F4BF-F242-93B5-56B7C68A0B0D}"/>
              </a:ext>
            </a:extLst>
          </p:cNvPr>
          <p:cNvPicPr>
            <a:picLocks noChangeAspect="1"/>
          </p:cNvPicPr>
          <p:nvPr userDrawn="1"/>
        </p:nvPicPr>
        <p:blipFill>
          <a:blip r:embed="rId2"/>
          <a:stretch>
            <a:fillRect/>
          </a:stretch>
        </p:blipFill>
        <p:spPr>
          <a:xfrm>
            <a:off x="4833308" y="1030288"/>
            <a:ext cx="2525384" cy="1023031"/>
          </a:xfrm>
          <a:prstGeom prst="rect">
            <a:avLst/>
          </a:prstGeom>
        </p:spPr>
      </p:pic>
    </p:spTree>
    <p:extLst>
      <p:ext uri="{BB962C8B-B14F-4D97-AF65-F5344CB8AC3E}">
        <p14:creationId xmlns:p14="http://schemas.microsoft.com/office/powerpoint/2010/main" val="1856749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7674F22-590B-C242-8741-7BE4ACC60BD8}"/>
              </a:ext>
            </a:extLst>
          </p:cNvPr>
          <p:cNvSpPr>
            <a:spLocks noGrp="1"/>
          </p:cNvSpPr>
          <p:nvPr>
            <p:ph type="title"/>
          </p:nvPr>
        </p:nvSpPr>
        <p:spPr/>
        <p:txBody>
          <a:bodyPr/>
          <a:lstStyle>
            <a:lvl1pPr>
              <a:defRPr b="1">
                <a:solidFill>
                  <a:schemeClr val="accent1"/>
                </a:solidFill>
              </a:defRPr>
            </a:lvl1pPr>
          </a:lstStyle>
          <a:p>
            <a:r>
              <a:rPr lang="en-US" smtClean="0"/>
              <a:t>Click to edit Master title style</a:t>
            </a:r>
            <a:endParaRPr lang="en-GB" dirty="0"/>
          </a:p>
        </p:txBody>
      </p:sp>
      <p:sp>
        <p:nvSpPr>
          <p:cNvPr id="3" name="Content Placeholder 2">
            <a:extLst>
              <a:ext uri="{FF2B5EF4-FFF2-40B4-BE49-F238E27FC236}">
                <a16:creationId xmlns="" xmlns:a16="http://schemas.microsoft.com/office/drawing/2014/main" id="{4493C247-DB14-274C-96AC-B95DA0A43276}"/>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a:extLst>
              <a:ext uri="{FF2B5EF4-FFF2-40B4-BE49-F238E27FC236}">
                <a16:creationId xmlns="" xmlns:a16="http://schemas.microsoft.com/office/drawing/2014/main" id="{02D92617-0B8F-7D40-BB7E-EDD9D7951C06}"/>
              </a:ext>
            </a:extLst>
          </p:cNvPr>
          <p:cNvSpPr>
            <a:spLocks noGrp="1"/>
          </p:cNvSpPr>
          <p:nvPr>
            <p:ph type="dt" sz="half" idx="10"/>
          </p:nvPr>
        </p:nvSpPr>
        <p:spPr/>
        <p:txBody>
          <a:bodyPr/>
          <a:lstStyle/>
          <a:p>
            <a:fld id="{9D420377-029F-B249-9244-7E4B2B8F790A}" type="datetimeFigureOut">
              <a:rPr lang="en-GB" smtClean="0"/>
              <a:t>03/02/2020</a:t>
            </a:fld>
            <a:endParaRPr lang="en-GB" dirty="0"/>
          </a:p>
        </p:txBody>
      </p:sp>
      <p:sp>
        <p:nvSpPr>
          <p:cNvPr id="5" name="Footer Placeholder 4">
            <a:extLst>
              <a:ext uri="{FF2B5EF4-FFF2-40B4-BE49-F238E27FC236}">
                <a16:creationId xmlns="" xmlns:a16="http://schemas.microsoft.com/office/drawing/2014/main" id="{AAF33993-0FB3-C248-9EAE-26E9DDB03D0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E3B9F35F-ED2C-074B-9ACD-CD5BD37197E2}"/>
              </a:ext>
            </a:extLst>
          </p:cNvPr>
          <p:cNvSpPr>
            <a:spLocks noGrp="1"/>
          </p:cNvSpPr>
          <p:nvPr>
            <p:ph type="sldNum" sz="quarter" idx="12"/>
          </p:nvPr>
        </p:nvSpPr>
        <p:spPr/>
        <p:txBody>
          <a:bodyPr/>
          <a:lstStyle/>
          <a:p>
            <a:fld id="{96BDA444-1629-EF4C-A917-CADE53D00F27}" type="slidenum">
              <a:rPr lang="en-GB" smtClean="0"/>
              <a:t>‹#›</a:t>
            </a:fld>
            <a:endParaRPr lang="en-GB" dirty="0"/>
          </a:p>
        </p:txBody>
      </p:sp>
      <p:pic>
        <p:nvPicPr>
          <p:cNvPr id="11" name="Picture 10">
            <a:extLst>
              <a:ext uri="{FF2B5EF4-FFF2-40B4-BE49-F238E27FC236}">
                <a16:creationId xmlns="" xmlns:a16="http://schemas.microsoft.com/office/drawing/2014/main" id="{D66C76BA-C419-914B-9BF2-47FD9BDCDD81}"/>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67505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C87E4D9-DC88-B545-9AC6-1A0ECCC9EA03}"/>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a:extLst>
              <a:ext uri="{FF2B5EF4-FFF2-40B4-BE49-F238E27FC236}">
                <a16:creationId xmlns="" xmlns:a16="http://schemas.microsoft.com/office/drawing/2014/main" id="{743A757B-93DE-BB41-A00E-61E950F1EE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8BA03160-C828-6D49-8AF9-3FAC46254FFE}"/>
              </a:ext>
            </a:extLst>
          </p:cNvPr>
          <p:cNvSpPr>
            <a:spLocks noGrp="1"/>
          </p:cNvSpPr>
          <p:nvPr>
            <p:ph type="dt" sz="half" idx="10"/>
          </p:nvPr>
        </p:nvSpPr>
        <p:spPr/>
        <p:txBody>
          <a:bodyPr/>
          <a:lstStyle/>
          <a:p>
            <a:fld id="{9D420377-029F-B249-9244-7E4B2B8F790A}" type="datetimeFigureOut">
              <a:rPr lang="en-GB" smtClean="0"/>
              <a:t>03/02/2020</a:t>
            </a:fld>
            <a:endParaRPr lang="en-GB" dirty="0"/>
          </a:p>
        </p:txBody>
      </p:sp>
      <p:sp>
        <p:nvSpPr>
          <p:cNvPr id="5" name="Footer Placeholder 4">
            <a:extLst>
              <a:ext uri="{FF2B5EF4-FFF2-40B4-BE49-F238E27FC236}">
                <a16:creationId xmlns="" xmlns:a16="http://schemas.microsoft.com/office/drawing/2014/main" id="{5CF61696-81AB-7C43-82AB-4B247E7CD1F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1208BA1B-54A8-1B46-8401-E36F07EC1A11}"/>
              </a:ext>
            </a:extLst>
          </p:cNvPr>
          <p:cNvSpPr>
            <a:spLocks noGrp="1"/>
          </p:cNvSpPr>
          <p:nvPr>
            <p:ph type="sldNum" sz="quarter" idx="12"/>
          </p:nvPr>
        </p:nvSpPr>
        <p:spPr/>
        <p:txBody>
          <a:bodyPr/>
          <a:lstStyle/>
          <a:p>
            <a:fld id="{96BDA444-1629-EF4C-A917-CADE53D00F27}" type="slidenum">
              <a:rPr lang="en-GB" smtClean="0"/>
              <a:t>‹#›</a:t>
            </a:fld>
            <a:endParaRPr lang="en-GB" dirty="0"/>
          </a:p>
        </p:txBody>
      </p:sp>
      <p:pic>
        <p:nvPicPr>
          <p:cNvPr id="7" name="Picture 6">
            <a:extLst>
              <a:ext uri="{FF2B5EF4-FFF2-40B4-BE49-F238E27FC236}">
                <a16:creationId xmlns="" xmlns:a16="http://schemas.microsoft.com/office/drawing/2014/main" id="{E1939607-C3E0-7445-BA17-5D9AC27DD1B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4097132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97E6E08-AE85-684D-A453-A177E7B7A88C}"/>
              </a:ext>
            </a:extLst>
          </p:cNvPr>
          <p:cNvSpPr>
            <a:spLocks noGrp="1"/>
          </p:cNvSpPr>
          <p:nvPr>
            <p:ph type="title"/>
          </p:nvPr>
        </p:nvSpPr>
        <p:spPr/>
        <p:txBody>
          <a:bodyPr/>
          <a:lstStyle/>
          <a:p>
            <a:r>
              <a:rPr lang="en-US" smtClean="0"/>
              <a:t>Click to edit Master title style</a:t>
            </a:r>
            <a:endParaRPr lang="en-GB"/>
          </a:p>
        </p:txBody>
      </p:sp>
      <p:sp>
        <p:nvSpPr>
          <p:cNvPr id="3" name="Content Placeholder 2">
            <a:extLst>
              <a:ext uri="{FF2B5EF4-FFF2-40B4-BE49-F238E27FC236}">
                <a16:creationId xmlns="" xmlns:a16="http://schemas.microsoft.com/office/drawing/2014/main" id="{988198C6-07FD-9445-BAD6-4FB9D8873B5D}"/>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a:extLst>
              <a:ext uri="{FF2B5EF4-FFF2-40B4-BE49-F238E27FC236}">
                <a16:creationId xmlns="" xmlns:a16="http://schemas.microsoft.com/office/drawing/2014/main" id="{F6E89B6E-5DB1-074A-AE15-E40EB6453106}"/>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a:extLst>
              <a:ext uri="{FF2B5EF4-FFF2-40B4-BE49-F238E27FC236}">
                <a16:creationId xmlns="" xmlns:a16="http://schemas.microsoft.com/office/drawing/2014/main" id="{E4324088-8140-A94D-B962-320FE59DC4FF}"/>
              </a:ext>
            </a:extLst>
          </p:cNvPr>
          <p:cNvSpPr>
            <a:spLocks noGrp="1"/>
          </p:cNvSpPr>
          <p:nvPr>
            <p:ph type="dt" sz="half" idx="10"/>
          </p:nvPr>
        </p:nvSpPr>
        <p:spPr/>
        <p:txBody>
          <a:bodyPr/>
          <a:lstStyle/>
          <a:p>
            <a:fld id="{9D420377-029F-B249-9244-7E4B2B8F790A}" type="datetimeFigureOut">
              <a:rPr lang="en-GB" smtClean="0"/>
              <a:t>03/02/2020</a:t>
            </a:fld>
            <a:endParaRPr lang="en-GB" dirty="0"/>
          </a:p>
        </p:txBody>
      </p:sp>
      <p:sp>
        <p:nvSpPr>
          <p:cNvPr id="6" name="Footer Placeholder 5">
            <a:extLst>
              <a:ext uri="{FF2B5EF4-FFF2-40B4-BE49-F238E27FC236}">
                <a16:creationId xmlns="" xmlns:a16="http://schemas.microsoft.com/office/drawing/2014/main" id="{13B5C55D-9B83-7444-9868-388F1E2BB0FD}"/>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4E72AF4A-75B4-624F-8030-8EF972A89B18}"/>
              </a:ext>
            </a:extLst>
          </p:cNvPr>
          <p:cNvSpPr>
            <a:spLocks noGrp="1"/>
          </p:cNvSpPr>
          <p:nvPr>
            <p:ph type="sldNum" sz="quarter" idx="12"/>
          </p:nvPr>
        </p:nvSpPr>
        <p:spPr/>
        <p:txBody>
          <a:bodyPr/>
          <a:lstStyle/>
          <a:p>
            <a:fld id="{96BDA444-1629-EF4C-A917-CADE53D00F27}" type="slidenum">
              <a:rPr lang="en-GB" smtClean="0"/>
              <a:t>‹#›</a:t>
            </a:fld>
            <a:endParaRPr lang="en-GB" dirty="0"/>
          </a:p>
        </p:txBody>
      </p:sp>
      <p:pic>
        <p:nvPicPr>
          <p:cNvPr id="8" name="Picture 7">
            <a:extLst>
              <a:ext uri="{FF2B5EF4-FFF2-40B4-BE49-F238E27FC236}">
                <a16:creationId xmlns="" xmlns:a16="http://schemas.microsoft.com/office/drawing/2014/main" id="{7CA26605-B7CB-0947-87EB-33029EFA9F5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87659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BBDED52-7788-524A-B2DD-DE345DB8B440}"/>
              </a:ext>
            </a:extLst>
          </p:cNvPr>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a:extLst>
              <a:ext uri="{FF2B5EF4-FFF2-40B4-BE49-F238E27FC236}">
                <a16:creationId xmlns="" xmlns:a16="http://schemas.microsoft.com/office/drawing/2014/main" id="{C70564E3-CC33-A742-92EB-3DDB797A61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025E7F6F-DDCE-AA4C-B031-141B654A565D}"/>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a:extLst>
              <a:ext uri="{FF2B5EF4-FFF2-40B4-BE49-F238E27FC236}">
                <a16:creationId xmlns="" xmlns:a16="http://schemas.microsoft.com/office/drawing/2014/main" id="{67900854-9400-4F45-9274-6F59F0CC31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AE2E974C-53BA-6C48-B766-345CF9F27902}"/>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a:extLst>
              <a:ext uri="{FF2B5EF4-FFF2-40B4-BE49-F238E27FC236}">
                <a16:creationId xmlns="" xmlns:a16="http://schemas.microsoft.com/office/drawing/2014/main" id="{4A9AF871-E86A-1743-9C05-E4334F5D3CA8}"/>
              </a:ext>
            </a:extLst>
          </p:cNvPr>
          <p:cNvSpPr>
            <a:spLocks noGrp="1"/>
          </p:cNvSpPr>
          <p:nvPr>
            <p:ph type="dt" sz="half" idx="10"/>
          </p:nvPr>
        </p:nvSpPr>
        <p:spPr/>
        <p:txBody>
          <a:bodyPr/>
          <a:lstStyle/>
          <a:p>
            <a:fld id="{9D420377-029F-B249-9244-7E4B2B8F790A}" type="datetimeFigureOut">
              <a:rPr lang="en-GB" smtClean="0"/>
              <a:t>03/02/2020</a:t>
            </a:fld>
            <a:endParaRPr lang="en-GB" dirty="0"/>
          </a:p>
        </p:txBody>
      </p:sp>
      <p:sp>
        <p:nvSpPr>
          <p:cNvPr id="8" name="Footer Placeholder 7">
            <a:extLst>
              <a:ext uri="{FF2B5EF4-FFF2-40B4-BE49-F238E27FC236}">
                <a16:creationId xmlns="" xmlns:a16="http://schemas.microsoft.com/office/drawing/2014/main" id="{C01F788C-DF43-1547-A762-8FA6B8C8975C}"/>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 xmlns:a16="http://schemas.microsoft.com/office/drawing/2014/main" id="{1F195DDF-C4CC-7546-B495-1BB8DF153861}"/>
              </a:ext>
            </a:extLst>
          </p:cNvPr>
          <p:cNvSpPr>
            <a:spLocks noGrp="1"/>
          </p:cNvSpPr>
          <p:nvPr>
            <p:ph type="sldNum" sz="quarter" idx="12"/>
          </p:nvPr>
        </p:nvSpPr>
        <p:spPr/>
        <p:txBody>
          <a:bodyPr/>
          <a:lstStyle/>
          <a:p>
            <a:fld id="{96BDA444-1629-EF4C-A917-CADE53D00F27}" type="slidenum">
              <a:rPr lang="en-GB" smtClean="0"/>
              <a:t>‹#›</a:t>
            </a:fld>
            <a:endParaRPr lang="en-GB" dirty="0"/>
          </a:p>
        </p:txBody>
      </p:sp>
      <p:pic>
        <p:nvPicPr>
          <p:cNvPr id="10" name="Picture 9">
            <a:extLst>
              <a:ext uri="{FF2B5EF4-FFF2-40B4-BE49-F238E27FC236}">
                <a16:creationId xmlns="" xmlns:a16="http://schemas.microsoft.com/office/drawing/2014/main" id="{B2CBA068-D46E-7E41-B7DC-435F8A4CDBA5}"/>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330633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FAA85ED-4C29-1F46-B789-5EC14076E7E5}"/>
              </a:ext>
            </a:extLst>
          </p:cNvPr>
          <p:cNvSpPr>
            <a:spLocks noGrp="1"/>
          </p:cNvSpPr>
          <p:nvPr>
            <p:ph type="title"/>
          </p:nvPr>
        </p:nvSpPr>
        <p:spPr/>
        <p:txBody>
          <a:bodyPr/>
          <a:lstStyle/>
          <a:p>
            <a:r>
              <a:rPr lang="en-US" smtClean="0"/>
              <a:t>Click to edit Master title style</a:t>
            </a:r>
            <a:endParaRPr lang="en-GB"/>
          </a:p>
        </p:txBody>
      </p:sp>
      <p:sp>
        <p:nvSpPr>
          <p:cNvPr id="3" name="Date Placeholder 2">
            <a:extLst>
              <a:ext uri="{FF2B5EF4-FFF2-40B4-BE49-F238E27FC236}">
                <a16:creationId xmlns="" xmlns:a16="http://schemas.microsoft.com/office/drawing/2014/main" id="{6880B00C-2D38-1F47-822C-0561CD75B538}"/>
              </a:ext>
            </a:extLst>
          </p:cNvPr>
          <p:cNvSpPr>
            <a:spLocks noGrp="1"/>
          </p:cNvSpPr>
          <p:nvPr>
            <p:ph type="dt" sz="half" idx="10"/>
          </p:nvPr>
        </p:nvSpPr>
        <p:spPr/>
        <p:txBody>
          <a:bodyPr/>
          <a:lstStyle/>
          <a:p>
            <a:fld id="{9D420377-029F-B249-9244-7E4B2B8F790A}" type="datetimeFigureOut">
              <a:rPr lang="en-GB" smtClean="0"/>
              <a:t>03/02/2020</a:t>
            </a:fld>
            <a:endParaRPr lang="en-GB" dirty="0"/>
          </a:p>
        </p:txBody>
      </p:sp>
      <p:sp>
        <p:nvSpPr>
          <p:cNvPr id="4" name="Footer Placeholder 3">
            <a:extLst>
              <a:ext uri="{FF2B5EF4-FFF2-40B4-BE49-F238E27FC236}">
                <a16:creationId xmlns="" xmlns:a16="http://schemas.microsoft.com/office/drawing/2014/main" id="{ED01313C-8123-8E4D-B9FC-0E9702897538}"/>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 xmlns:a16="http://schemas.microsoft.com/office/drawing/2014/main" id="{CDF603D3-2271-154C-8671-8100AD371B88}"/>
              </a:ext>
            </a:extLst>
          </p:cNvPr>
          <p:cNvSpPr>
            <a:spLocks noGrp="1"/>
          </p:cNvSpPr>
          <p:nvPr>
            <p:ph type="sldNum" sz="quarter" idx="12"/>
          </p:nvPr>
        </p:nvSpPr>
        <p:spPr/>
        <p:txBody>
          <a:bodyPr/>
          <a:lstStyle/>
          <a:p>
            <a:fld id="{96BDA444-1629-EF4C-A917-CADE53D00F27}" type="slidenum">
              <a:rPr lang="en-GB" smtClean="0"/>
              <a:t>‹#›</a:t>
            </a:fld>
            <a:endParaRPr lang="en-GB" dirty="0"/>
          </a:p>
        </p:txBody>
      </p:sp>
      <p:pic>
        <p:nvPicPr>
          <p:cNvPr id="6" name="Picture 5">
            <a:extLst>
              <a:ext uri="{FF2B5EF4-FFF2-40B4-BE49-F238E27FC236}">
                <a16:creationId xmlns="" xmlns:a16="http://schemas.microsoft.com/office/drawing/2014/main" id="{0F09F098-61A6-C140-BC1B-FD9EB6A2FD0B}"/>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079966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d slide">
    <p:bg>
      <p:bgPr>
        <a:solidFill>
          <a:schemeClr val="accent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99EDF2F8-9802-5C47-AE30-7C7AD552E7B1}"/>
              </a:ext>
            </a:extLst>
          </p:cNvPr>
          <p:cNvSpPr>
            <a:spLocks noGrp="1"/>
          </p:cNvSpPr>
          <p:nvPr>
            <p:ph type="dt" sz="half" idx="10"/>
          </p:nvPr>
        </p:nvSpPr>
        <p:spPr/>
        <p:txBody>
          <a:bodyPr/>
          <a:lstStyle/>
          <a:p>
            <a:fld id="{9D420377-029F-B249-9244-7E4B2B8F790A}" type="datetimeFigureOut">
              <a:rPr lang="en-GB" smtClean="0"/>
              <a:t>03/02/2020</a:t>
            </a:fld>
            <a:endParaRPr lang="en-GB" dirty="0"/>
          </a:p>
        </p:txBody>
      </p:sp>
      <p:sp>
        <p:nvSpPr>
          <p:cNvPr id="3" name="Footer Placeholder 2">
            <a:extLst>
              <a:ext uri="{FF2B5EF4-FFF2-40B4-BE49-F238E27FC236}">
                <a16:creationId xmlns="" xmlns:a16="http://schemas.microsoft.com/office/drawing/2014/main" id="{C8A9EBF0-E697-CF42-AC5C-7D1B2A7AF145}"/>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 xmlns:a16="http://schemas.microsoft.com/office/drawing/2014/main" id="{EBB0CB91-19D5-534A-B67F-14ACBBBF0402}"/>
              </a:ext>
            </a:extLst>
          </p:cNvPr>
          <p:cNvSpPr>
            <a:spLocks noGrp="1"/>
          </p:cNvSpPr>
          <p:nvPr>
            <p:ph type="sldNum" sz="quarter" idx="12"/>
          </p:nvPr>
        </p:nvSpPr>
        <p:spPr/>
        <p:txBody>
          <a:bodyPr/>
          <a:lstStyle/>
          <a:p>
            <a:fld id="{96BDA444-1629-EF4C-A917-CADE53D00F27}" type="slidenum">
              <a:rPr lang="en-GB" smtClean="0"/>
              <a:t>‹#›</a:t>
            </a:fld>
            <a:endParaRPr lang="en-GB" dirty="0"/>
          </a:p>
        </p:txBody>
      </p:sp>
      <p:pic>
        <p:nvPicPr>
          <p:cNvPr id="6" name="Picture 5">
            <a:extLst>
              <a:ext uri="{FF2B5EF4-FFF2-40B4-BE49-F238E27FC236}">
                <a16:creationId xmlns="" xmlns:a16="http://schemas.microsoft.com/office/drawing/2014/main" id="{8F3D13D9-D1CB-4845-9C28-85211614A4F1}"/>
              </a:ext>
            </a:extLst>
          </p:cNvPr>
          <p:cNvPicPr>
            <a:picLocks noChangeAspect="1"/>
          </p:cNvPicPr>
          <p:nvPr userDrawn="1"/>
        </p:nvPicPr>
        <p:blipFill>
          <a:blip r:embed="rId2"/>
          <a:stretch>
            <a:fillRect/>
          </a:stretch>
        </p:blipFill>
        <p:spPr>
          <a:xfrm>
            <a:off x="5085644" y="2394858"/>
            <a:ext cx="2020712" cy="2268764"/>
          </a:xfrm>
          <a:prstGeom prst="rect">
            <a:avLst/>
          </a:prstGeom>
        </p:spPr>
      </p:pic>
    </p:spTree>
    <p:extLst>
      <p:ext uri="{BB962C8B-B14F-4D97-AF65-F5344CB8AC3E}">
        <p14:creationId xmlns:p14="http://schemas.microsoft.com/office/powerpoint/2010/main" val="864514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C4A1ED-6391-BF4A-A4A3-9A4E60DB2EED}"/>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a:extLst>
              <a:ext uri="{FF2B5EF4-FFF2-40B4-BE49-F238E27FC236}">
                <a16:creationId xmlns="" xmlns:a16="http://schemas.microsoft.com/office/drawing/2014/main" id="{BF6A8253-7476-BA4F-9A73-515B4013E7C0}"/>
              </a:ext>
            </a:extLst>
          </p:cNvPr>
          <p:cNvSpPr>
            <a:spLocks noGrp="1"/>
          </p:cNvSpPr>
          <p:nvPr>
            <p:ph idx="1"/>
          </p:nvPr>
        </p:nvSpPr>
        <p:spPr>
          <a:xfrm>
            <a:off x="5183188" y="987425"/>
            <a:ext cx="6172200" cy="46005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a:extLst>
              <a:ext uri="{FF2B5EF4-FFF2-40B4-BE49-F238E27FC236}">
                <a16:creationId xmlns="" xmlns:a16="http://schemas.microsoft.com/office/drawing/2014/main" id="{6937D848-7D78-A245-8982-558719AD9CBB}"/>
              </a:ext>
            </a:extLst>
          </p:cNvPr>
          <p:cNvSpPr>
            <a:spLocks noGrp="1"/>
          </p:cNvSpPr>
          <p:nvPr>
            <p:ph type="body" sz="half" idx="2"/>
          </p:nvPr>
        </p:nvSpPr>
        <p:spPr>
          <a:xfrm>
            <a:off x="839788" y="2057400"/>
            <a:ext cx="3932237" cy="35306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5A849891-6723-474A-96DB-ACAD0C9D2AE7}"/>
              </a:ext>
            </a:extLst>
          </p:cNvPr>
          <p:cNvSpPr>
            <a:spLocks noGrp="1"/>
          </p:cNvSpPr>
          <p:nvPr>
            <p:ph type="dt" sz="half" idx="10"/>
          </p:nvPr>
        </p:nvSpPr>
        <p:spPr/>
        <p:txBody>
          <a:bodyPr/>
          <a:lstStyle/>
          <a:p>
            <a:fld id="{9D420377-029F-B249-9244-7E4B2B8F790A}" type="datetimeFigureOut">
              <a:rPr lang="en-GB" smtClean="0"/>
              <a:t>03/02/2020</a:t>
            </a:fld>
            <a:endParaRPr lang="en-GB" dirty="0"/>
          </a:p>
        </p:txBody>
      </p:sp>
      <p:sp>
        <p:nvSpPr>
          <p:cNvPr id="6" name="Footer Placeholder 5">
            <a:extLst>
              <a:ext uri="{FF2B5EF4-FFF2-40B4-BE49-F238E27FC236}">
                <a16:creationId xmlns="" xmlns:a16="http://schemas.microsoft.com/office/drawing/2014/main" id="{0E58CB5D-6042-6841-905E-F9EC3EB11980}"/>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4EE8BE21-6AF1-6D4E-8F68-6F64E2B0C489}"/>
              </a:ext>
            </a:extLst>
          </p:cNvPr>
          <p:cNvSpPr>
            <a:spLocks noGrp="1"/>
          </p:cNvSpPr>
          <p:nvPr>
            <p:ph type="sldNum" sz="quarter" idx="12"/>
          </p:nvPr>
        </p:nvSpPr>
        <p:spPr/>
        <p:txBody>
          <a:bodyPr/>
          <a:lstStyle/>
          <a:p>
            <a:fld id="{96BDA444-1629-EF4C-A917-CADE53D00F27}" type="slidenum">
              <a:rPr lang="en-GB" smtClean="0"/>
              <a:t>‹#›</a:t>
            </a:fld>
            <a:endParaRPr lang="en-GB" dirty="0"/>
          </a:p>
        </p:txBody>
      </p:sp>
      <p:pic>
        <p:nvPicPr>
          <p:cNvPr id="8" name="Picture 7">
            <a:extLst>
              <a:ext uri="{FF2B5EF4-FFF2-40B4-BE49-F238E27FC236}">
                <a16:creationId xmlns="" xmlns:a16="http://schemas.microsoft.com/office/drawing/2014/main" id="{999F94B8-CA5D-C449-9672-A209A8CFE278}"/>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794340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FD5A416-6B77-DD49-ADC3-7AEDB675F61D}"/>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a:extLst>
              <a:ext uri="{FF2B5EF4-FFF2-40B4-BE49-F238E27FC236}">
                <a16:creationId xmlns="" xmlns:a16="http://schemas.microsoft.com/office/drawing/2014/main" id="{18138FD2-830E-F948-93F3-A5A127F0960D}"/>
              </a:ext>
            </a:extLst>
          </p:cNvPr>
          <p:cNvSpPr>
            <a:spLocks noGrp="1"/>
          </p:cNvSpPr>
          <p:nvPr>
            <p:ph type="pic" idx="1"/>
          </p:nvPr>
        </p:nvSpPr>
        <p:spPr>
          <a:xfrm>
            <a:off x="5183188" y="987426"/>
            <a:ext cx="6172200" cy="45715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a:extLst>
              <a:ext uri="{FF2B5EF4-FFF2-40B4-BE49-F238E27FC236}">
                <a16:creationId xmlns="" xmlns:a16="http://schemas.microsoft.com/office/drawing/2014/main" id="{C0FA2B37-66CC-A342-B710-941023AA3B2B}"/>
              </a:ext>
            </a:extLst>
          </p:cNvPr>
          <p:cNvSpPr>
            <a:spLocks noGrp="1"/>
          </p:cNvSpPr>
          <p:nvPr>
            <p:ph type="body" sz="half" idx="2"/>
          </p:nvPr>
        </p:nvSpPr>
        <p:spPr>
          <a:xfrm>
            <a:off x="839788" y="2057400"/>
            <a:ext cx="3932237" cy="35015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5C2061F1-1BEB-4E45-96B5-6EB8509A0501}"/>
              </a:ext>
            </a:extLst>
          </p:cNvPr>
          <p:cNvSpPr>
            <a:spLocks noGrp="1"/>
          </p:cNvSpPr>
          <p:nvPr>
            <p:ph type="dt" sz="half" idx="10"/>
          </p:nvPr>
        </p:nvSpPr>
        <p:spPr/>
        <p:txBody>
          <a:bodyPr/>
          <a:lstStyle/>
          <a:p>
            <a:fld id="{9D420377-029F-B249-9244-7E4B2B8F790A}" type="datetimeFigureOut">
              <a:rPr lang="en-GB" smtClean="0"/>
              <a:t>03/02/2020</a:t>
            </a:fld>
            <a:endParaRPr lang="en-GB" dirty="0"/>
          </a:p>
        </p:txBody>
      </p:sp>
      <p:sp>
        <p:nvSpPr>
          <p:cNvPr id="6" name="Footer Placeholder 5">
            <a:extLst>
              <a:ext uri="{FF2B5EF4-FFF2-40B4-BE49-F238E27FC236}">
                <a16:creationId xmlns="" xmlns:a16="http://schemas.microsoft.com/office/drawing/2014/main" id="{B3841C73-319D-6345-B7A7-450DDA250A9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4B493D64-DF05-5C45-94FB-7CFEB3772110}"/>
              </a:ext>
            </a:extLst>
          </p:cNvPr>
          <p:cNvSpPr>
            <a:spLocks noGrp="1"/>
          </p:cNvSpPr>
          <p:nvPr>
            <p:ph type="sldNum" sz="quarter" idx="12"/>
          </p:nvPr>
        </p:nvSpPr>
        <p:spPr/>
        <p:txBody>
          <a:bodyPr/>
          <a:lstStyle/>
          <a:p>
            <a:fld id="{96BDA444-1629-EF4C-A917-CADE53D00F27}" type="slidenum">
              <a:rPr lang="en-GB" smtClean="0"/>
              <a:t>‹#›</a:t>
            </a:fld>
            <a:endParaRPr lang="en-GB" dirty="0"/>
          </a:p>
        </p:txBody>
      </p:sp>
      <p:pic>
        <p:nvPicPr>
          <p:cNvPr id="8" name="Picture 7">
            <a:extLst>
              <a:ext uri="{FF2B5EF4-FFF2-40B4-BE49-F238E27FC236}">
                <a16:creationId xmlns="" xmlns:a16="http://schemas.microsoft.com/office/drawing/2014/main" id="{098B86FF-E278-DB47-A150-0155BBBD74EE}"/>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120077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3F88A1-21A6-B643-AE60-2C1CF4E162AD}"/>
              </a:ext>
            </a:extLst>
          </p:cNvPr>
          <p:cNvSpPr>
            <a:spLocks noGrp="1"/>
          </p:cNvSpPr>
          <p:nvPr>
            <p:ph type="title"/>
          </p:nvPr>
        </p:nvSpPr>
        <p:spPr/>
        <p:txBody>
          <a:bodyPr/>
          <a:lstStyle/>
          <a:p>
            <a:r>
              <a:rPr lang="en-US" smtClean="0"/>
              <a:t>Click to edit Master title style</a:t>
            </a:r>
            <a:endParaRPr lang="en-GB"/>
          </a:p>
        </p:txBody>
      </p:sp>
      <p:sp>
        <p:nvSpPr>
          <p:cNvPr id="3" name="Vertical Text Placeholder 2">
            <a:extLst>
              <a:ext uri="{FF2B5EF4-FFF2-40B4-BE49-F238E27FC236}">
                <a16:creationId xmlns="" xmlns:a16="http://schemas.microsoft.com/office/drawing/2014/main" id="{2924AFA2-5F9A-C147-8B85-974C6CCC607F}"/>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a:extLst>
              <a:ext uri="{FF2B5EF4-FFF2-40B4-BE49-F238E27FC236}">
                <a16:creationId xmlns="" xmlns:a16="http://schemas.microsoft.com/office/drawing/2014/main" id="{250821B3-73B8-3047-85F6-34DD7D6400C9}"/>
              </a:ext>
            </a:extLst>
          </p:cNvPr>
          <p:cNvSpPr>
            <a:spLocks noGrp="1"/>
          </p:cNvSpPr>
          <p:nvPr>
            <p:ph type="dt" sz="half" idx="10"/>
          </p:nvPr>
        </p:nvSpPr>
        <p:spPr/>
        <p:txBody>
          <a:bodyPr/>
          <a:lstStyle/>
          <a:p>
            <a:fld id="{9D420377-029F-B249-9244-7E4B2B8F790A}" type="datetimeFigureOut">
              <a:rPr lang="en-GB" smtClean="0"/>
              <a:t>03/02/2020</a:t>
            </a:fld>
            <a:endParaRPr lang="en-GB" dirty="0"/>
          </a:p>
        </p:txBody>
      </p:sp>
      <p:sp>
        <p:nvSpPr>
          <p:cNvPr id="5" name="Footer Placeholder 4">
            <a:extLst>
              <a:ext uri="{FF2B5EF4-FFF2-40B4-BE49-F238E27FC236}">
                <a16:creationId xmlns="" xmlns:a16="http://schemas.microsoft.com/office/drawing/2014/main" id="{7EA5A2ED-1000-3D43-B027-CEB56C181DA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BFA3A157-D1F6-B242-8901-B7EB74B0FD1A}"/>
              </a:ext>
            </a:extLst>
          </p:cNvPr>
          <p:cNvSpPr>
            <a:spLocks noGrp="1"/>
          </p:cNvSpPr>
          <p:nvPr>
            <p:ph type="sldNum" sz="quarter" idx="12"/>
          </p:nvPr>
        </p:nvSpPr>
        <p:spPr/>
        <p:txBody>
          <a:bodyPr/>
          <a:lstStyle/>
          <a:p>
            <a:fld id="{96BDA444-1629-EF4C-A917-CADE53D00F27}" type="slidenum">
              <a:rPr lang="en-GB" smtClean="0"/>
              <a:t>‹#›</a:t>
            </a:fld>
            <a:endParaRPr lang="en-GB" dirty="0"/>
          </a:p>
        </p:txBody>
      </p:sp>
      <p:pic>
        <p:nvPicPr>
          <p:cNvPr id="7" name="Picture 6">
            <a:extLst>
              <a:ext uri="{FF2B5EF4-FFF2-40B4-BE49-F238E27FC236}">
                <a16:creationId xmlns="" xmlns:a16="http://schemas.microsoft.com/office/drawing/2014/main" id="{4B9294DB-CC4E-EF4E-8547-4F32EB4890A4}"/>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381264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6CA44750-9434-7944-AC93-AAC34CE63095}"/>
              </a:ext>
            </a:extLst>
          </p:cNvPr>
          <p:cNvSpPr>
            <a:spLocks noGrp="1"/>
          </p:cNvSpPr>
          <p:nvPr>
            <p:ph type="title" orient="vert"/>
          </p:nvPr>
        </p:nvSpPr>
        <p:spPr>
          <a:xfrm>
            <a:off x="8724900" y="365125"/>
            <a:ext cx="2628900" cy="5179332"/>
          </a:xfrm>
        </p:spPr>
        <p:txBody>
          <a:bodyPr vert="eaVert"/>
          <a:lstStyle/>
          <a:p>
            <a:r>
              <a:rPr lang="en-US" smtClean="0"/>
              <a:t>Click to edit Master title style</a:t>
            </a:r>
            <a:endParaRPr lang="en-GB" dirty="0"/>
          </a:p>
        </p:txBody>
      </p:sp>
      <p:sp>
        <p:nvSpPr>
          <p:cNvPr id="3" name="Vertical Text Placeholder 2">
            <a:extLst>
              <a:ext uri="{FF2B5EF4-FFF2-40B4-BE49-F238E27FC236}">
                <a16:creationId xmlns="" xmlns:a16="http://schemas.microsoft.com/office/drawing/2014/main" id="{396A6C81-CED6-334F-AE89-848FF62AC78D}"/>
              </a:ext>
            </a:extLst>
          </p:cNvPr>
          <p:cNvSpPr>
            <a:spLocks noGrp="1"/>
          </p:cNvSpPr>
          <p:nvPr>
            <p:ph type="body" orient="vert" idx="1"/>
          </p:nvPr>
        </p:nvSpPr>
        <p:spPr>
          <a:xfrm>
            <a:off x="838200" y="365125"/>
            <a:ext cx="7734300" cy="517933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a:extLst>
              <a:ext uri="{FF2B5EF4-FFF2-40B4-BE49-F238E27FC236}">
                <a16:creationId xmlns="" xmlns:a16="http://schemas.microsoft.com/office/drawing/2014/main" id="{3DE668CE-62E0-5B4A-B974-0901320C398A}"/>
              </a:ext>
            </a:extLst>
          </p:cNvPr>
          <p:cNvSpPr>
            <a:spLocks noGrp="1"/>
          </p:cNvSpPr>
          <p:nvPr>
            <p:ph type="dt" sz="half" idx="10"/>
          </p:nvPr>
        </p:nvSpPr>
        <p:spPr/>
        <p:txBody>
          <a:bodyPr/>
          <a:lstStyle/>
          <a:p>
            <a:fld id="{9D420377-029F-B249-9244-7E4B2B8F790A}" type="datetimeFigureOut">
              <a:rPr lang="en-GB" smtClean="0"/>
              <a:t>03/02/2020</a:t>
            </a:fld>
            <a:endParaRPr lang="en-GB" dirty="0"/>
          </a:p>
        </p:txBody>
      </p:sp>
      <p:sp>
        <p:nvSpPr>
          <p:cNvPr id="5" name="Footer Placeholder 4">
            <a:extLst>
              <a:ext uri="{FF2B5EF4-FFF2-40B4-BE49-F238E27FC236}">
                <a16:creationId xmlns="" xmlns:a16="http://schemas.microsoft.com/office/drawing/2014/main" id="{F2D0D1EC-526C-6140-B85A-F7D605BC174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9CA35BD0-7AE7-6C4A-962F-9183E71CF135}"/>
              </a:ext>
            </a:extLst>
          </p:cNvPr>
          <p:cNvSpPr>
            <a:spLocks noGrp="1"/>
          </p:cNvSpPr>
          <p:nvPr>
            <p:ph type="sldNum" sz="quarter" idx="12"/>
          </p:nvPr>
        </p:nvSpPr>
        <p:spPr/>
        <p:txBody>
          <a:bodyPr/>
          <a:lstStyle/>
          <a:p>
            <a:fld id="{96BDA444-1629-EF4C-A917-CADE53D00F27}" type="slidenum">
              <a:rPr lang="en-GB" smtClean="0"/>
              <a:t>‹#›</a:t>
            </a:fld>
            <a:endParaRPr lang="en-GB" dirty="0"/>
          </a:p>
        </p:txBody>
      </p:sp>
      <p:pic>
        <p:nvPicPr>
          <p:cNvPr id="7" name="Picture 6">
            <a:extLst>
              <a:ext uri="{FF2B5EF4-FFF2-40B4-BE49-F238E27FC236}">
                <a16:creationId xmlns="" xmlns:a16="http://schemas.microsoft.com/office/drawing/2014/main" id="{83D5B1E3-31FE-434D-AD35-0CED3D8E5732}"/>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095689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CF0C1C2-BB4F-B242-9A83-3BD2D6D261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a:extLst>
              <a:ext uri="{FF2B5EF4-FFF2-40B4-BE49-F238E27FC236}">
                <a16:creationId xmlns="" xmlns:a16="http://schemas.microsoft.com/office/drawing/2014/main" id="{1123BE03-366D-2049-BC51-018EBB3E123D}"/>
              </a:ext>
            </a:extLst>
          </p:cNvPr>
          <p:cNvSpPr>
            <a:spLocks noGrp="1"/>
          </p:cNvSpPr>
          <p:nvPr>
            <p:ph type="body" idx="1"/>
          </p:nvPr>
        </p:nvSpPr>
        <p:spPr>
          <a:xfrm>
            <a:off x="838200" y="1825625"/>
            <a:ext cx="10515600" cy="376237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910EA667-1640-AE4F-B3AB-26FBC5B541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420377-029F-B249-9244-7E4B2B8F790A}" type="datetimeFigureOut">
              <a:rPr lang="en-GB" smtClean="0"/>
              <a:t>03/02/2020</a:t>
            </a:fld>
            <a:endParaRPr lang="en-GB" dirty="0"/>
          </a:p>
        </p:txBody>
      </p:sp>
      <p:sp>
        <p:nvSpPr>
          <p:cNvPr id="5" name="Footer Placeholder 4">
            <a:extLst>
              <a:ext uri="{FF2B5EF4-FFF2-40B4-BE49-F238E27FC236}">
                <a16:creationId xmlns="" xmlns:a16="http://schemas.microsoft.com/office/drawing/2014/main" id="{2986ECBE-AA4E-C544-BFFA-77685ABD24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 xmlns:a16="http://schemas.microsoft.com/office/drawing/2014/main" id="{6BE5C251-D3F1-4041-816C-FFDA94AFA65D}"/>
              </a:ext>
            </a:extLst>
          </p:cNvPr>
          <p:cNvSpPr>
            <a:spLocks noGrp="1"/>
          </p:cNvSpPr>
          <p:nvPr>
            <p:ph type="sldNum" sz="quarter" idx="4"/>
          </p:nvPr>
        </p:nvSpPr>
        <p:spPr>
          <a:xfrm>
            <a:off x="9205685" y="36512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BDA444-1629-EF4C-A917-CADE53D00F27}" type="slidenum">
              <a:rPr lang="en-GB" smtClean="0"/>
              <a:t>‹#›</a:t>
            </a:fld>
            <a:endParaRPr lang="en-GB" dirty="0"/>
          </a:p>
        </p:txBody>
      </p:sp>
      <p:cxnSp>
        <p:nvCxnSpPr>
          <p:cNvPr id="7" name="Straight Connector 6">
            <a:extLst>
              <a:ext uri="{FF2B5EF4-FFF2-40B4-BE49-F238E27FC236}">
                <a16:creationId xmlns="" xmlns:a16="http://schemas.microsoft.com/office/drawing/2014/main" id="{1ADC0BCB-D063-C74A-9F7E-BAD0A2EE2BC0}"/>
              </a:ext>
            </a:extLst>
          </p:cNvPr>
          <p:cNvCxnSpPr/>
          <p:nvPr/>
        </p:nvCxnSpPr>
        <p:spPr>
          <a:xfrm flipH="1">
            <a:off x="0" y="5747657"/>
            <a:ext cx="12192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2174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CD10273-A6C2-2D45-88A1-DC8627532106}"/>
              </a:ext>
            </a:extLst>
          </p:cNvPr>
          <p:cNvSpPr>
            <a:spLocks noGrp="1"/>
          </p:cNvSpPr>
          <p:nvPr>
            <p:ph type="ctrTitle"/>
          </p:nvPr>
        </p:nvSpPr>
        <p:spPr/>
        <p:txBody>
          <a:bodyPr/>
          <a:lstStyle/>
          <a:p>
            <a:r>
              <a:rPr lang="en-GB" dirty="0" smtClean="0"/>
              <a:t>Legislation-Training and the PWTAG Code of Practice</a:t>
            </a:r>
            <a:endParaRPr lang="en-GB" dirty="0"/>
          </a:p>
        </p:txBody>
      </p:sp>
      <p:sp>
        <p:nvSpPr>
          <p:cNvPr id="3" name="Subtitle 2">
            <a:extLst>
              <a:ext uri="{FF2B5EF4-FFF2-40B4-BE49-F238E27FC236}">
                <a16:creationId xmlns="" xmlns:a16="http://schemas.microsoft.com/office/drawing/2014/main" id="{0914313F-051F-C846-BF24-C3612E14BDCE}"/>
              </a:ext>
            </a:extLst>
          </p:cNvPr>
          <p:cNvSpPr>
            <a:spLocks noGrp="1"/>
          </p:cNvSpPr>
          <p:nvPr>
            <p:ph type="subTitle" idx="1"/>
          </p:nvPr>
        </p:nvSpPr>
        <p:spPr/>
        <p:txBody>
          <a:bodyPr/>
          <a:lstStyle/>
          <a:p>
            <a:r>
              <a:rPr lang="en-GB" dirty="0" smtClean="0"/>
              <a:t>How to make it work effectively</a:t>
            </a:r>
          </a:p>
          <a:p>
            <a:r>
              <a:rPr lang="en-GB" dirty="0" smtClean="0"/>
              <a:t>Presented by- Ian Nicks-Institute of Swimming member of PWTAG Council</a:t>
            </a:r>
            <a:endParaRPr lang="en-GB" dirty="0"/>
          </a:p>
        </p:txBody>
      </p:sp>
    </p:spTree>
    <p:extLst>
      <p:ext uri="{BB962C8B-B14F-4D97-AF65-F5344CB8AC3E}">
        <p14:creationId xmlns:p14="http://schemas.microsoft.com/office/powerpoint/2010/main" val="358278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2F2E99-3CE4-3A42-97C0-DF2C35B8E4D3}"/>
              </a:ext>
            </a:extLst>
          </p:cNvPr>
          <p:cNvSpPr>
            <a:spLocks noGrp="1"/>
          </p:cNvSpPr>
          <p:nvPr>
            <p:ph type="title"/>
          </p:nvPr>
        </p:nvSpPr>
        <p:spPr/>
        <p:txBody>
          <a:bodyPr/>
          <a:lstStyle/>
          <a:p>
            <a:r>
              <a:rPr lang="en-GB" dirty="0" smtClean="0"/>
              <a:t>Legislation and HSG 179</a:t>
            </a:r>
            <a:endParaRPr lang="en-GB" dirty="0"/>
          </a:p>
        </p:txBody>
      </p:sp>
      <p:sp>
        <p:nvSpPr>
          <p:cNvPr id="3" name="Content Placeholder 2">
            <a:extLst>
              <a:ext uri="{FF2B5EF4-FFF2-40B4-BE49-F238E27FC236}">
                <a16:creationId xmlns="" xmlns:a16="http://schemas.microsoft.com/office/drawing/2014/main" id="{4FA9B429-0341-8348-AC1E-EAC0277FAC2B}"/>
              </a:ext>
            </a:extLst>
          </p:cNvPr>
          <p:cNvSpPr>
            <a:spLocks noGrp="1"/>
          </p:cNvSpPr>
          <p:nvPr>
            <p:ph idx="1"/>
          </p:nvPr>
        </p:nvSpPr>
        <p:spPr/>
        <p:txBody>
          <a:bodyPr>
            <a:normAutofit fontScale="77500" lnSpcReduction="20000"/>
          </a:bodyPr>
          <a:lstStyle/>
          <a:p>
            <a:r>
              <a:rPr lang="en-GB" b="1" dirty="0" smtClean="0"/>
              <a:t>HASAWA 1974</a:t>
            </a:r>
          </a:p>
          <a:p>
            <a:r>
              <a:rPr lang="en-GB" b="1" dirty="0" smtClean="0"/>
              <a:t>Place mandatory responsibility on Employers and Employees</a:t>
            </a:r>
          </a:p>
          <a:p>
            <a:r>
              <a:rPr lang="en-GB" b="1" dirty="0" smtClean="0"/>
              <a:t>This is formalised as an industry guidance in the Document known as -HSG 179(3</a:t>
            </a:r>
            <a:r>
              <a:rPr lang="en-GB" b="1" baseline="30000" dirty="0" smtClean="0"/>
              <a:t>rd</a:t>
            </a:r>
            <a:r>
              <a:rPr lang="en-GB" b="1" dirty="0" smtClean="0"/>
              <a:t> edition)</a:t>
            </a:r>
          </a:p>
          <a:p>
            <a:r>
              <a:rPr lang="en-GB" b="1" dirty="0" smtClean="0"/>
              <a:t>The responsibilities are principally that an Employer has a duty to provide training-instruction-information and supervision</a:t>
            </a:r>
          </a:p>
          <a:p>
            <a:r>
              <a:rPr lang="en-GB" b="1" dirty="0" smtClean="0"/>
              <a:t>Training will be suitable and sufficient and will be monitored/reviewed</a:t>
            </a:r>
          </a:p>
          <a:p>
            <a:r>
              <a:rPr lang="en-GB" b="1" dirty="0" smtClean="0"/>
              <a:t>Employees have a duty to take part in training and co-operate with the Employer</a:t>
            </a:r>
          </a:p>
          <a:p>
            <a:r>
              <a:rPr lang="en-GB" b="1" dirty="0" smtClean="0"/>
              <a:t>The industry accepts this!!</a:t>
            </a:r>
          </a:p>
          <a:p>
            <a:r>
              <a:rPr lang="en-GB" b="1" dirty="0" smtClean="0"/>
              <a:t>So why does it appear to be so divisive and problematical to implement..</a:t>
            </a:r>
            <a:endParaRPr lang="en-GB" b="1" dirty="0"/>
          </a:p>
        </p:txBody>
      </p:sp>
    </p:spTree>
    <p:extLst>
      <p:ext uri="{BB962C8B-B14F-4D97-AF65-F5344CB8AC3E}">
        <p14:creationId xmlns:p14="http://schemas.microsoft.com/office/powerpoint/2010/main" val="1726881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Legislation</a:t>
            </a:r>
            <a:endParaRPr lang="en-GB" dirty="0"/>
          </a:p>
        </p:txBody>
      </p:sp>
      <p:sp>
        <p:nvSpPr>
          <p:cNvPr id="4" name="Content Placeholder 3"/>
          <p:cNvSpPr>
            <a:spLocks noGrp="1"/>
          </p:cNvSpPr>
          <p:nvPr>
            <p:ph idx="1"/>
          </p:nvPr>
        </p:nvSpPr>
        <p:spPr>
          <a:xfrm>
            <a:off x="838200" y="1290181"/>
            <a:ext cx="10515600" cy="4709786"/>
          </a:xfrm>
        </p:spPr>
        <p:txBody>
          <a:bodyPr>
            <a:normAutofit fontScale="70000" lnSpcReduction="20000"/>
          </a:bodyPr>
          <a:lstStyle/>
          <a:p>
            <a:r>
              <a:rPr lang="en-GB" b="1" dirty="0" smtClean="0"/>
              <a:t>In order to comply with legislation, there has to be generic and on site training to ensure that the aims are achieved in regard to the above.</a:t>
            </a:r>
          </a:p>
          <a:p>
            <a:r>
              <a:rPr lang="en-GB" b="1" dirty="0" smtClean="0"/>
              <a:t>Some insurance companies WILL NOT insure organisations which do not comply with the legislation.( I am dealing with one of these at the moment!!)</a:t>
            </a:r>
          </a:p>
          <a:p>
            <a:r>
              <a:rPr lang="en-GB" b="1" dirty="0" smtClean="0"/>
              <a:t>There are numerous case studies where this has been seen to be the case.</a:t>
            </a:r>
          </a:p>
          <a:p>
            <a:r>
              <a:rPr lang="en-GB" b="1" dirty="0" smtClean="0"/>
              <a:t>HSG 179 gives the organisation the information to achieve this and recommended in the document ,that pools contact PWTAG for guidance with all pool related matters, so the HSE actually approve PWTAG as the technical body.</a:t>
            </a:r>
          </a:p>
          <a:p>
            <a:r>
              <a:rPr lang="en-GB" b="1" dirty="0">
                <a:solidFill>
                  <a:srgbClr val="FF0000"/>
                </a:solidFill>
              </a:rPr>
              <a:t>7 The document gives management advice and technical information on health and safety in swimming pool design and pool water treatment. The information on swimming pool design and pool water treatment is only an introduction to these topics. For more in-depth technical information, you should refer to the specific industry guidance listed below:  The Pool Water Treatment Advisory Group (PWTAG) Code of Practice (www.pwtag.org);  The Swimming Pool Water Book (www.pwtag.org);  PWTAG Technical notes (www.pwtag.org);  The European Standard EN 13451 Swimming pool equipment (Parts 1–11); </a:t>
            </a:r>
            <a:endParaRPr lang="en-GB" b="1" dirty="0" smtClean="0">
              <a:solidFill>
                <a:srgbClr val="FF0000"/>
              </a:solidFill>
            </a:endParaRPr>
          </a:p>
          <a:p>
            <a:r>
              <a:rPr lang="en-GB" b="1" dirty="0" smtClean="0">
                <a:solidFill>
                  <a:srgbClr val="FF0000"/>
                </a:solidFill>
              </a:rPr>
              <a:t>Page 4 HSG 179</a:t>
            </a:r>
          </a:p>
          <a:p>
            <a:r>
              <a:rPr lang="en-GB" b="1" dirty="0" smtClean="0"/>
              <a:t>The 1999(updated) regulation also reinforces this through Risk Assessments and duty of care.</a:t>
            </a:r>
            <a:endParaRPr lang="en-GB" b="1" dirty="0"/>
          </a:p>
        </p:txBody>
      </p:sp>
    </p:spTree>
    <p:extLst>
      <p:ext uri="{BB962C8B-B14F-4D97-AF65-F5344CB8AC3E}">
        <p14:creationId xmlns:p14="http://schemas.microsoft.com/office/powerpoint/2010/main" val="69763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ipe(down)">
                                      <p:cBhvr>
                                        <p:cTn id="10" dur="500"/>
                                        <p:tgtEl>
                                          <p:spTgt spid="4">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wipe(down)">
                                      <p:cBhvr>
                                        <p:cTn id="13" dur="500"/>
                                        <p:tgtEl>
                                          <p:spTgt spid="4">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wipe(down)">
                                      <p:cBhvr>
                                        <p:cTn id="16" dur="500"/>
                                        <p:tgtEl>
                                          <p:spTgt spid="4">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wipe(down)">
                                      <p:cBhvr>
                                        <p:cTn id="19" dur="500"/>
                                        <p:tgtEl>
                                          <p:spTgt spid="4">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wipe(down)">
                                      <p:cBhvr>
                                        <p:cTn id="22" dur="500"/>
                                        <p:tgtEl>
                                          <p:spTgt spid="4">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Effect transition="in" filter="wipe(down)">
                                      <p:cBhvr>
                                        <p:cTn id="25"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185" y="476250"/>
            <a:ext cx="2400300"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2"/>
          <p:cNvSpPr>
            <a:spLocks noChangeArrowheads="1"/>
          </p:cNvSpPr>
          <p:nvPr/>
        </p:nvSpPr>
        <p:spPr bwMode="auto">
          <a:xfrm>
            <a:off x="334433" y="3573463"/>
            <a:ext cx="249766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1400" dirty="0">
                <a:latin typeface="Arial Black" pitchFamily="34" charset="0"/>
              </a:rPr>
              <a:t>Code of Practice</a:t>
            </a:r>
          </a:p>
          <a:p>
            <a:pPr eaLnBrk="1" hangingPunct="1">
              <a:spcBef>
                <a:spcPct val="0"/>
              </a:spcBef>
              <a:buFontTx/>
              <a:buNone/>
            </a:pPr>
            <a:r>
              <a:rPr lang="en-GB" altLang="en-US" sz="1400" dirty="0">
                <a:latin typeface="Arial Black" pitchFamily="34" charset="0"/>
              </a:rPr>
              <a:t>THE MANAGEMENT AND TREATMENT OF</a:t>
            </a:r>
          </a:p>
          <a:p>
            <a:pPr eaLnBrk="1" hangingPunct="1">
              <a:spcBef>
                <a:spcPct val="0"/>
              </a:spcBef>
              <a:buFontTx/>
              <a:buNone/>
            </a:pPr>
            <a:r>
              <a:rPr lang="en-GB" altLang="en-US" sz="1400" dirty="0">
                <a:latin typeface="Arial Black" pitchFamily="34" charset="0"/>
              </a:rPr>
              <a:t>SWIMMING POOL WATER</a:t>
            </a:r>
          </a:p>
          <a:p>
            <a:pPr eaLnBrk="1" hangingPunct="1">
              <a:spcBef>
                <a:spcPct val="0"/>
              </a:spcBef>
              <a:buFontTx/>
              <a:buNone/>
            </a:pPr>
            <a:r>
              <a:rPr lang="en-GB" altLang="en-US" sz="1400" dirty="0">
                <a:latin typeface="Arial Black" pitchFamily="34" charset="0"/>
              </a:rPr>
              <a:t>Pool Water Treatment Advisory Group</a:t>
            </a:r>
          </a:p>
          <a:p>
            <a:pPr eaLnBrk="1" hangingPunct="1">
              <a:spcBef>
                <a:spcPct val="0"/>
              </a:spcBef>
              <a:buFontTx/>
              <a:buNone/>
            </a:pPr>
            <a:r>
              <a:rPr lang="en-GB" altLang="en-US" sz="1400" dirty="0" smtClean="0">
                <a:latin typeface="Arial Black" pitchFamily="34" charset="0"/>
              </a:rPr>
              <a:t>2019</a:t>
            </a:r>
            <a:endParaRPr lang="en-GB" altLang="en-US" sz="1400" dirty="0">
              <a:latin typeface="Arial Black" pitchFamily="34" charset="0"/>
            </a:endParaRPr>
          </a:p>
        </p:txBody>
      </p:sp>
      <p:sp>
        <p:nvSpPr>
          <p:cNvPr id="30724" name="TextBox 5"/>
          <p:cNvSpPr txBox="1">
            <a:spLocks noChangeArrowheads="1"/>
          </p:cNvSpPr>
          <p:nvPr/>
        </p:nvSpPr>
        <p:spPr bwMode="auto">
          <a:xfrm>
            <a:off x="3503085" y="4105276"/>
            <a:ext cx="2305049"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1400" dirty="0">
                <a:latin typeface="Arial Black" pitchFamily="34" charset="0"/>
              </a:rPr>
              <a:t>HSG 179</a:t>
            </a:r>
          </a:p>
        </p:txBody>
      </p:sp>
      <p:sp>
        <p:nvSpPr>
          <p:cNvPr id="30725" name="TextBox 8"/>
          <p:cNvSpPr txBox="1">
            <a:spLocks noChangeArrowheads="1"/>
          </p:cNvSpPr>
          <p:nvPr/>
        </p:nvSpPr>
        <p:spPr bwMode="auto">
          <a:xfrm>
            <a:off x="5808134" y="3848100"/>
            <a:ext cx="18245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1400" dirty="0">
                <a:latin typeface="Arial Black" pitchFamily="34" charset="0"/>
              </a:rPr>
              <a:t>The blue book from PWTAG</a:t>
            </a:r>
          </a:p>
        </p:txBody>
      </p:sp>
      <p:sp>
        <p:nvSpPr>
          <p:cNvPr id="30726" name="TextBox 10"/>
          <p:cNvSpPr txBox="1">
            <a:spLocks noChangeArrowheads="1"/>
          </p:cNvSpPr>
          <p:nvPr/>
        </p:nvSpPr>
        <p:spPr bwMode="auto">
          <a:xfrm>
            <a:off x="8688918" y="3848101"/>
            <a:ext cx="3263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1400" dirty="0">
                <a:latin typeface="Arial Black" pitchFamily="34" charset="0"/>
              </a:rPr>
              <a:t>PHE/HSG 282--2017</a:t>
            </a:r>
          </a:p>
        </p:txBody>
      </p:sp>
      <p:sp>
        <p:nvSpPr>
          <p:cNvPr id="30727" name="TextBox 11"/>
          <p:cNvSpPr txBox="1">
            <a:spLocks noChangeArrowheads="1"/>
          </p:cNvSpPr>
          <p:nvPr/>
        </p:nvSpPr>
        <p:spPr bwMode="auto">
          <a:xfrm>
            <a:off x="1583267" y="4868864"/>
            <a:ext cx="8737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sz="2800" dirty="0">
                <a:latin typeface="Arial" pitchFamily="34" charset="0"/>
              </a:rPr>
              <a:t>!!!!!!!!!</a:t>
            </a:r>
            <a:r>
              <a:rPr lang="en-GB" altLang="en-US" sz="2800" b="1" u="sng" dirty="0">
                <a:solidFill>
                  <a:srgbClr val="FF0000"/>
                </a:solidFill>
                <a:latin typeface="Arial" pitchFamily="34" charset="0"/>
              </a:rPr>
              <a:t>MUST HAVE GUIDELINES</a:t>
            </a:r>
            <a:r>
              <a:rPr lang="en-GB" altLang="en-US" sz="2800" dirty="0">
                <a:latin typeface="Arial" pitchFamily="34" charset="0"/>
              </a:rPr>
              <a:t>!!!!!!!!!!</a:t>
            </a:r>
          </a:p>
        </p:txBody>
      </p:sp>
      <p:pic>
        <p:nvPicPr>
          <p:cNvPr id="30728" name="Picture 12" descr="https://www.pwtag.org.uk/_images/knowledge/book-pre-orde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4867" y="415925"/>
            <a:ext cx="3086100" cy="368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9" name="Picture 14" descr="Third edition: A guide to the Control of Major Accident Hazards Regulations 199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9651" y="620713"/>
            <a:ext cx="2719916"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30" name="Picture 12" descr="https://www.pwtag.org.uk/_images/knowledge/book-pre-orde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9834" y="415925"/>
            <a:ext cx="3086100" cy="461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31" name="Picture 11" descr="Managing health and safety in swimming pool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32100" y="476251"/>
            <a:ext cx="2669117" cy="3629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4309488"/>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Poor Examples!!!!</a:t>
            </a:r>
            <a:endParaRPr lang="en-GB" dirty="0"/>
          </a:p>
        </p:txBody>
      </p:sp>
      <p:sp>
        <p:nvSpPr>
          <p:cNvPr id="3" name="Content Placeholder 2"/>
          <p:cNvSpPr>
            <a:spLocks noGrp="1"/>
          </p:cNvSpPr>
          <p:nvPr>
            <p:ph idx="1"/>
          </p:nvPr>
        </p:nvSpPr>
        <p:spPr/>
        <p:txBody>
          <a:bodyPr/>
          <a:lstStyle/>
          <a:p>
            <a:r>
              <a:rPr lang="en-GB" dirty="0" smtClean="0"/>
              <a:t>The following slides should make us all wince with embarrassment</a:t>
            </a:r>
          </a:p>
          <a:p>
            <a:r>
              <a:rPr lang="en-GB" dirty="0" smtClean="0"/>
              <a:t>They are real slides mostly taken by me at either inspections or call outs for chlorine spillages!!!</a:t>
            </a:r>
          </a:p>
          <a:p>
            <a:r>
              <a:rPr lang="en-GB" dirty="0" smtClean="0"/>
              <a:t>BUT they are still happening</a:t>
            </a:r>
            <a:endParaRPr lang="en-GB" dirty="0"/>
          </a:p>
        </p:txBody>
      </p:sp>
    </p:spTree>
    <p:extLst>
      <p:ext uri="{BB962C8B-B14F-4D97-AF65-F5344CB8AC3E}">
        <p14:creationId xmlns:p14="http://schemas.microsoft.com/office/powerpoint/2010/main" val="39213411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0"/>
            <a:ext cx="9508299" cy="5799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218719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0"/>
            <a:ext cx="10210800" cy="5787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50572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370999"/>
            <a:ext cx="753533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r>
              <a:rPr lang="en-GB" altLang="en-US" sz="2400" b="1" dirty="0">
                <a:cs typeface="Times New Roman" pitchFamily="18" charset="0"/>
              </a:rPr>
              <a:t>Two firms fined over toxic spill at Staffordshire gym</a:t>
            </a:r>
          </a:p>
          <a:p>
            <a:pPr eaLnBrk="0" hangingPunct="0"/>
            <a:r>
              <a:rPr lang="en-GB" altLang="en-US" sz="1600" b="1" dirty="0">
                <a:cs typeface="Times New Roman" pitchFamily="18" charset="0"/>
              </a:rPr>
              <a:t>Two firms responsible for a chemical spillage at a Staffordshire gym and pool which left eight people needing hospital treatment have each been landed with a court bill of almost £60,000.</a:t>
            </a:r>
            <a:endParaRPr lang="en-GB" altLang="en-US" sz="1600" dirty="0">
              <a:cs typeface="Times New Roman" pitchFamily="18" charset="0"/>
            </a:endParaRPr>
          </a:p>
          <a:p>
            <a:pPr eaLnBrk="0" hangingPunct="0"/>
            <a:endParaRPr lang="en-GB" altLang="en-US" dirty="0"/>
          </a:p>
        </p:txBody>
      </p:sp>
      <p:pic>
        <p:nvPicPr>
          <p:cNvPr id="3075" name="Picture 6" descr="Firefighters at the scene of the chemical spill at Nuffield Health Wellbeing’s pool in March 20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5817" y="260350"/>
            <a:ext cx="38100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Rectangle 3"/>
          <p:cNvSpPr>
            <a:spLocks noChangeArrowheads="1"/>
          </p:cNvSpPr>
          <p:nvPr/>
        </p:nvSpPr>
        <p:spPr bwMode="auto">
          <a:xfrm>
            <a:off x="0" y="2320250"/>
            <a:ext cx="12192000"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r>
              <a:rPr lang="en-GB" altLang="en-US" sz="1400" dirty="0" err="1">
                <a:cs typeface="Times New Roman" pitchFamily="18" charset="0"/>
              </a:rPr>
              <a:t>Firefighters</a:t>
            </a:r>
            <a:r>
              <a:rPr lang="en-GB" altLang="en-US" sz="1400" dirty="0">
                <a:cs typeface="Times New Roman" pitchFamily="18" charset="0"/>
              </a:rPr>
              <a:t> at the scene of the chemical spill at Nuffield Health Wellbeing’s pool in March 2009 </a:t>
            </a:r>
          </a:p>
          <a:p>
            <a:pPr eaLnBrk="0" hangingPunct="0"/>
            <a:r>
              <a:rPr lang="en-GB" altLang="en-US" sz="1400" dirty="0">
                <a:cs typeface="Times New Roman" pitchFamily="18" charset="0"/>
              </a:rPr>
              <a:t>Four children were among those hospitalised for breathing in toxic chlorine gas at a </a:t>
            </a:r>
            <a:r>
              <a:rPr lang="en-GB" altLang="en-US" sz="1400" dirty="0" err="1">
                <a:cs typeface="Times New Roman" pitchFamily="18" charset="0"/>
              </a:rPr>
              <a:t>Hednesford</a:t>
            </a:r>
            <a:r>
              <a:rPr lang="en-GB" altLang="en-US" sz="1400" dirty="0">
                <a:cs typeface="Times New Roman" pitchFamily="18" charset="0"/>
              </a:rPr>
              <a:t> pool.</a:t>
            </a:r>
          </a:p>
          <a:p>
            <a:pPr eaLnBrk="0" hangingPunct="0"/>
            <a:r>
              <a:rPr lang="en-GB" altLang="en-US" sz="1400" dirty="0">
                <a:cs typeface="Times New Roman" pitchFamily="18" charset="0"/>
              </a:rPr>
              <a:t>The incident happened at Nuffield Health Wellbeing’s pool in March 2009, just a few months after the company had taken over the former Cannons Health Club in East Cannock Road.</a:t>
            </a:r>
          </a:p>
          <a:p>
            <a:pPr eaLnBrk="0" hangingPunct="0"/>
            <a:r>
              <a:rPr lang="en-GB" altLang="en-US" sz="1400" dirty="0">
                <a:cs typeface="Times New Roman" pitchFamily="18" charset="0"/>
              </a:rPr>
              <a:t>Nuffield Health Wellbeing and Honeywell Control Systems, who maintain the pool machinery, were each fined £45,000 at Stafford Magistrates Court. Each had to pay court costs of £14,754.</a:t>
            </a:r>
          </a:p>
          <a:p>
            <a:pPr eaLnBrk="0" hangingPunct="0"/>
            <a:r>
              <a:rPr lang="en-GB" altLang="en-US" sz="1400" dirty="0">
                <a:cs typeface="Times New Roman" pitchFamily="18" charset="0"/>
              </a:rPr>
              <a:t>The court heard yesterday how swimmers started coughing and crying and struggled to breath. The building was evacuated and the fire service called.</a:t>
            </a:r>
          </a:p>
          <a:p>
            <a:pPr eaLnBrk="0" hangingPunct="0"/>
            <a:r>
              <a:rPr lang="en-GB" altLang="en-US" sz="1400" dirty="0">
                <a:cs typeface="Times New Roman" pitchFamily="18" charset="0"/>
              </a:rPr>
              <a:t>Mr Barry Berlin, prosecuting on behalf of Cannock Chase District Council, described how distressed parents saw their children’s lips turn blue and had to be given oxygen at the scene.</a:t>
            </a:r>
          </a:p>
          <a:p>
            <a:pPr eaLnBrk="0" hangingPunct="0"/>
            <a:r>
              <a:rPr lang="en-GB" altLang="en-US" sz="1400" dirty="0">
                <a:cs typeface="Times New Roman" pitchFamily="18" charset="0"/>
              </a:rPr>
              <a:t>Mr Berlin said Nuffield employed Honeywell to maintain the pool plant room, and on the day of the incident, engineer Allan Dean had mistakenly poured sodium hypochlorite into the sodium bisulphate, which caused the escape of the chlorine gas, which “presented a significant risk to people’s health”.</a:t>
            </a:r>
          </a:p>
          <a:p>
            <a:pPr eaLnBrk="0" hangingPunct="0"/>
            <a:r>
              <a:rPr lang="en-GB" altLang="en-US" sz="1400" dirty="0">
                <a:cs typeface="Times New Roman" pitchFamily="18" charset="0"/>
              </a:rPr>
              <a:t>However due to the quick action of the staff, “serious injury was reduced”.</a:t>
            </a:r>
          </a:p>
          <a:p>
            <a:pPr eaLnBrk="0" hangingPunct="0"/>
            <a:r>
              <a:rPr lang="en-GB" altLang="en-US" sz="1400" dirty="0">
                <a:cs typeface="Times New Roman" pitchFamily="18" charset="0"/>
              </a:rPr>
              <a:t>Mr Berlin said the pool had “shoddy practices.”</a:t>
            </a:r>
          </a:p>
          <a:p>
            <a:pPr eaLnBrk="0" hangingPunct="0"/>
            <a:r>
              <a:rPr lang="en-GB" altLang="en-US" sz="1400" dirty="0">
                <a:cs typeface="Times New Roman" pitchFamily="18" charset="0"/>
              </a:rPr>
              <a:t>Both companies admitted three offences and apologised and said they had improved all services.</a:t>
            </a:r>
          </a:p>
          <a:p>
            <a:pPr eaLnBrk="0" hangingPunct="0"/>
            <a:endParaRPr lang="en-GB" altLang="en-US" sz="1400" dirty="0"/>
          </a:p>
        </p:txBody>
      </p:sp>
    </p:spTree>
    <p:extLst>
      <p:ext uri="{BB962C8B-B14F-4D97-AF65-F5344CB8AC3E}">
        <p14:creationId xmlns:p14="http://schemas.microsoft.com/office/powerpoint/2010/main" val="811509078"/>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Incidents</a:t>
            </a:r>
            <a:endParaRPr lang="en-GB" dirty="0"/>
          </a:p>
        </p:txBody>
      </p:sp>
      <p:sp>
        <p:nvSpPr>
          <p:cNvPr id="3" name="Rectangle 2"/>
          <p:cNvSpPr/>
          <p:nvPr/>
        </p:nvSpPr>
        <p:spPr>
          <a:xfrm>
            <a:off x="7640876" y="2828836"/>
            <a:ext cx="4196219" cy="2677656"/>
          </a:xfrm>
          <a:prstGeom prst="rect">
            <a:avLst/>
          </a:prstGeom>
        </p:spPr>
        <p:txBody>
          <a:bodyPr wrap="square">
            <a:spAutoFit/>
          </a:bodyPr>
          <a:lstStyle/>
          <a:p>
            <a:r>
              <a:rPr lang="en-GB" sz="2400" dirty="0"/>
              <a:t>Staff working to re-open Motcombe swimming pool after chemical leak</a:t>
            </a:r>
          </a:p>
          <a:p>
            <a:r>
              <a:rPr lang="en-GB" sz="2400" dirty="0" smtClean="0"/>
              <a:t>Fire-fighters </a:t>
            </a:r>
            <a:r>
              <a:rPr lang="en-GB" sz="2400" dirty="0"/>
              <a:t>are clearing up the scene at Motcombe following a suspected chemical leak at the pool.</a:t>
            </a:r>
          </a:p>
        </p:txBody>
      </p:sp>
      <p:pic>
        <p:nvPicPr>
          <p:cNvPr id="2050" name="Picture 2" descr="Emergency services at Motcombe Pool SUS-190516-150449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7761" y="1640258"/>
            <a:ext cx="6096000" cy="4067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6263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2" name="Object 2"/>
          <p:cNvGraphicFramePr>
            <a:graphicFrameLocks noChangeAspect="1"/>
          </p:cNvGraphicFramePr>
          <p:nvPr/>
        </p:nvGraphicFramePr>
        <p:xfrm>
          <a:off x="2857500" y="-6350"/>
          <a:ext cx="6477000" cy="6099175"/>
        </p:xfrm>
        <a:graphic>
          <a:graphicData uri="http://schemas.openxmlformats.org/presentationml/2006/ole">
            <mc:AlternateContent xmlns:mc="http://schemas.openxmlformats.org/markup-compatibility/2006">
              <mc:Choice xmlns:v="urn:schemas-microsoft-com:vml" Requires="v">
                <p:oleObj spid="_x0000_s1039" r:id="rId3" imgW="5355000" imgH="7569000" progId="AcroExch.Document.7">
                  <p:embed/>
                </p:oleObj>
              </mc:Choice>
              <mc:Fallback>
                <p:oleObj r:id="rId3" imgW="5355000" imgH="7569000" progId="AcroExch.Document.7">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500" y="-6350"/>
                        <a:ext cx="6477000" cy="609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96297387"/>
      </p:ext>
    </p:extLst>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fo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4724038"/>
      </p:ext>
    </p:extLst>
  </p:cSld>
  <p:clrMapOvr>
    <a:masterClrMapping/>
  </p:clrMapOvr>
  <p:transition>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Balance Tank Crap &amp; Bracke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1624190"/>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Problems</a:t>
            </a:r>
            <a:br>
              <a:rPr lang="en-GB" dirty="0" smtClean="0"/>
            </a:b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Our industries biggest problem is that organisations just do not take this seriously especially and without prejudice some of the private sector.</a:t>
            </a:r>
          </a:p>
          <a:p>
            <a:r>
              <a:rPr lang="en-GB" dirty="0" smtClean="0"/>
              <a:t>In 2019 through the summer, there were 4 incidents within our sector which required Emergency Services to be called to our premises. I was involved(and still am) with one of these which will lead to a prosecution of the pool operator, evidence from the Pool Water Book and Code of Practice to back up the statements will be invaluable.</a:t>
            </a:r>
          </a:p>
          <a:p>
            <a:r>
              <a:rPr lang="en-GB" dirty="0" smtClean="0"/>
              <a:t>There were issues regarding, no training records-systems of work-clear operation procedures-and most importantly no senior management structure to follow.</a:t>
            </a:r>
            <a:endParaRPr lang="en-GB" dirty="0"/>
          </a:p>
        </p:txBody>
      </p:sp>
    </p:spTree>
    <p:extLst>
      <p:ext uri="{BB962C8B-B14F-4D97-AF65-F5344CB8AC3E}">
        <p14:creationId xmlns:p14="http://schemas.microsoft.com/office/powerpoint/2010/main" val="3265636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Training</a:t>
            </a:r>
            <a:br>
              <a:rPr lang="en-GB" dirty="0" smtClean="0"/>
            </a:br>
            <a:endParaRPr lang="en-GB" dirty="0"/>
          </a:p>
        </p:txBody>
      </p:sp>
      <p:sp>
        <p:nvSpPr>
          <p:cNvPr id="3" name="Content Placeholder 2"/>
          <p:cNvSpPr>
            <a:spLocks noGrp="1"/>
          </p:cNvSpPr>
          <p:nvPr>
            <p:ph idx="1"/>
          </p:nvPr>
        </p:nvSpPr>
        <p:spPr/>
        <p:txBody>
          <a:bodyPr>
            <a:normAutofit fontScale="77500" lnSpcReduction="20000"/>
          </a:bodyPr>
          <a:lstStyle/>
          <a:p>
            <a:r>
              <a:rPr lang="en-GB" b="1" dirty="0" smtClean="0"/>
              <a:t>Training should be suitable and sufficient and regularly monitored.</a:t>
            </a:r>
          </a:p>
          <a:p>
            <a:r>
              <a:rPr lang="en-GB" b="1" dirty="0" smtClean="0"/>
              <a:t>In my previous career this was known as TPR(Temperature-Pulse and Respiration!)</a:t>
            </a:r>
          </a:p>
          <a:p>
            <a:r>
              <a:rPr lang="en-GB" b="1" dirty="0" smtClean="0"/>
              <a:t>In my career now I call it (Training-Performance-Review)</a:t>
            </a:r>
          </a:p>
          <a:p>
            <a:r>
              <a:rPr lang="en-GB" b="1" dirty="0" smtClean="0"/>
              <a:t>This involves a thorough process of achievable outcomes which should be measured(smart) and records should be kept for external inspection if needed.</a:t>
            </a:r>
          </a:p>
          <a:p>
            <a:r>
              <a:rPr lang="en-GB" b="1" dirty="0" smtClean="0"/>
              <a:t>Records include, skills cards-sop`s-reviews-qualifications-renewals</a:t>
            </a:r>
          </a:p>
          <a:p>
            <a:r>
              <a:rPr lang="en-GB" b="1" dirty="0" smtClean="0"/>
              <a:t>SDS- and COSHH assessments-updated NOP and EAP signed off</a:t>
            </a:r>
          </a:p>
          <a:p>
            <a:r>
              <a:rPr lang="en-GB" b="1" dirty="0" smtClean="0"/>
              <a:t>HSG 65 states that training should be auditable with each step measured alongside the </a:t>
            </a:r>
            <a:r>
              <a:rPr lang="en-GB" b="1" u="sng" dirty="0" smtClean="0"/>
              <a:t>organisations plan for health and safety—WHAT PLAN!!</a:t>
            </a:r>
          </a:p>
          <a:p>
            <a:r>
              <a:rPr lang="en-GB" b="1" dirty="0" smtClean="0"/>
              <a:t>Any variation should be reported and recorded for rectification within the given time period</a:t>
            </a:r>
            <a:r>
              <a:rPr lang="en-GB" dirty="0" smtClean="0"/>
              <a:t>.</a:t>
            </a:r>
          </a:p>
          <a:p>
            <a:endParaRPr lang="en-GB" dirty="0"/>
          </a:p>
        </p:txBody>
      </p:sp>
    </p:spTree>
    <p:extLst>
      <p:ext uri="{BB962C8B-B14F-4D97-AF65-F5344CB8AC3E}">
        <p14:creationId xmlns:p14="http://schemas.microsoft.com/office/powerpoint/2010/main" val="5886580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Code of Practice-PWTAG</a:t>
            </a:r>
            <a:endParaRPr lang="en-GB" dirty="0"/>
          </a:p>
        </p:txBody>
      </p:sp>
      <p:sp>
        <p:nvSpPr>
          <p:cNvPr id="3" name="Content Placeholder 2"/>
          <p:cNvSpPr>
            <a:spLocks noGrp="1"/>
          </p:cNvSpPr>
          <p:nvPr>
            <p:ph idx="1"/>
          </p:nvPr>
        </p:nvSpPr>
        <p:spPr/>
        <p:txBody>
          <a:bodyPr>
            <a:normAutofit fontScale="62500" lnSpcReduction="20000"/>
          </a:bodyPr>
          <a:lstStyle/>
          <a:p>
            <a:r>
              <a:rPr lang="en-GB" b="1" dirty="0" smtClean="0"/>
              <a:t>PWTAG Code of Practice is recognised as the Industry Guidance! And is accepted as such by the HSE</a:t>
            </a:r>
          </a:p>
          <a:p>
            <a:r>
              <a:rPr lang="en-GB" b="1" dirty="0" smtClean="0"/>
              <a:t>Just as the Highway Code is recognised with DSA and accepted under the RTA</a:t>
            </a:r>
          </a:p>
          <a:p>
            <a:r>
              <a:rPr lang="en-GB" b="1" u="sng" dirty="0">
                <a:solidFill>
                  <a:srgbClr val="FF0000"/>
                </a:solidFill>
              </a:rPr>
              <a:t>Although failure to comply with the other rules of the Code will not, in itself, cause a person to be prosecuted, The Highway Code may be used in evidence in any court proceedings under the Traffic Acts</a:t>
            </a:r>
            <a:endParaRPr lang="en-GB" b="1" u="sng" dirty="0" smtClean="0">
              <a:solidFill>
                <a:srgbClr val="FF0000"/>
              </a:solidFill>
            </a:endParaRPr>
          </a:p>
          <a:p>
            <a:r>
              <a:rPr lang="en-GB" b="1" dirty="0" smtClean="0"/>
              <a:t> PWTAG-COP  IS THE INDUSTRIES RECOGNISED AUTHORITY FOR POOL WATER AND PLANT OPERATIONS</a:t>
            </a:r>
          </a:p>
          <a:p>
            <a:r>
              <a:rPr lang="en-GB" b="1" dirty="0" smtClean="0"/>
              <a:t>Operators can be trained by any competent person-but who is judged as competent to train staff-otherwise there would not be trained teachers in schools!! If anyone could do it!</a:t>
            </a:r>
          </a:p>
          <a:p>
            <a:r>
              <a:rPr lang="en-GB" b="1" dirty="0" smtClean="0"/>
              <a:t>Did your Dad teach you to drive!!!!!</a:t>
            </a:r>
          </a:p>
          <a:p>
            <a:r>
              <a:rPr lang="en-GB" b="1" dirty="0" smtClean="0"/>
              <a:t>In 2003,PWTAG engaged BSI to write PAS 39 which was never publicised enough-yes a criticism! ,but what it did, was to set standards of pool operation which had been lacking, as a document it paved the way for training to form part of the operators duties.</a:t>
            </a:r>
          </a:p>
          <a:p>
            <a:r>
              <a:rPr lang="en-GB" b="1" dirty="0" smtClean="0"/>
              <a:t>When this document came up for renewal, PWTAG replaced it with the Code of Practice which is now updated as required.</a:t>
            </a:r>
            <a:endParaRPr lang="en-GB" b="1" dirty="0"/>
          </a:p>
        </p:txBody>
      </p:sp>
    </p:spTree>
    <p:extLst>
      <p:ext uri="{BB962C8B-B14F-4D97-AF65-F5344CB8AC3E}">
        <p14:creationId xmlns:p14="http://schemas.microsoft.com/office/powerpoint/2010/main" val="22178698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Code </a:t>
            </a:r>
            <a:r>
              <a:rPr lang="en-GB" dirty="0" smtClean="0"/>
              <a:t>of Practice</a:t>
            </a:r>
            <a:endParaRPr lang="en-GB" dirty="0"/>
          </a:p>
        </p:txBody>
      </p:sp>
      <p:sp>
        <p:nvSpPr>
          <p:cNvPr id="3" name="Content Placeholder 2"/>
          <p:cNvSpPr>
            <a:spLocks noGrp="1"/>
          </p:cNvSpPr>
          <p:nvPr>
            <p:ph idx="1"/>
          </p:nvPr>
        </p:nvSpPr>
        <p:spPr>
          <a:xfrm>
            <a:off x="838200" y="1202499"/>
            <a:ext cx="10515600" cy="4385502"/>
          </a:xfrm>
        </p:spPr>
        <p:txBody>
          <a:bodyPr>
            <a:noAutofit/>
          </a:bodyPr>
          <a:lstStyle/>
          <a:p>
            <a:r>
              <a:rPr lang="en-GB" sz="2000" b="1" dirty="0" smtClean="0"/>
              <a:t>Now we have the standard which has been set and is approved by HSE through HSG 179.</a:t>
            </a:r>
          </a:p>
          <a:p>
            <a:r>
              <a:rPr lang="en-GB" sz="2000" b="1" dirty="0" smtClean="0"/>
              <a:t>The latest edition August 2019 details the requirement for a PTOP and details re training-reviewing and monitoring.</a:t>
            </a:r>
          </a:p>
          <a:p>
            <a:r>
              <a:rPr lang="en-GB" sz="2000" b="1" dirty="0" smtClean="0"/>
              <a:t>What we have done to further enhance this is to invite training organisations to become accredited to the COP and thus increase the level of training in the industry-THERE HAVE BEEN OBJECTIONS.</a:t>
            </a:r>
          </a:p>
          <a:p>
            <a:r>
              <a:rPr lang="en-GB" sz="2000" b="1" dirty="0" smtClean="0"/>
              <a:t>However, we now have 4 accredited organisations including my own(IOS)at present who carry out most of the training in the UK and around the world, are delivering training from materials and assessments which match the COP(PTOP) and in turn will satisfy HSE should an incident occur.</a:t>
            </a:r>
          </a:p>
          <a:p>
            <a:r>
              <a:rPr lang="en-GB" sz="2000" b="1" dirty="0" smtClean="0"/>
              <a:t>Within the COP there is an explanation for attainment of POOLMARK by adopting what is called-PTOP-this is not new to some pools but is enhanced by any pool operation matching this standard.</a:t>
            </a:r>
          </a:p>
          <a:p>
            <a:r>
              <a:rPr lang="en-GB" sz="2000" b="1" dirty="0" smtClean="0"/>
              <a:t>Remember BS5750-I was involved many years ago with Peter Mills-which then turned into Quest which sadly does no longer go into the depth of the plant room operations.</a:t>
            </a:r>
            <a:endParaRPr lang="en-GB" sz="2000" b="1" dirty="0"/>
          </a:p>
        </p:txBody>
      </p:sp>
    </p:spTree>
    <p:extLst>
      <p:ext uri="{BB962C8B-B14F-4D97-AF65-F5344CB8AC3E}">
        <p14:creationId xmlns:p14="http://schemas.microsoft.com/office/powerpoint/2010/main" val="7374003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Code of Practice</a:t>
            </a:r>
            <a:endParaRPr lang="en-GB" dirty="0"/>
          </a:p>
        </p:txBody>
      </p:sp>
      <p:sp>
        <p:nvSpPr>
          <p:cNvPr id="3" name="Content Placeholder 2"/>
          <p:cNvSpPr>
            <a:spLocks noGrp="1"/>
          </p:cNvSpPr>
          <p:nvPr>
            <p:ph idx="1"/>
          </p:nvPr>
        </p:nvSpPr>
        <p:spPr/>
        <p:txBody>
          <a:bodyPr>
            <a:normAutofit lnSpcReduction="10000"/>
          </a:bodyPr>
          <a:lstStyle/>
          <a:p>
            <a:r>
              <a:rPr lang="en-GB" b="1" dirty="0" smtClean="0"/>
              <a:t>The document also brings in the latest thoughts on pool operation as well as training.</a:t>
            </a:r>
          </a:p>
          <a:p>
            <a:r>
              <a:rPr lang="en-GB" b="1" dirty="0" smtClean="0"/>
              <a:t>Examples:</a:t>
            </a:r>
          </a:p>
          <a:p>
            <a:r>
              <a:rPr lang="en-GB" b="1" dirty="0" smtClean="0"/>
              <a:t>Turbidity through the measurement of Sulphates, flow meters,</a:t>
            </a:r>
          </a:p>
          <a:p>
            <a:r>
              <a:rPr lang="en-GB" b="1" dirty="0" smtClean="0"/>
              <a:t>Validity of efficiency of Ultra Violet installations</a:t>
            </a:r>
          </a:p>
          <a:p>
            <a:r>
              <a:rPr lang="en-GB" b="1" dirty="0" smtClean="0"/>
              <a:t>Protocols for Crypto procedures with regenerative filters</a:t>
            </a:r>
          </a:p>
          <a:p>
            <a:r>
              <a:rPr lang="en-GB" b="1" dirty="0" smtClean="0"/>
              <a:t>IT IS FREE TO DOWNLOAD!!!!</a:t>
            </a:r>
          </a:p>
          <a:p>
            <a:r>
              <a:rPr lang="en-GB" b="1" dirty="0" smtClean="0"/>
              <a:t>Scope of records to keep such as:</a:t>
            </a:r>
            <a:endParaRPr lang="en-GB" b="1" dirty="0"/>
          </a:p>
        </p:txBody>
      </p:sp>
    </p:spTree>
    <p:extLst>
      <p:ext uri="{BB962C8B-B14F-4D97-AF65-F5344CB8AC3E}">
        <p14:creationId xmlns:p14="http://schemas.microsoft.com/office/powerpoint/2010/main" val="18087966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Record keeping—PTOP-examples</a:t>
            </a:r>
            <a:endParaRPr lang="en-GB" dirty="0"/>
          </a:p>
        </p:txBody>
      </p:sp>
      <p:sp>
        <p:nvSpPr>
          <p:cNvPr id="3" name="Content Placeholder 2"/>
          <p:cNvSpPr>
            <a:spLocks noGrp="1"/>
          </p:cNvSpPr>
          <p:nvPr>
            <p:ph idx="1"/>
          </p:nvPr>
        </p:nvSpPr>
        <p:spPr/>
        <p:txBody>
          <a:bodyPr>
            <a:normAutofit fontScale="77500" lnSpcReduction="20000"/>
          </a:bodyPr>
          <a:lstStyle/>
          <a:p>
            <a:r>
              <a:rPr lang="en-GB" b="1" dirty="0" smtClean="0"/>
              <a:t>NOP/EAP</a:t>
            </a:r>
          </a:p>
          <a:p>
            <a:r>
              <a:rPr lang="en-GB" b="1" dirty="0" smtClean="0"/>
              <a:t>Microbiological results-external details and testing to confirm levels</a:t>
            </a:r>
          </a:p>
          <a:p>
            <a:r>
              <a:rPr lang="en-GB" b="1" dirty="0" smtClean="0"/>
              <a:t>Calibration of Testing Equipment</a:t>
            </a:r>
          </a:p>
          <a:p>
            <a:r>
              <a:rPr lang="en-GB" b="1" dirty="0" smtClean="0"/>
              <a:t>Test kit instructions</a:t>
            </a:r>
          </a:p>
          <a:p>
            <a:r>
              <a:rPr lang="en-GB" b="1" dirty="0" smtClean="0"/>
              <a:t>Details of any service contracts and work carried out</a:t>
            </a:r>
          </a:p>
          <a:p>
            <a:r>
              <a:rPr lang="en-GB" b="1" dirty="0" smtClean="0"/>
              <a:t>SOP for each plant room task-backed up with skills cards</a:t>
            </a:r>
          </a:p>
          <a:p>
            <a:r>
              <a:rPr lang="en-GB" b="1" dirty="0" smtClean="0"/>
              <a:t>SDS and COSHH assessments</a:t>
            </a:r>
          </a:p>
          <a:p>
            <a:r>
              <a:rPr lang="en-GB" b="1" dirty="0" smtClean="0"/>
              <a:t>Training records-certifications for inspection</a:t>
            </a:r>
          </a:p>
          <a:p>
            <a:r>
              <a:rPr lang="en-GB" b="1" dirty="0" smtClean="0"/>
              <a:t>Alarm(Cl2,CO2) monitoring and service intervals</a:t>
            </a:r>
          </a:p>
          <a:p>
            <a:r>
              <a:rPr lang="en-GB" b="1" dirty="0" smtClean="0"/>
              <a:t>Any previous audit reports</a:t>
            </a:r>
          </a:p>
          <a:p>
            <a:endParaRPr lang="en-GB" dirty="0" smtClean="0"/>
          </a:p>
          <a:p>
            <a:endParaRPr lang="en-GB" dirty="0"/>
          </a:p>
        </p:txBody>
      </p:sp>
    </p:spTree>
    <p:extLst>
      <p:ext uri="{BB962C8B-B14F-4D97-AF65-F5344CB8AC3E}">
        <p14:creationId xmlns:p14="http://schemas.microsoft.com/office/powerpoint/2010/main" val="41791472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normAutofit fontScale="85000" lnSpcReduction="10000"/>
          </a:bodyPr>
          <a:lstStyle/>
          <a:p>
            <a:r>
              <a:rPr lang="en-GB" b="1" dirty="0" smtClean="0"/>
              <a:t>In today`s world it is too easy for organisations to fall into the legal mire with litigation against them—I know for a fact!!-I deal with it more and more.</a:t>
            </a:r>
          </a:p>
          <a:p>
            <a:r>
              <a:rPr lang="en-GB" b="1" dirty="0" smtClean="0"/>
              <a:t>Legal experts love to have definitive documents they can defend or prosecute with!</a:t>
            </a:r>
          </a:p>
          <a:p>
            <a:r>
              <a:rPr lang="en-GB" b="1" dirty="0" smtClean="0"/>
              <a:t>The PWTAG COP –through POOLMARK will at least show how to present the documentation for any legal (HSE,EHO) officer to follow and to stress the need for regular thorough training on site by competent professional operatives.</a:t>
            </a:r>
          </a:p>
          <a:p>
            <a:r>
              <a:rPr lang="en-GB" b="1" dirty="0" smtClean="0"/>
              <a:t>THE POOLMARK award will help to achieve this</a:t>
            </a:r>
          </a:p>
          <a:p>
            <a:r>
              <a:rPr lang="en-GB" b="1" dirty="0" smtClean="0"/>
              <a:t>It finally gives a platform for training and the level expected for a Pool Plant Operator</a:t>
            </a:r>
            <a:endParaRPr lang="en-GB" b="1" dirty="0"/>
          </a:p>
        </p:txBody>
      </p:sp>
    </p:spTree>
    <p:extLst>
      <p:ext uri="{BB962C8B-B14F-4D97-AF65-F5344CB8AC3E}">
        <p14:creationId xmlns:p14="http://schemas.microsoft.com/office/powerpoint/2010/main" val="6166765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04998" y="776615"/>
            <a:ext cx="7766136" cy="1323439"/>
          </a:xfrm>
          <a:prstGeom prst="rect">
            <a:avLst/>
          </a:prstGeom>
          <a:noFill/>
        </p:spPr>
        <p:txBody>
          <a:bodyPr wrap="square" rtlCol="0">
            <a:spAutoFit/>
          </a:bodyPr>
          <a:lstStyle/>
          <a:p>
            <a:pPr algn="ctr"/>
            <a:r>
              <a:rPr lang="en-GB" sz="8000" dirty="0" smtClean="0"/>
              <a:t>THANK YOU</a:t>
            </a:r>
            <a:endParaRPr lang="en-GB" sz="8000" dirty="0"/>
          </a:p>
        </p:txBody>
      </p:sp>
    </p:spTree>
    <p:extLst>
      <p:ext uri="{BB962C8B-B14F-4D97-AF65-F5344CB8AC3E}">
        <p14:creationId xmlns:p14="http://schemas.microsoft.com/office/powerpoint/2010/main" val="2228787529"/>
      </p:ext>
    </p:extLst>
  </p:cSld>
  <p:clrMapOvr>
    <a:masterClrMapping/>
  </p:clrMapOvr>
  <p:timing>
    <p:tnLst>
      <p:par>
        <p:cTn id="1" dur="indefinite" restart="never" nodeType="tmRoot"/>
      </p:par>
    </p:tnLst>
  </p:timing>
</p:sld>
</file>

<file path=ppt/theme/theme1.xml><?xml version="1.0" encoding="utf-8"?>
<a:theme xmlns:a="http://schemas.openxmlformats.org/drawingml/2006/main" name="PWTAG Presentation Template">
  <a:themeElements>
    <a:clrScheme name="PWTAG">
      <a:dk1>
        <a:srgbClr val="000000"/>
      </a:dk1>
      <a:lt1>
        <a:srgbClr val="FFFFFF"/>
      </a:lt1>
      <a:dk2>
        <a:srgbClr val="44546A"/>
      </a:dk2>
      <a:lt2>
        <a:srgbClr val="E7E6E6"/>
      </a:lt2>
      <a:accent1>
        <a:srgbClr val="BC252B"/>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WTAG Presentation Template.potx [Read-Only]" id="{137782D1-0111-453A-AA18-331E97E7B1F7}" vid="{D1A37A1F-E637-417D-845C-4514180530F0}"/>
    </a:ext>
  </a:extLst>
</a:theme>
</file>

<file path=docProps/app.xml><?xml version="1.0" encoding="utf-8"?>
<Properties xmlns="http://schemas.openxmlformats.org/officeDocument/2006/extended-properties" xmlns:vt="http://schemas.openxmlformats.org/officeDocument/2006/docPropsVTypes">
  <Template/>
  <TotalTime>119</TotalTime>
  <Words>1528</Words>
  <Application>Microsoft Office PowerPoint</Application>
  <PresentationFormat>Widescreen</PresentationFormat>
  <Paragraphs>103</Paragraphs>
  <Slides>20</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7" baseType="lpstr">
      <vt:lpstr>Arial</vt:lpstr>
      <vt:lpstr>Arial Black</vt:lpstr>
      <vt:lpstr>Calibri</vt:lpstr>
      <vt:lpstr>Calibri Light</vt:lpstr>
      <vt:lpstr>Times New Roman</vt:lpstr>
      <vt:lpstr>PWTAG Presentation Template</vt:lpstr>
      <vt:lpstr>AcroExch.Document.7</vt:lpstr>
      <vt:lpstr>Legislation-Training and the PWTAG Code of Practice</vt:lpstr>
      <vt:lpstr>Legislation and HSG 179</vt:lpstr>
      <vt:lpstr>Legislation</vt:lpstr>
      <vt:lpstr>PowerPoint Presentation</vt:lpstr>
      <vt:lpstr>Poor Examples!!!!</vt:lpstr>
      <vt:lpstr>PowerPoint Presentation</vt:lpstr>
      <vt:lpstr>PowerPoint Presentation</vt:lpstr>
      <vt:lpstr>PowerPoint Presentation</vt:lpstr>
      <vt:lpstr>Incidents</vt:lpstr>
      <vt:lpstr>PowerPoint Presentation</vt:lpstr>
      <vt:lpstr>PowerPoint Presentation</vt:lpstr>
      <vt:lpstr>PowerPoint Presentation</vt:lpstr>
      <vt:lpstr>Problems </vt:lpstr>
      <vt:lpstr>Training </vt:lpstr>
      <vt:lpstr>Code of Practice-PWTAG</vt:lpstr>
      <vt:lpstr>Code of Practice</vt:lpstr>
      <vt:lpstr>Code of Practice</vt:lpstr>
      <vt:lpstr>Record keeping—PTOP-examples</vt:lpstr>
      <vt:lpstr>Summary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Legislation-Training and the PWTAG Code of Practice</dc:title>
  <dc:creator>Windows User</dc:creator>
  <cp:lastModifiedBy>Jason Dankenbring</cp:lastModifiedBy>
  <cp:revision>20</cp:revision>
  <dcterms:created xsi:type="dcterms:W3CDTF">2020-01-17T13:42:14Z</dcterms:created>
  <dcterms:modified xsi:type="dcterms:W3CDTF">2020-02-03T11:11:12Z</dcterms:modified>
</cp:coreProperties>
</file>