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sldIdLst>
    <p:sldId id="256" r:id="rId2"/>
    <p:sldId id="257" r:id="rId3"/>
    <p:sldId id="258" r:id="rId4"/>
    <p:sldId id="962" r:id="rId5"/>
    <p:sldId id="963" r:id="rId6"/>
    <p:sldId id="964" r:id="rId7"/>
    <p:sldId id="992" r:id="rId8"/>
    <p:sldId id="960" r:id="rId9"/>
    <p:sldId id="961" r:id="rId10"/>
    <p:sldId id="970" r:id="rId11"/>
    <p:sldId id="331" r:id="rId12"/>
    <p:sldId id="859" r:id="rId13"/>
    <p:sldId id="944" r:id="rId14"/>
    <p:sldId id="892" r:id="rId15"/>
    <p:sldId id="793" r:id="rId16"/>
    <p:sldId id="782" r:id="rId17"/>
    <p:sldId id="880" r:id="rId18"/>
    <p:sldId id="723" r:id="rId19"/>
    <p:sldId id="885" r:id="rId20"/>
    <p:sldId id="974" r:id="rId21"/>
    <p:sldId id="972" r:id="rId22"/>
    <p:sldId id="966" r:id="rId23"/>
    <p:sldId id="971" r:id="rId24"/>
    <p:sldId id="339" r:id="rId25"/>
    <p:sldId id="422" r:id="rId26"/>
    <p:sldId id="423" r:id="rId27"/>
    <p:sldId id="797" r:id="rId28"/>
    <p:sldId id="967" r:id="rId29"/>
    <p:sldId id="425" r:id="rId30"/>
    <p:sldId id="578" r:id="rId31"/>
    <p:sldId id="592" r:id="rId32"/>
    <p:sldId id="976" r:id="rId33"/>
    <p:sldId id="977" r:id="rId34"/>
    <p:sldId id="978" r:id="rId35"/>
    <p:sldId id="979" r:id="rId36"/>
    <p:sldId id="568" r:id="rId37"/>
    <p:sldId id="980" r:id="rId38"/>
    <p:sldId id="981" r:id="rId39"/>
    <p:sldId id="973" r:id="rId40"/>
    <p:sldId id="984" r:id="rId41"/>
    <p:sldId id="975" r:id="rId42"/>
    <p:sldId id="988" r:id="rId43"/>
    <p:sldId id="982" r:id="rId44"/>
    <p:sldId id="983" r:id="rId45"/>
    <p:sldId id="986" r:id="rId46"/>
    <p:sldId id="987" r:id="rId47"/>
    <p:sldId id="968" r:id="rId48"/>
    <p:sldId id="969" r:id="rId49"/>
    <p:sldId id="989" r:id="rId50"/>
    <p:sldId id="990" r:id="rId51"/>
    <p:sldId id="991" r:id="rId52"/>
    <p:sldId id="83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3"/>
  </p:normalViewPr>
  <p:slideViewPr>
    <p:cSldViewPr snapToGrid="0" snapToObjects="1" showGuides="1">
      <p:cViewPr varScale="1">
        <p:scale>
          <a:sx n="77" d="100"/>
          <a:sy n="77" d="100"/>
        </p:scale>
        <p:origin x="163"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8DF32C-8F4E-4C50-B276-30A0E612C682}" type="datetimeFigureOut">
              <a:rPr lang="en-GB" smtClean="0"/>
              <a:t>24/01/2020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972C94-B1E7-4C93-B7BD-A480C8AA1DF4}" type="slidenum">
              <a:rPr lang="en-GB" smtClean="0"/>
              <a:t>‹#›</a:t>
            </a:fld>
            <a:endParaRPr lang="en-GB"/>
          </a:p>
        </p:txBody>
      </p:sp>
    </p:spTree>
    <p:extLst>
      <p:ext uri="{BB962C8B-B14F-4D97-AF65-F5344CB8AC3E}">
        <p14:creationId xmlns:p14="http://schemas.microsoft.com/office/powerpoint/2010/main" val="2037447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The three basic factors of water care are:</a:t>
            </a:r>
          </a:p>
          <a:p>
            <a:pPr>
              <a:buFontTx/>
              <a:buChar char="•"/>
            </a:pPr>
            <a:r>
              <a:rPr lang="en-US" altLang="en-US">
                <a:latin typeface="Arial" panose="020B0604020202020204" pitchFamily="34" charset="0"/>
              </a:rPr>
              <a:t>Physical</a:t>
            </a:r>
          </a:p>
          <a:p>
            <a:pPr>
              <a:buFontTx/>
              <a:buChar char="•"/>
            </a:pPr>
            <a:r>
              <a:rPr lang="en-US" altLang="en-US">
                <a:latin typeface="Arial" panose="020B0604020202020204" pitchFamily="34" charset="0"/>
              </a:rPr>
              <a:t>Chemical</a:t>
            </a:r>
          </a:p>
          <a:p>
            <a:pPr>
              <a:buFontTx/>
              <a:buChar char="•"/>
            </a:pPr>
            <a:r>
              <a:rPr lang="en-US" altLang="en-US">
                <a:latin typeface="Arial" panose="020B0604020202020204" pitchFamily="34" charset="0"/>
              </a:rPr>
              <a:t>Biological</a:t>
            </a:r>
          </a:p>
          <a:p>
            <a:r>
              <a:rPr lang="en-US" altLang="en-US">
                <a:latin typeface="Arial" panose="020B0604020202020204" pitchFamily="34" charset="0"/>
              </a:rPr>
              <a:t>In the time we have together, we will discuss each of these in depth and how you can manage them properly.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2"/>
          <p:cNvSpPr>
            <a:spLocks noGrp="1" noRot="1" noChangeAspect="1" noChangeArrowheads="1" noTextEdit="1"/>
          </p:cNvSpPr>
          <p:nvPr>
            <p:ph type="sldImg"/>
          </p:nvPr>
        </p:nvSpPr>
        <p:spPr>
          <a:ln/>
        </p:spPr>
      </p:sp>
      <p:sp>
        <p:nvSpPr>
          <p:cNvPr id="3430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What are common chemicals used for disinfection?</a:t>
            </a:r>
          </a:p>
          <a:p>
            <a:pPr>
              <a:buFontTx/>
              <a:buChar char="•"/>
            </a:pPr>
            <a:r>
              <a:rPr lang="en-US" altLang="en-US">
                <a:latin typeface="Arial" panose="020B0604020202020204" pitchFamily="34" charset="0"/>
              </a:rPr>
              <a:t>Chlorine - is the most frequently used.</a:t>
            </a:r>
          </a:p>
          <a:p>
            <a:pPr>
              <a:buFontTx/>
              <a:buChar char="•"/>
            </a:pPr>
            <a:r>
              <a:rPr lang="en-US" altLang="en-US">
                <a:latin typeface="Arial" panose="020B0604020202020204" pitchFamily="34" charset="0"/>
              </a:rPr>
              <a:t>Bromine - is gaining more widespread use.</a:t>
            </a:r>
          </a:p>
          <a:p>
            <a:pPr>
              <a:buFontTx/>
              <a:buChar char="•"/>
            </a:pPr>
            <a:r>
              <a:rPr lang="en-US" altLang="en-US">
                <a:latin typeface="Arial" panose="020B0604020202020204" pitchFamily="34" charset="0"/>
              </a:rPr>
              <a:t>Biguanide - PHMB - has also been used over the past several years.</a:t>
            </a:r>
          </a:p>
          <a:p>
            <a:pPr>
              <a:buFontTx/>
              <a:buChar char="•"/>
            </a:pPr>
            <a:r>
              <a:rPr lang="en-US" altLang="en-US">
                <a:latin typeface="Arial" panose="020B0604020202020204" pitchFamily="34" charset="0"/>
              </a:rPr>
              <a:t>Others such as ozone and ionizers.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Grp="1" noRot="1" noChangeAspect="1" noChangeArrowheads="1" noTextEdit="1"/>
          </p:cNvSpPr>
          <p:nvPr>
            <p:ph type="sldImg"/>
          </p:nvPr>
        </p:nvSpPr>
        <p:spPr>
          <a:ln/>
        </p:spPr>
      </p:sp>
      <p:sp>
        <p:nvSpPr>
          <p:cNvPr id="34509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Chlorine is the most widely used sanitizer for pools.  That does not necessarily mean it is the best, only the long standing industry standard.</a:t>
            </a:r>
          </a:p>
          <a:p>
            <a:r>
              <a:rPr lang="en-US" altLang="en-US">
                <a:latin typeface="Arial" panose="020B0604020202020204" pitchFamily="34" charset="0"/>
              </a:rPr>
              <a:t>Chlorine is a fast acting sanitizer and will quickly react with a wide variety of wastes in addition to controlling bacteria.  How well it works depends on the pH of the water and best efficiency is realized in the “free” form.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Grp="1" noRot="1" noChangeAspect="1" noChangeArrowheads="1" noTextEdit="1"/>
          </p:cNvSpPr>
          <p:nvPr>
            <p:ph type="sldImg"/>
          </p:nvPr>
        </p:nvSpPr>
        <p:spPr>
          <a:ln/>
        </p:spPr>
      </p:sp>
      <p:sp>
        <p:nvSpPr>
          <p:cNvPr id="3635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Bromine is similar to chlorine in many ways.  However, Bromine works well over a wide pH range.  In addition, when Bromine reacts with bacteria and wastes, it does not reduce its ability to control bacteria and it does not cause odors, eye burn, or skin irritation.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Grp="1" noRot="1" noChangeAspect="1" noChangeArrowheads="1" noTextEdit="1"/>
          </p:cNvSpPr>
          <p:nvPr>
            <p:ph type="sldImg"/>
          </p:nvPr>
        </p:nvSpPr>
        <p:spPr>
          <a:ln/>
        </p:spPr>
      </p:sp>
      <p:sp>
        <p:nvSpPr>
          <p:cNvPr id="36147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Chlorine is the most widely used sanitizer for pools.  That does not necessarily mean it is the best, only the long standing industry standard.</a:t>
            </a:r>
          </a:p>
          <a:p>
            <a:r>
              <a:rPr lang="en-US" altLang="en-US">
                <a:latin typeface="Arial" panose="020B0604020202020204" pitchFamily="34" charset="0"/>
              </a:rPr>
              <a:t>Chlorine is a fast acting sanitizer and will quickly react with a wide variety of wastes in addition to controlling bacteria.  How well it works depends on the pH of the water and best efficiency is realized in the “free” form.</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dirty="0">
                <a:latin typeface="Arial" panose="020B0604020202020204" pitchFamily="34" charset="0"/>
              </a:rPr>
              <a:t>Regardless of what role we play - dealer, distributor, service, or consumer, we want to prevent problems before they begin.  The best way to do this is through a regular program of maintenance.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Grp="1" noRot="1" noChangeAspect="1" noChangeArrowheads="1" noTextEdit="1"/>
          </p:cNvSpPr>
          <p:nvPr>
            <p:ph type="sldImg"/>
          </p:nvPr>
        </p:nvSpPr>
        <p:spPr>
          <a:ln/>
        </p:spPr>
      </p:sp>
      <p:sp>
        <p:nvSpPr>
          <p:cNvPr id="3409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a:latin typeface="Arial" panose="020B0604020202020204" pitchFamily="34" charset="0"/>
              </a:rPr>
              <a:t>The first biological factor is disinfection - a word used to describe the control of micro-organisms.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153398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8" name="Picture 7">
            <a:extLst>
              <a:ext uri="{FF2B5EF4-FFF2-40B4-BE49-F238E27FC236}">
                <a16:creationId xmlns:a16="http://schemas.microsoft.com/office/drawing/2014/main"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74F22-590B-C242-8741-7BE4ACC60BD8}"/>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493C247-DB14-274C-96AC-B95DA0A432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02D92617-0B8F-7D40-BB7E-EDD9D7951C06}"/>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5" name="Footer Placeholder 4">
            <a:extLst>
              <a:ext uri="{FF2B5EF4-FFF2-40B4-BE49-F238E27FC236}">
                <a16:creationId xmlns:a16="http://schemas.microsoft.com/office/drawing/2014/main" id="{AAF33993-0FB3-C248-9EAE-26E9DDB03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1" name="Picture 10">
            <a:extLst>
              <a:ext uri="{FF2B5EF4-FFF2-40B4-BE49-F238E27FC236}">
                <a16:creationId xmlns:a16="http://schemas.microsoft.com/office/drawing/2014/main"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BA03160-C828-6D49-8AF9-3FAC46254FFE}"/>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5" name="Footer Placeholder 4">
            <a:extLst>
              <a:ext uri="{FF2B5EF4-FFF2-40B4-BE49-F238E27FC236}">
                <a16:creationId xmlns:a16="http://schemas.microsoft.com/office/drawing/2014/main" id="{5CF61696-81AB-7C43-82AB-4B247E7CD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E6E08-AE85-684D-A453-A177E7B7A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8198C6-07FD-9445-BAD6-4FB9D8873B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E89B6E-5DB1-074A-AE15-E40EB64531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324088-8140-A94D-B962-320FE59DC4FF}"/>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6" name="Footer Placeholder 5">
            <a:extLst>
              <a:ext uri="{FF2B5EF4-FFF2-40B4-BE49-F238E27FC236}">
                <a16:creationId xmlns:a16="http://schemas.microsoft.com/office/drawing/2014/main" id="{13B5C55D-9B83-7444-9868-388F1E2BB0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DED52-7788-524A-B2DD-DE345DB8B4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5E7F6F-DDCE-AA4C-B031-141B654A56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E974C-53BA-6C48-B766-345CF9F279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A9AF871-E86A-1743-9C05-E4334F5D3CA8}"/>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8" name="Footer Placeholder 7">
            <a:extLst>
              <a:ext uri="{FF2B5EF4-FFF2-40B4-BE49-F238E27FC236}">
                <a16:creationId xmlns:a16="http://schemas.microsoft.com/office/drawing/2014/main" id="{C01F788C-DF43-1547-A762-8FA6B8C897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0" name="Picture 9">
            <a:extLst>
              <a:ext uri="{FF2B5EF4-FFF2-40B4-BE49-F238E27FC236}">
                <a16:creationId xmlns:a16="http://schemas.microsoft.com/office/drawing/2014/main"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A85ED-4C29-1F46-B789-5EC14076E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80B00C-2D38-1F47-822C-0561CD75B538}"/>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4" name="Footer Placeholder 3">
            <a:extLst>
              <a:ext uri="{FF2B5EF4-FFF2-40B4-BE49-F238E27FC236}">
                <a16:creationId xmlns:a16="http://schemas.microsoft.com/office/drawing/2014/main" id="{ED01313C-8123-8E4D-B9FC-0E9702897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EDF2F8-9802-5C47-AE30-7C7AD552E7B1}"/>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3" name="Footer Placeholder 2">
            <a:extLst>
              <a:ext uri="{FF2B5EF4-FFF2-40B4-BE49-F238E27FC236}">
                <a16:creationId xmlns:a16="http://schemas.microsoft.com/office/drawing/2014/main" id="{C8A9EBF0-E697-CF42-AC5C-7D1B2A7AF1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49891-6723-474A-96DB-ACAD0C9D2AE7}"/>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6" name="Footer Placeholder 5">
            <a:extLst>
              <a:ext uri="{FF2B5EF4-FFF2-40B4-BE49-F238E27FC236}">
                <a16:creationId xmlns:a16="http://schemas.microsoft.com/office/drawing/2014/main" id="{0E58CB5D-6042-6841-905E-F9EC3EB119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2061F1-1BEB-4E45-96B5-6EB8509A0501}"/>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6" name="Footer Placeholder 5">
            <a:extLst>
              <a:ext uri="{FF2B5EF4-FFF2-40B4-BE49-F238E27FC236}">
                <a16:creationId xmlns:a16="http://schemas.microsoft.com/office/drawing/2014/main" id="{B3841C73-319D-6345-B7A7-450DDA250A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88A1-21A6-B643-AE60-2C1CF4E162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924AFA2-5F9A-C147-8B85-974C6CCC60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0821B3-73B8-3047-85F6-34DD7D6400C9}"/>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5" name="Footer Placeholder 4">
            <a:extLst>
              <a:ext uri="{FF2B5EF4-FFF2-40B4-BE49-F238E27FC236}">
                <a16:creationId xmlns:a16="http://schemas.microsoft.com/office/drawing/2014/main" id="{7EA5A2ED-1000-3D43-B027-CEB56C181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A44750-9434-7944-AC93-AAC34CE63095}"/>
              </a:ext>
            </a:extLst>
          </p:cNvPr>
          <p:cNvSpPr>
            <a:spLocks noGrp="1"/>
          </p:cNvSpPr>
          <p:nvPr>
            <p:ph type="title" orient="vert"/>
          </p:nvPr>
        </p:nvSpPr>
        <p:spPr>
          <a:xfrm>
            <a:off x="8724900" y="365125"/>
            <a:ext cx="2628900" cy="5179332"/>
          </a:xfrm>
        </p:spPr>
        <p:txBody>
          <a:bodyPr vert="eaVert"/>
          <a:lstStyle/>
          <a:p>
            <a:r>
              <a:rPr lang="en-US"/>
              <a:t>Click to edit Master title style</a:t>
            </a:r>
            <a:endParaRPr lang="en-GB" dirty="0"/>
          </a:p>
        </p:txBody>
      </p:sp>
      <p:sp>
        <p:nvSpPr>
          <p:cNvPr id="3" name="Vertical Text Placeholder 2">
            <a:extLst>
              <a:ext uri="{FF2B5EF4-FFF2-40B4-BE49-F238E27FC236}">
                <a16:creationId xmlns:a16="http://schemas.microsoft.com/office/drawing/2014/main" id="{396A6C81-CED6-334F-AE89-848FF62AC78D}"/>
              </a:ext>
            </a:extLst>
          </p:cNvPr>
          <p:cNvSpPr>
            <a:spLocks noGrp="1"/>
          </p:cNvSpPr>
          <p:nvPr>
            <p:ph type="body" orient="vert" idx="1"/>
          </p:nvPr>
        </p:nvSpPr>
        <p:spPr>
          <a:xfrm>
            <a:off x="838200" y="365125"/>
            <a:ext cx="7734300" cy="51793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E668CE-62E0-5B4A-B974-0901320C398A}"/>
              </a:ext>
            </a:extLst>
          </p:cNvPr>
          <p:cNvSpPr>
            <a:spLocks noGrp="1"/>
          </p:cNvSpPr>
          <p:nvPr>
            <p:ph type="dt" sz="half" idx="10"/>
          </p:nvPr>
        </p:nvSpPr>
        <p:spPr/>
        <p:txBody>
          <a:bodyPr/>
          <a:lstStyle/>
          <a:p>
            <a:fld id="{9D420377-029F-B249-9244-7E4B2B8F790A}" type="datetimeFigureOut">
              <a:rPr lang="en-GB" smtClean="0"/>
              <a:t>24/01/2020</a:t>
            </a:fld>
            <a:endParaRPr lang="en-GB"/>
          </a:p>
        </p:txBody>
      </p:sp>
      <p:sp>
        <p:nvSpPr>
          <p:cNvPr id="5" name="Footer Placeholder 4">
            <a:extLst>
              <a:ext uri="{FF2B5EF4-FFF2-40B4-BE49-F238E27FC236}">
                <a16:creationId xmlns:a16="http://schemas.microsoft.com/office/drawing/2014/main" id="{F2D0D1EC-526C-6140-B85A-F7D605BC1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pic>
        <p:nvPicPr>
          <p:cNvPr id="2" name="Picture 2" descr="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3"/>
          <p:cNvSpPr txBox="1">
            <a:spLocks noChangeArrowheads="1"/>
          </p:cNvSpPr>
          <p:nvPr/>
        </p:nvSpPr>
        <p:spPr bwMode="auto">
          <a:xfrm>
            <a:off x="0" y="6583364"/>
            <a:ext cx="14480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defRPr/>
            </a:pPr>
            <a:r>
              <a:rPr lang="en-GB" altLang="en-US" sz="1200" b="1">
                <a:solidFill>
                  <a:schemeClr val="accent2"/>
                </a:solidFill>
              </a:rPr>
              <a:t>www.fi-clor.co.uk</a:t>
            </a:r>
            <a:endParaRPr lang="en-US" altLang="en-US" sz="1200" b="1">
              <a:solidFill>
                <a:schemeClr val="accent2"/>
              </a:solidFill>
            </a:endParaRPr>
          </a:p>
        </p:txBody>
      </p:sp>
      <p:sp>
        <p:nvSpPr>
          <p:cNvPr id="4" name="Text Box 4"/>
          <p:cNvSpPr txBox="1">
            <a:spLocks noChangeArrowheads="1"/>
          </p:cNvSpPr>
          <p:nvPr userDrawn="1"/>
        </p:nvSpPr>
        <p:spPr bwMode="auto">
          <a:xfrm>
            <a:off x="0" y="6583364"/>
            <a:ext cx="14480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defRPr/>
            </a:pPr>
            <a:r>
              <a:rPr lang="en-GB" altLang="en-US" sz="1200" b="1">
                <a:solidFill>
                  <a:schemeClr val="accent2"/>
                </a:solidFill>
              </a:rPr>
              <a:t>www.fi-clor.co.uk</a:t>
            </a:r>
            <a:endParaRPr lang="en-US" altLang="en-US" sz="1200" b="1">
              <a:solidFill>
                <a:schemeClr val="accent2"/>
              </a:solidFill>
            </a:endParaRPr>
          </a:p>
        </p:txBody>
      </p:sp>
    </p:spTree>
    <p:extLst>
      <p:ext uri="{BB962C8B-B14F-4D97-AF65-F5344CB8AC3E}">
        <p14:creationId xmlns:p14="http://schemas.microsoft.com/office/powerpoint/2010/main" val="2833017837"/>
      </p:ext>
    </p:extLst>
  </p:cSld>
  <p:clrMapOvr>
    <a:masterClrMapping/>
  </p:clrMapOvr>
  <p:transition spd="slow">
    <p:cover dir="l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24/01/2020</a:t>
            </a:fld>
            <a:endParaRPr lang="en-GB"/>
          </a:p>
        </p:txBody>
      </p:sp>
      <p:sp>
        <p:nvSpPr>
          <p:cNvPr id="5" name="Footer Placeholder 4">
            <a:extLst>
              <a:ext uri="{FF2B5EF4-FFF2-40B4-BE49-F238E27FC236}">
                <a16:creationId xmlns:a16="http://schemas.microsoft.com/office/drawing/2014/main"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a:p>
        </p:txBody>
      </p:sp>
      <p:cxnSp>
        <p:nvCxnSpPr>
          <p:cNvPr id="7" name="Straight Connector 6">
            <a:extLst>
              <a:ext uri="{FF2B5EF4-FFF2-40B4-BE49-F238E27FC236}">
                <a16:creationId xmlns:a16="http://schemas.microsoft.com/office/drawing/2014/main" id="{1ADC0BCB-D063-C74A-9F7E-BAD0A2EE2BC0}"/>
              </a:ext>
            </a:extLst>
          </p:cNvPr>
          <p:cNvCxnSpPr/>
          <p:nvPr userDrawn="1"/>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oolandspaadvice.co.uk/" TargetMode="External"/><Relationship Id="rId2" Type="http://schemas.openxmlformats.org/officeDocument/2006/relationships/hyperlink" Target="mailto:howard@poolandspaadvice.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10273-A6C2-2D45-88A1-DC8627532106}"/>
              </a:ext>
            </a:extLst>
          </p:cNvPr>
          <p:cNvSpPr>
            <a:spLocks noGrp="1"/>
          </p:cNvSpPr>
          <p:nvPr>
            <p:ph type="ctrTitle"/>
          </p:nvPr>
        </p:nvSpPr>
        <p:spPr>
          <a:xfrm>
            <a:off x="1524000" y="1935163"/>
            <a:ext cx="9144000" cy="1926623"/>
          </a:xfrm>
        </p:spPr>
        <p:txBody>
          <a:bodyPr/>
          <a:lstStyle/>
          <a:p>
            <a:r>
              <a:rPr lang="en-GB" dirty="0"/>
              <a:t>Hot Tubs for Business</a:t>
            </a:r>
          </a:p>
        </p:txBody>
      </p:sp>
      <p:sp>
        <p:nvSpPr>
          <p:cNvPr id="3" name="Subtitle 2">
            <a:extLst>
              <a:ext uri="{FF2B5EF4-FFF2-40B4-BE49-F238E27FC236}">
                <a16:creationId xmlns:a16="http://schemas.microsoft.com/office/drawing/2014/main" id="{0914313F-051F-C846-BF24-C3612E14BDCE}"/>
              </a:ext>
            </a:extLst>
          </p:cNvPr>
          <p:cNvSpPr>
            <a:spLocks noGrp="1"/>
          </p:cNvSpPr>
          <p:nvPr>
            <p:ph type="subTitle" idx="1"/>
          </p:nvPr>
        </p:nvSpPr>
        <p:spPr>
          <a:xfrm>
            <a:off x="1524000" y="4143977"/>
            <a:ext cx="9144000" cy="1926623"/>
          </a:xfrm>
        </p:spPr>
        <p:txBody>
          <a:bodyPr/>
          <a:lstStyle/>
          <a:p>
            <a:endParaRPr lang="en-GB" dirty="0"/>
          </a:p>
          <a:p>
            <a:r>
              <a:rPr lang="en-GB" sz="6000" dirty="0"/>
              <a:t>SPATEX 2020</a:t>
            </a:r>
          </a:p>
        </p:txBody>
      </p:sp>
    </p:spTree>
    <p:extLst>
      <p:ext uri="{BB962C8B-B14F-4D97-AF65-F5344CB8AC3E}">
        <p14:creationId xmlns:p14="http://schemas.microsoft.com/office/powerpoint/2010/main" val="3582785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F2E99-3CE4-3A42-97C0-DF2C35B8E4D3}"/>
              </a:ext>
            </a:extLst>
          </p:cNvPr>
          <p:cNvSpPr>
            <a:spLocks noGrp="1"/>
          </p:cNvSpPr>
          <p:nvPr>
            <p:ph type="title"/>
          </p:nvPr>
        </p:nvSpPr>
        <p:spPr>
          <a:xfrm>
            <a:off x="964096" y="365126"/>
            <a:ext cx="10389704" cy="904874"/>
          </a:xfrm>
        </p:spPr>
        <p:txBody>
          <a:bodyPr/>
          <a:lstStyle/>
          <a:p>
            <a:pPr algn="ctr"/>
            <a:r>
              <a:rPr lang="en-GB" dirty="0"/>
              <a:t>SPATEX 2020</a:t>
            </a:r>
          </a:p>
        </p:txBody>
      </p:sp>
      <p:sp>
        <p:nvSpPr>
          <p:cNvPr id="3" name="Content Placeholder 2">
            <a:extLst>
              <a:ext uri="{FF2B5EF4-FFF2-40B4-BE49-F238E27FC236}">
                <a16:creationId xmlns:a16="http://schemas.microsoft.com/office/drawing/2014/main" id="{4FA9B429-0341-8348-AC1E-EAC0277FAC2B}"/>
              </a:ext>
            </a:extLst>
          </p:cNvPr>
          <p:cNvSpPr>
            <a:spLocks noGrp="1"/>
          </p:cNvSpPr>
          <p:nvPr>
            <p:ph idx="1"/>
          </p:nvPr>
        </p:nvSpPr>
        <p:spPr>
          <a:xfrm>
            <a:off x="725557" y="1580323"/>
            <a:ext cx="10628243" cy="4007678"/>
          </a:xfrm>
        </p:spPr>
        <p:txBody>
          <a:bodyPr>
            <a:normAutofit fontScale="55000" lnSpcReduction="20000"/>
          </a:bodyPr>
          <a:lstStyle/>
          <a:p>
            <a:pPr algn="ctr">
              <a:lnSpc>
                <a:spcPct val="80000"/>
              </a:lnSpc>
            </a:pPr>
            <a:r>
              <a:rPr lang="en-GB" altLang="en-US" sz="5100" dirty="0">
                <a:latin typeface="Calibri Light" panose="020F0302020204030204" pitchFamily="34" charset="0"/>
                <a:cs typeface="Calibri Light" panose="020F0302020204030204" pitchFamily="34" charset="0"/>
              </a:rPr>
              <a:t>Howard C.C Gosling</a:t>
            </a:r>
          </a:p>
          <a:p>
            <a:pPr algn="ctr">
              <a:lnSpc>
                <a:spcPct val="80000"/>
              </a:lnSpc>
            </a:pPr>
            <a:endParaRPr lang="en-GB" altLang="en-US" dirty="0">
              <a:latin typeface="Calibri Light" panose="020F0302020204030204" pitchFamily="34" charset="0"/>
              <a:cs typeface="Calibri Light" panose="020F0302020204030204" pitchFamily="34" charset="0"/>
            </a:endParaRPr>
          </a:p>
          <a:p>
            <a:pPr algn="ctr">
              <a:lnSpc>
                <a:spcPct val="80000"/>
              </a:lnSpc>
            </a:pPr>
            <a:r>
              <a:rPr lang="en-GB" altLang="en-US" sz="2900" dirty="0">
                <a:latin typeface="Calibri Light" panose="020F0302020204030204" pitchFamily="34" charset="0"/>
                <a:cs typeface="Calibri Light" panose="020F0302020204030204" pitchFamily="34" charset="0"/>
              </a:rPr>
              <a:t>BSc(Hons), MRSC, </a:t>
            </a:r>
            <a:r>
              <a:rPr lang="en-GB" altLang="en-US" sz="2900" dirty="0" err="1">
                <a:latin typeface="Calibri Light" panose="020F0302020204030204" pitchFamily="34" charset="0"/>
                <a:cs typeface="Calibri Light" panose="020F0302020204030204" pitchFamily="34" charset="0"/>
              </a:rPr>
              <a:t>CBiol</a:t>
            </a:r>
            <a:r>
              <a:rPr lang="en-GB" altLang="en-US" sz="2900" dirty="0">
                <a:latin typeface="Calibri Light" panose="020F0302020204030204" pitchFamily="34" charset="0"/>
                <a:cs typeface="Calibri Light" panose="020F0302020204030204" pitchFamily="34" charset="0"/>
              </a:rPr>
              <a:t>, </a:t>
            </a:r>
            <a:r>
              <a:rPr lang="en-GB" altLang="en-US" sz="2900" dirty="0" err="1">
                <a:latin typeface="Calibri Light" panose="020F0302020204030204" pitchFamily="34" charset="0"/>
                <a:cs typeface="Calibri Light" panose="020F0302020204030204" pitchFamily="34" charset="0"/>
              </a:rPr>
              <a:t>MiBiol</a:t>
            </a:r>
            <a:r>
              <a:rPr lang="en-GB" altLang="en-US" sz="2900" dirty="0">
                <a:latin typeface="Calibri Light" panose="020F0302020204030204" pitchFamily="34" charset="0"/>
                <a:cs typeface="Calibri Light" panose="020F0302020204030204" pitchFamily="34" charset="0"/>
              </a:rPr>
              <a:t>, FRSPH, FPWTAG </a:t>
            </a:r>
            <a:r>
              <a:rPr lang="en-GB" altLang="en-US" sz="2900" dirty="0" err="1">
                <a:latin typeface="Calibri Light" panose="020F0302020204030204" pitchFamily="34" charset="0"/>
                <a:cs typeface="Calibri Light" panose="020F0302020204030204" pitchFamily="34" charset="0"/>
              </a:rPr>
              <a:t>FWMSoc</a:t>
            </a:r>
            <a:r>
              <a:rPr lang="en-GB" altLang="en-US" sz="2900" dirty="0">
                <a:latin typeface="Calibri Light" panose="020F0302020204030204" pitchFamily="34" charset="0"/>
                <a:cs typeface="Calibri Light" panose="020F0302020204030204" pitchFamily="34" charset="0"/>
              </a:rPr>
              <a:t>, FISPE, CEDR Accredited Mediator</a:t>
            </a:r>
          </a:p>
          <a:p>
            <a:pPr algn="ctr">
              <a:lnSpc>
                <a:spcPct val="80000"/>
              </a:lnSpc>
            </a:pPr>
            <a:r>
              <a:rPr lang="en-GB" altLang="en-US" sz="2900" dirty="0">
                <a:latin typeface="Calibri Light" panose="020F0302020204030204" pitchFamily="34" charset="0"/>
                <a:cs typeface="Calibri Light" panose="020F0302020204030204" pitchFamily="34" charset="0"/>
              </a:rPr>
              <a:t>Dangerous Goods Safety Advisor</a:t>
            </a:r>
          </a:p>
          <a:p>
            <a:pPr algn="ctr">
              <a:lnSpc>
                <a:spcPct val="80000"/>
              </a:lnSpc>
            </a:pPr>
            <a:r>
              <a:rPr lang="en-GB" altLang="en-US" sz="2900" dirty="0">
                <a:latin typeface="Calibri Light" panose="020F0302020204030204" pitchFamily="34" charset="0"/>
                <a:cs typeface="Calibri Light" panose="020F0302020204030204" pitchFamily="34" charset="0"/>
              </a:rPr>
              <a:t>Road Certificate Number 2849533/010130</a:t>
            </a:r>
          </a:p>
          <a:p>
            <a:pPr algn="ctr">
              <a:lnSpc>
                <a:spcPct val="80000"/>
              </a:lnSpc>
            </a:pPr>
            <a:r>
              <a:rPr lang="en-GB" altLang="en-US" sz="2900" dirty="0">
                <a:latin typeface="Calibri Light" panose="020F0302020204030204" pitchFamily="34" charset="0"/>
                <a:cs typeface="Calibri Light" panose="020F0302020204030204" pitchFamily="34" charset="0"/>
              </a:rPr>
              <a:t>DG Master for Sea – IMDG Code</a:t>
            </a:r>
          </a:p>
          <a:p>
            <a:pPr algn="ctr">
              <a:lnSpc>
                <a:spcPct val="80000"/>
              </a:lnSpc>
            </a:pPr>
            <a:r>
              <a:rPr lang="en-GB" altLang="en-US" sz="2900" dirty="0">
                <a:latin typeface="Calibri Light" panose="020F0302020204030204" pitchFamily="34" charset="0"/>
                <a:cs typeface="Calibri Light" panose="020F0302020204030204" pitchFamily="34" charset="0"/>
              </a:rPr>
              <a:t>Nether Compton Nr Sherborne Dorset DT9 4PZ UK</a:t>
            </a:r>
          </a:p>
          <a:p>
            <a:pPr algn="ctr">
              <a:lnSpc>
                <a:spcPct val="80000"/>
              </a:lnSpc>
            </a:pPr>
            <a:endParaRPr lang="en-GB" altLang="en-US" sz="2900" dirty="0">
              <a:latin typeface="Calibri Light" panose="020F0302020204030204" pitchFamily="34" charset="0"/>
              <a:cs typeface="Calibri Light" panose="020F0302020204030204" pitchFamily="34" charset="0"/>
            </a:endParaRPr>
          </a:p>
          <a:p>
            <a:pPr algn="ctr">
              <a:lnSpc>
                <a:spcPct val="80000"/>
              </a:lnSpc>
            </a:pPr>
            <a:r>
              <a:rPr lang="en-GB" altLang="en-US" sz="2900" dirty="0">
                <a:latin typeface="Calibri Light" panose="020F0302020204030204" pitchFamily="34" charset="0"/>
                <a:cs typeface="Calibri Light" panose="020F0302020204030204" pitchFamily="34" charset="0"/>
              </a:rPr>
              <a:t>Email: </a:t>
            </a:r>
            <a:r>
              <a:rPr lang="en-GB" altLang="en-US" sz="2900" dirty="0">
                <a:latin typeface="Calibri Light" panose="020F0302020204030204" pitchFamily="34" charset="0"/>
                <a:cs typeface="Calibri Light" panose="020F0302020204030204" pitchFamily="34" charset="0"/>
                <a:hlinkClick r:id="rId2"/>
              </a:rPr>
              <a:t>howard@poolandspaadvice.co.uk</a:t>
            </a:r>
            <a:r>
              <a:rPr lang="en-GB" altLang="en-US" sz="2900" dirty="0">
                <a:latin typeface="Calibri Light" panose="020F0302020204030204" pitchFamily="34" charset="0"/>
                <a:cs typeface="Calibri Light" panose="020F0302020204030204" pitchFamily="34" charset="0"/>
              </a:rPr>
              <a:t> </a:t>
            </a:r>
          </a:p>
          <a:p>
            <a:pPr algn="ctr">
              <a:lnSpc>
                <a:spcPct val="80000"/>
              </a:lnSpc>
            </a:pPr>
            <a:r>
              <a:rPr lang="en-GB" altLang="en-US" sz="2900" dirty="0">
                <a:latin typeface="Calibri Light" panose="020F0302020204030204" pitchFamily="34" charset="0"/>
                <a:cs typeface="Calibri Light" panose="020F0302020204030204" pitchFamily="34" charset="0"/>
              </a:rPr>
              <a:t>Web site: </a:t>
            </a:r>
            <a:r>
              <a:rPr lang="en-GB" altLang="en-US" sz="2900" dirty="0">
                <a:latin typeface="Calibri Light" panose="020F0302020204030204" pitchFamily="34" charset="0"/>
                <a:cs typeface="Calibri Light" panose="020F0302020204030204" pitchFamily="34" charset="0"/>
                <a:hlinkClick r:id="rId3"/>
              </a:rPr>
              <a:t>www.poolandspaadvice.co.uk</a:t>
            </a:r>
            <a:endParaRPr lang="en-GB" altLang="en-US" sz="2900" dirty="0">
              <a:latin typeface="Calibri Light" panose="020F0302020204030204" pitchFamily="34" charset="0"/>
              <a:cs typeface="Calibri Light" panose="020F0302020204030204" pitchFamily="34" charset="0"/>
            </a:endParaRPr>
          </a:p>
          <a:p>
            <a:pPr algn="ctr">
              <a:lnSpc>
                <a:spcPct val="80000"/>
              </a:lnSpc>
            </a:pPr>
            <a:endParaRPr lang="en-GB" altLang="en-US" sz="2900" dirty="0">
              <a:latin typeface="Calibri Light" panose="020F0302020204030204" pitchFamily="34" charset="0"/>
              <a:cs typeface="Calibri Light" panose="020F0302020204030204" pitchFamily="34" charset="0"/>
            </a:endParaRPr>
          </a:p>
          <a:p>
            <a:pPr algn="ctr">
              <a:lnSpc>
                <a:spcPct val="80000"/>
              </a:lnSpc>
            </a:pPr>
            <a:r>
              <a:rPr lang="en-GB" altLang="en-US" sz="2900" dirty="0">
                <a:latin typeface="Calibri Light" panose="020F0302020204030204" pitchFamily="34" charset="0"/>
                <a:cs typeface="Calibri Light" panose="020F0302020204030204" pitchFamily="34" charset="0"/>
              </a:rPr>
              <a:t>Tel:  +44 1935 389069 </a:t>
            </a:r>
          </a:p>
          <a:p>
            <a:pPr algn="ctr">
              <a:lnSpc>
                <a:spcPct val="80000"/>
              </a:lnSpc>
            </a:pPr>
            <a:r>
              <a:rPr lang="en-GB" altLang="en-US" sz="2900" dirty="0">
                <a:latin typeface="Calibri Light" panose="020F0302020204030204" pitchFamily="34" charset="0"/>
                <a:cs typeface="Calibri Light" panose="020F0302020204030204" pitchFamily="34" charset="0"/>
              </a:rPr>
              <a:t>Fax:  + 44 1935 815699</a:t>
            </a:r>
          </a:p>
          <a:p>
            <a:pPr algn="ctr">
              <a:lnSpc>
                <a:spcPct val="80000"/>
              </a:lnSpc>
            </a:pPr>
            <a:r>
              <a:rPr lang="en-GB" altLang="en-US" sz="2900" dirty="0">
                <a:latin typeface="Calibri Light" panose="020F0302020204030204" pitchFamily="34" charset="0"/>
                <a:cs typeface="Calibri Light" panose="020F0302020204030204" pitchFamily="34" charset="0"/>
              </a:rPr>
              <a:t>Mobile:  + 44 7860 330311</a:t>
            </a:r>
            <a:endParaRPr lang="en-US" altLang="en-US" sz="2900" dirty="0">
              <a:latin typeface="Calibri Light" panose="020F0302020204030204" pitchFamily="34" charset="0"/>
              <a:cs typeface="Calibri Light" panose="020F0302020204030204" pitchFamily="34" charset="0"/>
            </a:endParaRPr>
          </a:p>
          <a:p>
            <a:endParaRPr lang="en-GB" dirty="0"/>
          </a:p>
        </p:txBody>
      </p:sp>
    </p:spTree>
    <p:extLst>
      <p:ext uri="{BB962C8B-B14F-4D97-AF65-F5344CB8AC3E}">
        <p14:creationId xmlns:p14="http://schemas.microsoft.com/office/powerpoint/2010/main" val="172688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787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80478-CBA7-4A20-B840-F1B613987F7C}"/>
              </a:ext>
            </a:extLst>
          </p:cNvPr>
          <p:cNvSpPr>
            <a:spLocks noGrp="1"/>
          </p:cNvSpPr>
          <p:nvPr>
            <p:ph type="title"/>
          </p:nvPr>
        </p:nvSpPr>
        <p:spPr/>
        <p:txBody>
          <a:bodyPr/>
          <a:lstStyle/>
          <a:p>
            <a:r>
              <a:rPr lang="en-GB" dirty="0"/>
              <a:t>                                             </a:t>
            </a:r>
          </a:p>
        </p:txBody>
      </p:sp>
      <p:sp>
        <p:nvSpPr>
          <p:cNvPr id="4" name="Content Placeholder 3">
            <a:extLst>
              <a:ext uri="{FF2B5EF4-FFF2-40B4-BE49-F238E27FC236}">
                <a16:creationId xmlns:a16="http://schemas.microsoft.com/office/drawing/2014/main" id="{36E453EE-F7D0-42DB-9D83-E2D75B9AB4C8}"/>
              </a:ext>
            </a:extLst>
          </p:cNvPr>
          <p:cNvSpPr>
            <a:spLocks noGrp="1"/>
          </p:cNvSpPr>
          <p:nvPr>
            <p:ph idx="1"/>
          </p:nvPr>
        </p:nvSpPr>
        <p:spPr/>
        <p:txBody>
          <a:bodyPr/>
          <a:lstStyle/>
          <a:p>
            <a:pPr marL="0" indent="0">
              <a:buNone/>
            </a:pPr>
            <a:r>
              <a:rPr lang="en-GB" dirty="0"/>
              <a:t>       </a:t>
            </a:r>
          </a:p>
        </p:txBody>
      </p:sp>
      <p:pic>
        <p:nvPicPr>
          <p:cNvPr id="7" name="Picture 6" descr="A close up of a piece of paper&#10;&#10;Description automatically generated">
            <a:extLst>
              <a:ext uri="{FF2B5EF4-FFF2-40B4-BE49-F238E27FC236}">
                <a16:creationId xmlns:a16="http://schemas.microsoft.com/office/drawing/2014/main" id="{E98B5D0D-1977-4419-AEE9-E6D5ABC33AD7}"/>
              </a:ext>
            </a:extLst>
          </p:cNvPr>
          <p:cNvPicPr>
            <a:picLocks noChangeAspect="1"/>
          </p:cNvPicPr>
          <p:nvPr/>
        </p:nvPicPr>
        <p:blipFill rotWithShape="1">
          <a:blip r:embed="rId2"/>
          <a:srcRect l="20867" r="13302" b="24493"/>
          <a:stretch/>
        </p:blipFill>
        <p:spPr>
          <a:xfrm>
            <a:off x="4351682" y="258418"/>
            <a:ext cx="3488635" cy="5178287"/>
          </a:xfrm>
          <a:prstGeom prst="rect">
            <a:avLst/>
          </a:prstGeom>
        </p:spPr>
      </p:pic>
    </p:spTree>
    <p:extLst>
      <p:ext uri="{BB962C8B-B14F-4D97-AF65-F5344CB8AC3E}">
        <p14:creationId xmlns:p14="http://schemas.microsoft.com/office/powerpoint/2010/main" val="1034154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570CE-34B2-4253-9292-0A4D701576B1}"/>
              </a:ext>
            </a:extLst>
          </p:cNvPr>
          <p:cNvSpPr>
            <a:spLocks noGrp="1"/>
          </p:cNvSpPr>
          <p:nvPr>
            <p:ph type="title"/>
          </p:nvPr>
        </p:nvSpPr>
        <p:spPr>
          <a:xfrm>
            <a:off x="1009650" y="1057275"/>
            <a:ext cx="10267950" cy="5458934"/>
          </a:xfrm>
        </p:spPr>
        <p:txBody>
          <a:bodyPr>
            <a:noAutofit/>
          </a:bodyPr>
          <a:lstStyle/>
          <a:p>
            <a:pPr algn="ctr"/>
            <a:r>
              <a:rPr lang="en-GB" sz="2400" b="0" dirty="0">
                <a:solidFill>
                  <a:srgbClr val="002060"/>
                </a:solidFill>
              </a:rPr>
              <a:t>The Pool Water Treatment Advisory Group has been publishing books for 22 of its 34-year existence. But that is really only two titles – Pool Water Guide (1995) and its sequel Swimming Pool Water (latest best-selling edition 2017). Swimming Pool Water has a chapter on spas, but we felt there was a need for guidance on hot tubs tailored quite carefully and specifically to its operators. Thus this book.</a:t>
            </a:r>
            <a:br>
              <a:rPr lang="en-GB" sz="2400" b="0" dirty="0">
                <a:solidFill>
                  <a:srgbClr val="002060"/>
                </a:solidFill>
              </a:rPr>
            </a:br>
            <a:br>
              <a:rPr lang="en-GB" sz="2400" b="0" dirty="0">
                <a:solidFill>
                  <a:srgbClr val="002060"/>
                </a:solidFill>
              </a:rPr>
            </a:br>
            <a:r>
              <a:rPr lang="en-GB" sz="2400" b="0" dirty="0">
                <a:solidFill>
                  <a:srgbClr val="002060"/>
                </a:solidFill>
              </a:rPr>
              <a:t>Hot Tubs for Business is the first of a series of three books about spas that PWTAG is publishing (commercial spas and domestic spas to come). We wanted to get this one out first, as domestic-style hot tubs – perhaps badly chosen or installed, poorly maintained or wrongly used – can be lethal, especially when they are used for business purposes. There have been a number of outbreaks of illness, including fatalities, linked to hot tubs in holiday park rental units, hotel bedrooms, holiday lets, on hire and even on display. </a:t>
            </a:r>
            <a:br>
              <a:rPr lang="en-GB" sz="2400" dirty="0">
                <a:solidFill>
                  <a:srgbClr val="002060"/>
                </a:solidFill>
              </a:rPr>
            </a:br>
            <a:br>
              <a:rPr lang="en-GB" sz="2000" dirty="0">
                <a:solidFill>
                  <a:srgbClr val="002060"/>
                </a:solidFill>
              </a:rPr>
            </a:br>
            <a:endParaRPr lang="en-GB" sz="2000" dirty="0">
              <a:solidFill>
                <a:srgbClr val="002060"/>
              </a:solidFill>
            </a:endParaRPr>
          </a:p>
        </p:txBody>
      </p:sp>
      <p:sp>
        <p:nvSpPr>
          <p:cNvPr id="3" name="Content Placeholder 2">
            <a:extLst>
              <a:ext uri="{FF2B5EF4-FFF2-40B4-BE49-F238E27FC236}">
                <a16:creationId xmlns:a16="http://schemas.microsoft.com/office/drawing/2014/main" id="{5F687F1E-AC49-4193-83D2-33A0D268F674}"/>
              </a:ext>
            </a:extLst>
          </p:cNvPr>
          <p:cNvSpPr>
            <a:spLocks noGrp="1"/>
          </p:cNvSpPr>
          <p:nvPr>
            <p:ph idx="1"/>
          </p:nvPr>
        </p:nvSpPr>
        <p:spPr>
          <a:xfrm>
            <a:off x="1580225" y="5424255"/>
            <a:ext cx="9773574" cy="752707"/>
          </a:xfrm>
        </p:spPr>
        <p:txBody>
          <a:bodyPr/>
          <a:lstStyle/>
          <a:p>
            <a:pPr marL="0" indent="0">
              <a:buNone/>
            </a:pPr>
            <a:r>
              <a:rPr lang="en-GB" dirty="0"/>
              <a:t>                        </a:t>
            </a:r>
          </a:p>
        </p:txBody>
      </p:sp>
    </p:spTree>
    <p:extLst>
      <p:ext uri="{BB962C8B-B14F-4D97-AF65-F5344CB8AC3E}">
        <p14:creationId xmlns:p14="http://schemas.microsoft.com/office/powerpoint/2010/main" val="510157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9CAAA-5B40-4CB9-A1F5-824DB59591FA}"/>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B1332EB0-8FAF-44F1-A0A7-584476BF0C2A}"/>
              </a:ext>
            </a:extLst>
          </p:cNvPr>
          <p:cNvSpPr>
            <a:spLocks noGrp="1"/>
          </p:cNvSpPr>
          <p:nvPr>
            <p:ph idx="1"/>
          </p:nvPr>
        </p:nvSpPr>
        <p:spPr>
          <a:xfrm>
            <a:off x="542925" y="666750"/>
            <a:ext cx="10810875" cy="5510213"/>
          </a:xfrm>
        </p:spPr>
        <p:txBody>
          <a:bodyPr>
            <a:normAutofit/>
          </a:bodyPr>
          <a:lstStyle/>
          <a:p>
            <a:pPr marL="0" indent="0" algn="ctr">
              <a:buNone/>
            </a:pPr>
            <a:r>
              <a:rPr lang="en-GB" sz="3200" dirty="0">
                <a:solidFill>
                  <a:srgbClr val="002060"/>
                </a:solidFill>
                <a:latin typeface="+mj-lt"/>
              </a:rPr>
              <a:t>This book is presented in the clear and definitive fashion that the many thousands of readers of PWTAG’s Swimming Pool Water have appreciated over the years. Anyone operating, or contemplating installing hot tubs as part of a business activity will need this book if they want to be both safe and up to date with the latest guidance. </a:t>
            </a:r>
            <a:br>
              <a:rPr lang="en-GB" sz="3200" dirty="0">
                <a:solidFill>
                  <a:srgbClr val="002060"/>
                </a:solidFill>
                <a:latin typeface="+mj-lt"/>
              </a:rPr>
            </a:br>
            <a:br>
              <a:rPr lang="en-GB" sz="3200" dirty="0">
                <a:solidFill>
                  <a:srgbClr val="002060"/>
                </a:solidFill>
                <a:latin typeface="+mj-lt"/>
              </a:rPr>
            </a:br>
            <a:r>
              <a:rPr lang="en-GB" sz="3200" dirty="0">
                <a:solidFill>
                  <a:srgbClr val="002060"/>
                </a:solidFill>
                <a:latin typeface="+mj-lt"/>
              </a:rPr>
              <a:t>In preparing this book, we have drawn on the expertise of our increasing band of members. Council members are listed. And we have had invaluable technical support from our Industry and Training Forums, detailed on page 55.</a:t>
            </a:r>
            <a:br>
              <a:rPr lang="en-GB" sz="3200" dirty="0">
                <a:solidFill>
                  <a:srgbClr val="002060"/>
                </a:solidFill>
                <a:latin typeface="+mj-lt"/>
              </a:rPr>
            </a:br>
            <a:endParaRPr lang="en-GB" sz="3200" dirty="0">
              <a:latin typeface="+mj-lt"/>
            </a:endParaRPr>
          </a:p>
        </p:txBody>
      </p:sp>
    </p:spTree>
    <p:extLst>
      <p:ext uri="{BB962C8B-B14F-4D97-AF65-F5344CB8AC3E}">
        <p14:creationId xmlns:p14="http://schemas.microsoft.com/office/powerpoint/2010/main" val="9628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3B6EB-4F48-4646-B339-90224B358DB7}"/>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C23086B0-8506-4149-8111-41B9E9B2F162}"/>
              </a:ext>
            </a:extLst>
          </p:cNvPr>
          <p:cNvSpPr>
            <a:spLocks noGrp="1"/>
          </p:cNvSpPr>
          <p:nvPr>
            <p:ph idx="1"/>
          </p:nvPr>
        </p:nvSpPr>
        <p:spPr>
          <a:xfrm>
            <a:off x="636104" y="457201"/>
            <a:ext cx="10717696" cy="5130800"/>
          </a:xfrm>
        </p:spPr>
        <p:txBody>
          <a:bodyPr/>
          <a:lstStyle/>
          <a:p>
            <a:pPr marL="0" indent="0">
              <a:buNone/>
            </a:pPr>
            <a:r>
              <a:rPr lang="en-GB" dirty="0"/>
              <a:t>  </a:t>
            </a:r>
          </a:p>
        </p:txBody>
      </p:sp>
      <p:pic>
        <p:nvPicPr>
          <p:cNvPr id="5" name="Picture 4" descr="A screenshot of a cell phone&#10;&#10;Description automatically generated">
            <a:extLst>
              <a:ext uri="{FF2B5EF4-FFF2-40B4-BE49-F238E27FC236}">
                <a16:creationId xmlns:a16="http://schemas.microsoft.com/office/drawing/2014/main" id="{418DEAA0-264C-4248-B59F-47E996199D44}"/>
              </a:ext>
            </a:extLst>
          </p:cNvPr>
          <p:cNvPicPr>
            <a:picLocks noChangeAspect="1"/>
          </p:cNvPicPr>
          <p:nvPr/>
        </p:nvPicPr>
        <p:blipFill rotWithShape="1">
          <a:blip r:embed="rId2"/>
          <a:srcRect t="7895" b="57246"/>
          <a:stretch/>
        </p:blipFill>
        <p:spPr>
          <a:xfrm>
            <a:off x="221699" y="322601"/>
            <a:ext cx="11716301" cy="5400000"/>
          </a:xfrm>
          <a:prstGeom prst="rect">
            <a:avLst/>
          </a:prstGeom>
        </p:spPr>
      </p:pic>
    </p:spTree>
    <p:extLst>
      <p:ext uri="{BB962C8B-B14F-4D97-AF65-F5344CB8AC3E}">
        <p14:creationId xmlns:p14="http://schemas.microsoft.com/office/powerpoint/2010/main" val="2611329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33DA6-9DD2-4F40-BC05-3BF058A13C2C}"/>
              </a:ext>
            </a:extLst>
          </p:cNvPr>
          <p:cNvSpPr>
            <a:spLocks noGrp="1"/>
          </p:cNvSpPr>
          <p:nvPr>
            <p:ph type="title"/>
          </p:nvPr>
        </p:nvSpPr>
        <p:spPr/>
        <p:txBody>
          <a:bodyPr/>
          <a:lstStyle/>
          <a:p>
            <a:r>
              <a:rPr lang="en-GB" dirty="0"/>
              <a:t>                   </a:t>
            </a:r>
          </a:p>
        </p:txBody>
      </p:sp>
      <p:pic>
        <p:nvPicPr>
          <p:cNvPr id="5" name="Content Placeholder 4">
            <a:extLst>
              <a:ext uri="{FF2B5EF4-FFF2-40B4-BE49-F238E27FC236}">
                <a16:creationId xmlns:a16="http://schemas.microsoft.com/office/drawing/2014/main" id="{13CB9CAA-D0BA-4EB9-9A93-E620F1A6C0A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3196" b="16754"/>
          <a:stretch/>
        </p:blipFill>
        <p:spPr>
          <a:xfrm>
            <a:off x="1079814" y="192875"/>
            <a:ext cx="3837967" cy="5436000"/>
          </a:xfrm>
        </p:spPr>
      </p:pic>
      <p:sp>
        <p:nvSpPr>
          <p:cNvPr id="3" name="TextBox 2">
            <a:extLst>
              <a:ext uri="{FF2B5EF4-FFF2-40B4-BE49-F238E27FC236}">
                <a16:creationId xmlns:a16="http://schemas.microsoft.com/office/drawing/2014/main" id="{3A21A74E-C804-4F8C-ADBE-A5389415012C}"/>
              </a:ext>
            </a:extLst>
          </p:cNvPr>
          <p:cNvSpPr txBox="1"/>
          <p:nvPr/>
        </p:nvSpPr>
        <p:spPr>
          <a:xfrm>
            <a:off x="7651221" y="1321356"/>
            <a:ext cx="2981582" cy="1569660"/>
          </a:xfrm>
          <a:prstGeom prst="rect">
            <a:avLst/>
          </a:prstGeom>
          <a:noFill/>
        </p:spPr>
        <p:txBody>
          <a:bodyPr wrap="square" rtlCol="0">
            <a:spAutoFit/>
          </a:bodyPr>
          <a:lstStyle/>
          <a:p>
            <a:r>
              <a:rPr lang="en-GB" sz="2400" dirty="0">
                <a:solidFill>
                  <a:srgbClr val="002060"/>
                </a:solidFill>
                <a:latin typeface="+mj-lt"/>
              </a:rPr>
              <a:t>The book (HSG 282) is now available as an option as well as online</a:t>
            </a:r>
          </a:p>
        </p:txBody>
      </p:sp>
    </p:spTree>
    <p:extLst>
      <p:ext uri="{BB962C8B-B14F-4D97-AF65-F5344CB8AC3E}">
        <p14:creationId xmlns:p14="http://schemas.microsoft.com/office/powerpoint/2010/main" val="1424198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6EDF-4738-4F8C-B6C4-87EFE9FA0E13}"/>
              </a:ext>
            </a:extLst>
          </p:cNvPr>
          <p:cNvSpPr>
            <a:spLocks noGrp="1"/>
          </p:cNvSpPr>
          <p:nvPr>
            <p:ph type="title"/>
          </p:nvPr>
        </p:nvSpPr>
        <p:spPr/>
        <p:txBody>
          <a:bodyPr/>
          <a:lstStyle/>
          <a:p>
            <a:r>
              <a:rPr lang="en-GB" dirty="0"/>
              <a:t>              </a:t>
            </a:r>
          </a:p>
        </p:txBody>
      </p:sp>
      <p:pic>
        <p:nvPicPr>
          <p:cNvPr id="5" name="Content Placeholder 4" descr="A close up of a device&#10;&#10;Description generated with high confidence">
            <a:extLst>
              <a:ext uri="{FF2B5EF4-FFF2-40B4-BE49-F238E27FC236}">
                <a16:creationId xmlns:a16="http://schemas.microsoft.com/office/drawing/2014/main" id="{425A6667-2F86-4888-ACB2-6C74DEF7C9B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3196" b="13997"/>
          <a:stretch/>
        </p:blipFill>
        <p:spPr>
          <a:xfrm>
            <a:off x="935507" y="7045"/>
            <a:ext cx="3887122" cy="5688000"/>
          </a:xfrm>
        </p:spPr>
      </p:pic>
      <p:sp>
        <p:nvSpPr>
          <p:cNvPr id="3" name="TextBox 2">
            <a:extLst>
              <a:ext uri="{FF2B5EF4-FFF2-40B4-BE49-F238E27FC236}">
                <a16:creationId xmlns:a16="http://schemas.microsoft.com/office/drawing/2014/main" id="{2C3D75E2-E7D2-4A7B-BA07-3780BBECD6F6}"/>
              </a:ext>
            </a:extLst>
          </p:cNvPr>
          <p:cNvSpPr txBox="1"/>
          <p:nvPr/>
        </p:nvSpPr>
        <p:spPr>
          <a:xfrm>
            <a:off x="7571282" y="2423604"/>
            <a:ext cx="2576570" cy="1446550"/>
          </a:xfrm>
          <a:prstGeom prst="rect">
            <a:avLst/>
          </a:prstGeom>
          <a:noFill/>
        </p:spPr>
        <p:txBody>
          <a:bodyPr wrap="square" rtlCol="0">
            <a:spAutoFit/>
          </a:bodyPr>
          <a:lstStyle/>
          <a:p>
            <a:r>
              <a:rPr lang="en-GB" sz="4400" dirty="0">
                <a:solidFill>
                  <a:srgbClr val="002060"/>
                </a:solidFill>
                <a:latin typeface="+mj-lt"/>
              </a:rPr>
              <a:t>HSG 282</a:t>
            </a:r>
          </a:p>
          <a:p>
            <a:r>
              <a:rPr lang="en-GB" sz="4400" dirty="0">
                <a:solidFill>
                  <a:srgbClr val="002060"/>
                </a:solidFill>
                <a:latin typeface="+mj-lt"/>
              </a:rPr>
              <a:t>£18.00</a:t>
            </a:r>
          </a:p>
        </p:txBody>
      </p:sp>
    </p:spTree>
    <p:extLst>
      <p:ext uri="{BB962C8B-B14F-4D97-AF65-F5344CB8AC3E}">
        <p14:creationId xmlns:p14="http://schemas.microsoft.com/office/powerpoint/2010/main" val="3554082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285F3-B632-4B4E-8540-6DEAAE417221}"/>
              </a:ext>
            </a:extLst>
          </p:cNvPr>
          <p:cNvSpPr>
            <a:spLocks noGrp="1"/>
          </p:cNvSpPr>
          <p:nvPr>
            <p:ph type="title"/>
          </p:nvPr>
        </p:nvSpPr>
        <p:spPr>
          <a:xfrm>
            <a:off x="838200" y="355600"/>
            <a:ext cx="10515600" cy="1325563"/>
          </a:xfrm>
        </p:spPr>
        <p:txBody>
          <a:bodyPr/>
          <a:lstStyle/>
          <a:p>
            <a:pPr algn="ctr"/>
            <a:r>
              <a:rPr lang="en-GB" dirty="0">
                <a:solidFill>
                  <a:srgbClr val="002060"/>
                </a:solidFill>
              </a:rPr>
              <a:t>Risk Assessments:</a:t>
            </a:r>
          </a:p>
        </p:txBody>
      </p:sp>
      <p:sp>
        <p:nvSpPr>
          <p:cNvPr id="3" name="Content Placeholder 2">
            <a:extLst>
              <a:ext uri="{FF2B5EF4-FFF2-40B4-BE49-F238E27FC236}">
                <a16:creationId xmlns:a16="http://schemas.microsoft.com/office/drawing/2014/main" id="{74FE4BF5-A064-4542-ABD8-91DDDBFE8B13}"/>
              </a:ext>
            </a:extLst>
          </p:cNvPr>
          <p:cNvSpPr>
            <a:spLocks noGrp="1"/>
          </p:cNvSpPr>
          <p:nvPr>
            <p:ph idx="1"/>
          </p:nvPr>
        </p:nvSpPr>
        <p:spPr/>
        <p:txBody>
          <a:bodyPr>
            <a:normAutofit fontScale="92500" lnSpcReduction="20000"/>
          </a:bodyPr>
          <a:lstStyle/>
          <a:p>
            <a:pPr marL="0" indent="0" algn="ctr">
              <a:buNone/>
            </a:pPr>
            <a:r>
              <a:rPr lang="en-GB" dirty="0">
                <a:solidFill>
                  <a:srgbClr val="002060"/>
                </a:solidFill>
                <a:latin typeface="+mj-lt"/>
              </a:rPr>
              <a:t>Govern everything you do.</a:t>
            </a:r>
          </a:p>
          <a:p>
            <a:pPr algn="ctr"/>
            <a:endParaRPr lang="en-GB" dirty="0">
              <a:solidFill>
                <a:srgbClr val="002060"/>
              </a:solidFill>
              <a:latin typeface="+mj-lt"/>
            </a:endParaRPr>
          </a:p>
          <a:p>
            <a:pPr marL="0" indent="0" algn="ctr">
              <a:buNone/>
            </a:pPr>
            <a:r>
              <a:rPr lang="en-GB" dirty="0">
                <a:solidFill>
                  <a:srgbClr val="002060"/>
                </a:solidFill>
                <a:latin typeface="+mj-lt"/>
              </a:rPr>
              <a:t>You must have an NOP.</a:t>
            </a:r>
          </a:p>
          <a:p>
            <a:pPr algn="ctr"/>
            <a:endParaRPr lang="en-GB" dirty="0">
              <a:solidFill>
                <a:srgbClr val="002060"/>
              </a:solidFill>
              <a:latin typeface="+mj-lt"/>
            </a:endParaRPr>
          </a:p>
          <a:p>
            <a:pPr marL="0" indent="0" algn="ctr">
              <a:buNone/>
            </a:pPr>
            <a:r>
              <a:rPr lang="en-GB" dirty="0">
                <a:solidFill>
                  <a:srgbClr val="002060"/>
                </a:solidFill>
                <a:latin typeface="+mj-lt"/>
              </a:rPr>
              <a:t>You must have an EAP.</a:t>
            </a:r>
          </a:p>
          <a:p>
            <a:pPr algn="ctr"/>
            <a:endParaRPr lang="en-GB" dirty="0">
              <a:solidFill>
                <a:srgbClr val="002060"/>
              </a:solidFill>
              <a:latin typeface="+mj-lt"/>
            </a:endParaRPr>
          </a:p>
          <a:p>
            <a:pPr marL="0" indent="0" algn="ctr">
              <a:buNone/>
            </a:pPr>
            <a:r>
              <a:rPr lang="en-GB" dirty="0">
                <a:solidFill>
                  <a:srgbClr val="002060"/>
                </a:solidFill>
                <a:latin typeface="+mj-lt"/>
              </a:rPr>
              <a:t>Review these regularly</a:t>
            </a:r>
          </a:p>
          <a:p>
            <a:pPr algn="ctr"/>
            <a:endParaRPr lang="en-GB" dirty="0">
              <a:solidFill>
                <a:srgbClr val="002060"/>
              </a:solidFill>
              <a:latin typeface="+mj-lt"/>
            </a:endParaRPr>
          </a:p>
          <a:p>
            <a:pPr marL="0" indent="0" algn="ctr">
              <a:buNone/>
            </a:pPr>
            <a:r>
              <a:rPr lang="en-GB" dirty="0">
                <a:solidFill>
                  <a:srgbClr val="002060"/>
                </a:solidFill>
                <a:latin typeface="+mj-lt"/>
              </a:rPr>
              <a:t>Ensure your Risk Assessment is suitable and sufficient</a:t>
            </a:r>
          </a:p>
        </p:txBody>
      </p:sp>
    </p:spTree>
    <p:extLst>
      <p:ext uri="{BB962C8B-B14F-4D97-AF65-F5344CB8AC3E}">
        <p14:creationId xmlns:p14="http://schemas.microsoft.com/office/powerpoint/2010/main" val="1376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48C7EBEA-108E-4909-B476-56407D6DDDDF}"/>
              </a:ext>
            </a:extLst>
          </p:cNvPr>
          <p:cNvSpPr>
            <a:spLocks noGrp="1" noChangeArrowheads="1"/>
          </p:cNvSpPr>
          <p:nvPr>
            <p:ph type="title"/>
          </p:nvPr>
        </p:nvSpPr>
        <p:spPr>
          <a:xfrm>
            <a:off x="1981200" y="836614"/>
            <a:ext cx="8229600" cy="1584325"/>
          </a:xfrm>
        </p:spPr>
        <p:txBody>
          <a:bodyPr/>
          <a:lstStyle/>
          <a:p>
            <a:r>
              <a:rPr lang="en-GB" altLang="en-US" dirty="0">
                <a:solidFill>
                  <a:srgbClr val="002060"/>
                </a:solidFill>
                <a:latin typeface="Calibri Light" panose="020F0302020204030204" pitchFamily="34" charset="0"/>
                <a:cs typeface="Calibri Light" panose="020F0302020204030204" pitchFamily="34" charset="0"/>
              </a:rPr>
              <a:t>Risk Assessment Record Keeping</a:t>
            </a:r>
          </a:p>
        </p:txBody>
      </p:sp>
      <p:sp>
        <p:nvSpPr>
          <p:cNvPr id="22531" name="Content Placeholder 2">
            <a:extLst>
              <a:ext uri="{FF2B5EF4-FFF2-40B4-BE49-F238E27FC236}">
                <a16:creationId xmlns:a16="http://schemas.microsoft.com/office/drawing/2014/main" id="{6FE9A4D6-0580-4E5D-9A4F-6285385E0AFD}"/>
              </a:ext>
            </a:extLst>
          </p:cNvPr>
          <p:cNvSpPr>
            <a:spLocks noGrp="1" noChangeArrowheads="1"/>
          </p:cNvSpPr>
          <p:nvPr>
            <p:ph idx="1"/>
          </p:nvPr>
        </p:nvSpPr>
        <p:spPr>
          <a:xfrm>
            <a:off x="1321905" y="2852739"/>
            <a:ext cx="8888896" cy="3273425"/>
          </a:xfrm>
        </p:spPr>
        <p:txBody>
          <a:bodyPr/>
          <a:lstStyle/>
          <a:p>
            <a:pPr marL="0" indent="0" algn="ctr">
              <a:buNone/>
              <a:defRPr/>
            </a:pPr>
            <a:r>
              <a:rPr lang="en-US" altLang="en-US" dirty="0">
                <a:solidFill>
                  <a:srgbClr val="002060"/>
                </a:solidFill>
                <a:latin typeface="Calibri Light" panose="020F0302020204030204" pitchFamily="34" charset="0"/>
                <a:cs typeface="Calibri Light" panose="020F0302020204030204" pitchFamily="34" charset="0"/>
              </a:rPr>
              <a:t>Written Risk Assessments need to be kept whilst current, and for 2 years after they cease to be current.</a:t>
            </a:r>
          </a:p>
          <a:p>
            <a:pPr>
              <a:defRPr/>
            </a:pPr>
            <a:endParaRPr lang="en-US" altLang="en-US" dirty="0">
              <a:latin typeface="Calibri Light" panose="020F0302020204030204" pitchFamily="34" charset="0"/>
              <a:cs typeface="Calibri Light" panose="020F0302020204030204" pitchFamily="34" charset="0"/>
            </a:endParaRPr>
          </a:p>
        </p:txBody>
      </p:sp>
      <p:sp>
        <p:nvSpPr>
          <p:cNvPr id="22532" name="Footer Placeholder 3">
            <a:extLst>
              <a:ext uri="{FF2B5EF4-FFF2-40B4-BE49-F238E27FC236}">
                <a16:creationId xmlns:a16="http://schemas.microsoft.com/office/drawing/2014/main" id="{DC150D49-B772-46DF-9ED6-94A1324D6166}"/>
              </a:ext>
            </a:extLst>
          </p:cNvPr>
          <p:cNvSpPr>
            <a:spLocks noGrp="1"/>
          </p:cNvSpPr>
          <p:nvPr>
            <p:ph type="ftr" sz="quarter" idx="11"/>
          </p:nvPr>
        </p:nvSpPr>
        <p:spPr>
          <a:xfrm>
            <a:off x="6024563" y="6245225"/>
            <a:ext cx="4464050" cy="4762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1400"/>
              <a:t>Pool and Spa Advice - www.poolandspaadvice.co.uk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7678" y="332656"/>
            <a:ext cx="8362010" cy="1593798"/>
          </a:xfrm>
        </p:spPr>
        <p:txBody>
          <a:bodyPr/>
          <a:lstStyle/>
          <a:p>
            <a:pPr algn="ctr">
              <a:defRPr/>
            </a:pPr>
            <a:r>
              <a:rPr lang="en-GB" sz="5400" dirty="0">
                <a:solidFill>
                  <a:srgbClr val="002060"/>
                </a:solidFill>
                <a:latin typeface="Calibri Light" panose="020F0302020204030204" pitchFamily="34" charset="0"/>
                <a:cs typeface="Calibri Light" panose="020F0302020204030204" pitchFamily="34" charset="0"/>
              </a:rPr>
              <a:t>European Standards</a:t>
            </a:r>
          </a:p>
        </p:txBody>
      </p:sp>
      <p:sp>
        <p:nvSpPr>
          <p:cNvPr id="38915" name="Content Placeholder 2"/>
          <p:cNvSpPr>
            <a:spLocks noGrp="1"/>
          </p:cNvSpPr>
          <p:nvPr>
            <p:ph idx="1"/>
          </p:nvPr>
        </p:nvSpPr>
        <p:spPr>
          <a:xfrm>
            <a:off x="2183907" y="2352583"/>
            <a:ext cx="7817345" cy="4027708"/>
          </a:xfrm>
        </p:spPr>
        <p:txBody>
          <a:bodyPr>
            <a:normAutofit/>
          </a:bodyPr>
          <a:lstStyle/>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BISHTA has worked with BSI and European colleagues to establish European Standards for Spas and Hot Tubs.</a:t>
            </a:r>
          </a:p>
          <a:p>
            <a:pPr algn="ctr"/>
            <a:endParaRPr lang="en-GB" altLang="en-US"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TC 402:  WG 4 has produced EN 17125 covering domestic Hot Tubs in a Business setting </a:t>
            </a:r>
            <a:r>
              <a:rPr lang="en-GB" altLang="en-US" dirty="0">
                <a:solidFill>
                  <a:srgbClr val="002060"/>
                </a:solidFill>
                <a:latin typeface="Calibri Light" panose="020F0302020204030204" pitchFamily="34" charset="0"/>
                <a:cs typeface="Calibri Light" panose="020F0302020204030204" pitchFamily="34" charset="0"/>
              </a:rPr>
              <a:t>as</a:t>
            </a:r>
            <a:r>
              <a:rPr lang="en-GB" altLang="en-US" b="0" dirty="0">
                <a:solidFill>
                  <a:srgbClr val="002060"/>
                </a:solidFill>
                <a:latin typeface="Calibri Light" panose="020F0302020204030204" pitchFamily="34" charset="0"/>
                <a:cs typeface="Calibri Light" panose="020F0302020204030204" pitchFamily="34" charset="0"/>
              </a:rPr>
              <a:t> an Annexe.</a:t>
            </a:r>
          </a:p>
          <a:p>
            <a:pPr marL="0" indent="0" algn="ctr">
              <a:buNone/>
            </a:pPr>
            <a:endParaRPr lang="en-GB" altLang="en-US" b="0" dirty="0">
              <a:solidFill>
                <a:srgbClr val="002060"/>
              </a:solidFill>
              <a:latin typeface="Calibri Light" panose="020F0302020204030204" pitchFamily="34" charset="0"/>
              <a:cs typeface="Calibri Light" panose="020F0302020204030204" pitchFamily="34" charset="0"/>
            </a:endParaRPr>
          </a:p>
          <a:p>
            <a:pPr marL="0" indent="0">
              <a:buNone/>
            </a:pPr>
            <a:endParaRPr lang="en-GB" altLang="en-US" b="0" dirty="0"/>
          </a:p>
        </p:txBody>
      </p:sp>
    </p:spTree>
  </p:cSld>
  <p:clrMapOvr>
    <a:masterClrMapping/>
  </p:clrMapOvr>
  <p:transition spd="slow">
    <p:cover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76B59-2953-4620-9BFA-A06227B60824}"/>
              </a:ext>
            </a:extLst>
          </p:cNvPr>
          <p:cNvSpPr>
            <a:spLocks noGrp="1"/>
          </p:cNvSpPr>
          <p:nvPr>
            <p:ph type="title"/>
          </p:nvPr>
        </p:nvSpPr>
        <p:spPr>
          <a:xfrm>
            <a:off x="2201662" y="239698"/>
            <a:ext cx="7799589" cy="1349406"/>
          </a:xfrm>
        </p:spPr>
        <p:txBody>
          <a:bodyPr>
            <a:normAutofit/>
          </a:bodyPr>
          <a:lstStyle/>
          <a:p>
            <a:pPr algn="ctr"/>
            <a:r>
              <a:rPr lang="en-GB" sz="3200" dirty="0">
                <a:solidFill>
                  <a:srgbClr val="002060"/>
                </a:solidFill>
                <a:latin typeface="Calibri Light" panose="020F0302020204030204" pitchFamily="34" charset="0"/>
                <a:cs typeface="Calibri Light" panose="020F0302020204030204" pitchFamily="34" charset="0"/>
              </a:rPr>
              <a:t>European Standards – </a:t>
            </a:r>
            <a:br>
              <a:rPr lang="en-GB" sz="3200" dirty="0">
                <a:solidFill>
                  <a:srgbClr val="002060"/>
                </a:solidFill>
                <a:latin typeface="Calibri Light" panose="020F0302020204030204" pitchFamily="34" charset="0"/>
                <a:cs typeface="Calibri Light" panose="020F0302020204030204" pitchFamily="34" charset="0"/>
              </a:rPr>
            </a:br>
            <a:r>
              <a:rPr lang="en-GB" sz="3200" dirty="0">
                <a:solidFill>
                  <a:srgbClr val="002060"/>
                </a:solidFill>
                <a:latin typeface="Calibri Light" panose="020F0302020204030204" pitchFamily="34" charset="0"/>
                <a:cs typeface="Calibri Light" panose="020F0302020204030204" pitchFamily="34" charset="0"/>
              </a:rPr>
              <a:t> EN 17125:  2018</a:t>
            </a:r>
          </a:p>
        </p:txBody>
      </p:sp>
      <p:sp>
        <p:nvSpPr>
          <p:cNvPr id="3" name="Content Placeholder 2">
            <a:extLst>
              <a:ext uri="{FF2B5EF4-FFF2-40B4-BE49-F238E27FC236}">
                <a16:creationId xmlns:a16="http://schemas.microsoft.com/office/drawing/2014/main" id="{C73B6EC1-532F-41E4-80CF-4C528A214DCC}"/>
              </a:ext>
            </a:extLst>
          </p:cNvPr>
          <p:cNvSpPr>
            <a:spLocks noGrp="1"/>
          </p:cNvSpPr>
          <p:nvPr>
            <p:ph idx="1"/>
          </p:nvPr>
        </p:nvSpPr>
        <p:spPr>
          <a:xfrm>
            <a:off x="2299317" y="1784412"/>
            <a:ext cx="7725627" cy="4492396"/>
          </a:xfrm>
        </p:spPr>
        <p:txBody>
          <a:bodyPr>
            <a:noAutofit/>
          </a:bodyPr>
          <a:lstStyle/>
          <a:p>
            <a:pPr marL="0" indent="0" algn="ctr">
              <a:buNone/>
            </a:pPr>
            <a:r>
              <a:rPr lang="en-GB" sz="1800" b="0" dirty="0">
                <a:solidFill>
                  <a:srgbClr val="002060"/>
                </a:solidFill>
                <a:latin typeface="Calibri Light" panose="020F0302020204030204" pitchFamily="34" charset="0"/>
                <a:cs typeface="Calibri Light" panose="020F0302020204030204" pitchFamily="34" charset="0"/>
              </a:rPr>
              <a:t>Domestic spas, whirlpool spas and Hot Tubs</a:t>
            </a:r>
          </a:p>
          <a:p>
            <a:pPr marL="0" indent="0" algn="ctr">
              <a:buNone/>
            </a:pPr>
            <a:endParaRPr lang="en-GB" sz="1800" dirty="0">
              <a:solidFill>
                <a:srgbClr val="002060"/>
              </a:solidFill>
              <a:latin typeface="Calibri Light" panose="020F0302020204030204" pitchFamily="34" charset="0"/>
              <a:cs typeface="Calibri Light" panose="020F0302020204030204" pitchFamily="34" charset="0"/>
            </a:endParaRPr>
          </a:p>
          <a:p>
            <a:pPr marL="0" indent="0" algn="ctr">
              <a:buNone/>
            </a:pPr>
            <a:endParaRPr lang="en-GB" sz="1800"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sz="1800" b="0" dirty="0">
                <a:solidFill>
                  <a:srgbClr val="002060"/>
                </a:solidFill>
                <a:latin typeface="Calibri Light" panose="020F0302020204030204" pitchFamily="34" charset="0"/>
                <a:cs typeface="Calibri Light" panose="020F0302020204030204" pitchFamily="34" charset="0"/>
              </a:rPr>
              <a:t>Safety Requirements and Test Methods</a:t>
            </a:r>
          </a:p>
          <a:p>
            <a:pPr marL="0" indent="0" algn="ctr">
              <a:buNone/>
            </a:pPr>
            <a:endParaRPr lang="en-GB" sz="1800"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sz="1800" b="0" dirty="0">
                <a:solidFill>
                  <a:srgbClr val="002060"/>
                </a:solidFill>
                <a:latin typeface="Calibri Light" panose="020F0302020204030204" pitchFamily="34" charset="0"/>
                <a:cs typeface="Calibri Light" panose="020F0302020204030204" pitchFamily="34" charset="0"/>
              </a:rPr>
              <a:t>Electric Hot Tubs</a:t>
            </a:r>
          </a:p>
          <a:p>
            <a:pPr marL="0" indent="0" algn="ctr">
              <a:buNone/>
            </a:pPr>
            <a:endParaRPr lang="en-GB" sz="180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sz="1800" dirty="0">
                <a:solidFill>
                  <a:srgbClr val="002060"/>
                </a:solidFill>
                <a:latin typeface="Calibri Light" panose="020F0302020204030204" pitchFamily="34" charset="0"/>
                <a:cs typeface="Calibri Light" panose="020F0302020204030204" pitchFamily="34" charset="0"/>
              </a:rPr>
              <a:t>Scandinavian Hot Tubs</a:t>
            </a:r>
          </a:p>
          <a:p>
            <a:pPr marL="0" indent="0" algn="ctr">
              <a:buNone/>
            </a:pPr>
            <a:endParaRPr lang="en-GB" sz="180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sz="1800" b="0" dirty="0">
                <a:solidFill>
                  <a:srgbClr val="002060"/>
                </a:solidFill>
                <a:latin typeface="Calibri Light" panose="020F0302020204030204" pitchFamily="34" charset="0"/>
                <a:cs typeface="Calibri Light" panose="020F0302020204030204" pitchFamily="34" charset="0"/>
              </a:rPr>
              <a:t> Includes Appendix for Hot Tubs for Business</a:t>
            </a:r>
          </a:p>
          <a:p>
            <a:pPr marL="0" indent="0" algn="ctr">
              <a:buNone/>
            </a:pPr>
            <a:endParaRPr lang="en-GB" sz="1800" b="0" dirty="0">
              <a:solidFill>
                <a:srgbClr val="002060"/>
              </a:solidFill>
              <a:latin typeface="Calibri Light" panose="020F0302020204030204" pitchFamily="34" charset="0"/>
              <a:cs typeface="Calibri Light" panose="020F0302020204030204" pitchFamily="34" charset="0"/>
            </a:endParaRPr>
          </a:p>
          <a:p>
            <a:pPr marL="0" indent="0" algn="ctr">
              <a:buNone/>
            </a:pPr>
            <a:endParaRPr lang="en-GB" sz="180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sz="1800" b="0" dirty="0">
                <a:solidFill>
                  <a:srgbClr val="002060"/>
                </a:solidFill>
                <a:latin typeface="Calibri Light" panose="020F0302020204030204" pitchFamily="34" charset="0"/>
                <a:cs typeface="Calibri Light" panose="020F0302020204030204" pitchFamily="34" charset="0"/>
              </a:rPr>
              <a:t>  Will be reviewed again after 5 years</a:t>
            </a:r>
          </a:p>
        </p:txBody>
      </p:sp>
    </p:spTree>
    <p:extLst>
      <p:ext uri="{BB962C8B-B14F-4D97-AF65-F5344CB8AC3E}">
        <p14:creationId xmlns:p14="http://schemas.microsoft.com/office/powerpoint/2010/main" val="1677087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8676" y="476672"/>
            <a:ext cx="7957764" cy="1152128"/>
          </a:xfrm>
        </p:spPr>
        <p:txBody>
          <a:bodyPr>
            <a:normAutofit/>
          </a:bodyPr>
          <a:lstStyle/>
          <a:p>
            <a:pPr algn="ctr">
              <a:defRPr/>
            </a:pPr>
            <a:r>
              <a:rPr lang="en-GB" sz="4800" dirty="0">
                <a:solidFill>
                  <a:srgbClr val="002060"/>
                </a:solidFill>
                <a:latin typeface="Calibri Light" panose="020F0302020204030204" pitchFamily="34" charset="0"/>
                <a:cs typeface="Calibri Light" panose="020F0302020204030204" pitchFamily="34" charset="0"/>
              </a:rPr>
              <a:t>HSG 282 Section 2b -  Settings</a:t>
            </a:r>
          </a:p>
        </p:txBody>
      </p:sp>
      <p:sp>
        <p:nvSpPr>
          <p:cNvPr id="3" name="Content Placeholder 2"/>
          <p:cNvSpPr>
            <a:spLocks noGrp="1"/>
          </p:cNvSpPr>
          <p:nvPr>
            <p:ph idx="1"/>
          </p:nvPr>
        </p:nvSpPr>
        <p:spPr>
          <a:xfrm>
            <a:off x="2098676" y="1916832"/>
            <a:ext cx="7813749" cy="4910256"/>
          </a:xfrm>
        </p:spPr>
        <p:txBody>
          <a:bodyPr/>
          <a:lstStyle/>
          <a:p>
            <a:pPr marL="0" indent="0" algn="ctr">
              <a:buNone/>
              <a:defRPr/>
            </a:pPr>
            <a:r>
              <a:rPr lang="en-GB" sz="3600" dirty="0">
                <a:solidFill>
                  <a:srgbClr val="002060"/>
                </a:solidFill>
                <a:latin typeface="Calibri Light" panose="020F0302020204030204" pitchFamily="34" charset="0"/>
                <a:cs typeface="Calibri Light" panose="020F0302020204030204" pitchFamily="34" charset="0"/>
              </a:rPr>
              <a:t>Domestic - privately owned</a:t>
            </a:r>
          </a:p>
          <a:p>
            <a:pPr marL="0" indent="0" algn="ctr">
              <a:buNone/>
              <a:defRPr/>
            </a:pPr>
            <a:r>
              <a:rPr lang="en-GB" sz="3600" dirty="0">
                <a:solidFill>
                  <a:srgbClr val="002060"/>
                </a:solidFill>
                <a:latin typeface="Calibri Light" panose="020F0302020204030204" pitchFamily="34" charset="0"/>
                <a:cs typeface="Calibri Light" panose="020F0302020204030204" pitchFamily="34" charset="0"/>
              </a:rPr>
              <a:t>Domestic – installed and used as part of a business activity</a:t>
            </a:r>
          </a:p>
          <a:p>
            <a:pPr marL="0" indent="0" algn="ctr">
              <a:buNone/>
              <a:defRPr/>
            </a:pPr>
            <a:r>
              <a:rPr lang="en-GB" sz="3600" dirty="0">
                <a:solidFill>
                  <a:srgbClr val="002060"/>
                </a:solidFill>
                <a:latin typeface="Calibri Light" panose="020F0302020204030204" pitchFamily="34" charset="0"/>
                <a:cs typeface="Calibri Light" panose="020F0302020204030204" pitchFamily="34" charset="0"/>
              </a:rPr>
              <a:t>Commercial – installed in a commercial establishment or public building</a:t>
            </a:r>
          </a:p>
          <a:p>
            <a:pPr marL="0" indent="0" algn="ctr">
              <a:buNone/>
              <a:defRPr/>
            </a:pPr>
            <a:r>
              <a:rPr lang="en-GB" sz="3600" dirty="0">
                <a:solidFill>
                  <a:srgbClr val="002060"/>
                </a:solidFill>
                <a:latin typeface="Calibri Light" panose="020F0302020204030204" pitchFamily="34" charset="0"/>
                <a:cs typeface="Calibri Light" panose="020F0302020204030204" pitchFamily="34" charset="0"/>
              </a:rPr>
              <a:t>Healthcare</a:t>
            </a:r>
          </a:p>
          <a:p>
            <a:pPr marL="0" indent="0">
              <a:buNone/>
              <a:defRPr/>
            </a:pPr>
            <a:endParaRPr lang="en-GB" dirty="0"/>
          </a:p>
        </p:txBody>
      </p:sp>
      <p:sp>
        <p:nvSpPr>
          <p:cNvPr id="40964" name="Footer Placeholder 3"/>
          <p:cNvSpPr>
            <a:spLocks noGrp="1"/>
          </p:cNvSpPr>
          <p:nvPr>
            <p:ph type="ftr" sz="quarter" idx="4294967295"/>
          </p:nvPr>
        </p:nvSpPr>
        <p:spPr bwMode="auto">
          <a:xfrm>
            <a:off x="8039100" y="5624514"/>
            <a:ext cx="2520950" cy="274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              </a:t>
            </a:r>
          </a:p>
        </p:txBody>
      </p:sp>
    </p:spTree>
  </p:cSld>
  <p:clrMapOvr>
    <a:masterClrMapping/>
  </p:clrMapOvr>
  <p:transition spd="slow">
    <p:cover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136913" y="178528"/>
            <a:ext cx="8135801" cy="815385"/>
          </a:xfrm>
        </p:spPr>
        <p:txBody>
          <a:bodyPr>
            <a:normAutofit/>
          </a:bodyPr>
          <a:lstStyle/>
          <a:p>
            <a:pPr algn="ctr">
              <a:defRPr/>
            </a:pPr>
            <a:r>
              <a:rPr lang="en-GB" dirty="0">
                <a:solidFill>
                  <a:srgbClr val="002060"/>
                </a:solidFill>
                <a:latin typeface="Calibri Light" panose="020F0302020204030204" pitchFamily="34" charset="0"/>
                <a:cs typeface="Calibri Light" panose="020F0302020204030204" pitchFamily="34" charset="0"/>
              </a:rPr>
              <a:t>BISHTA Standards</a:t>
            </a:r>
            <a:endParaRPr lang="en-US" dirty="0">
              <a:solidFill>
                <a:srgbClr val="002060"/>
              </a:solidFill>
              <a:latin typeface="Calibri Light" panose="020F0302020204030204" pitchFamily="34" charset="0"/>
              <a:cs typeface="Calibri Light" panose="020F0302020204030204" pitchFamily="34" charset="0"/>
            </a:endParaRPr>
          </a:p>
        </p:txBody>
      </p:sp>
      <p:sp>
        <p:nvSpPr>
          <p:cNvPr id="50179" name="Rectangle 3"/>
          <p:cNvSpPr>
            <a:spLocks noGrp="1" noChangeArrowheads="1"/>
          </p:cNvSpPr>
          <p:nvPr>
            <p:ph type="body" idx="1"/>
          </p:nvPr>
        </p:nvSpPr>
        <p:spPr>
          <a:xfrm>
            <a:off x="606288" y="993913"/>
            <a:ext cx="10942982" cy="5685559"/>
          </a:xfrm>
        </p:spPr>
        <p:txBody>
          <a:bodyPr>
            <a:normAutofit/>
          </a:bodyPr>
          <a:lstStyle/>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Standards were reviewed and updated in 2010 and incorporated the advice from HSE/HPA Management of Spa Pools book.</a:t>
            </a:r>
          </a:p>
          <a:p>
            <a:pPr marL="0" indent="0" algn="ctr">
              <a:buNone/>
            </a:pPr>
            <a:endParaRPr lang="en-GB" altLang="en-US"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Standards have been reviewed in the light of HSG 282 (taking account of errors etc therein) and was issued first quarter of 2019.</a:t>
            </a:r>
          </a:p>
          <a:p>
            <a:pPr marL="0" indent="0" algn="ctr">
              <a:buNone/>
            </a:pPr>
            <a:endParaRPr lang="en-GB" altLang="en-US"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BS 8580:-1 2019 Risk Assessments for Legionella Control:  </a:t>
            </a:r>
          </a:p>
          <a:p>
            <a:pPr marL="0" indent="0" algn="ctr">
              <a:buNone/>
            </a:pPr>
            <a:endParaRPr lang="en-GB" altLang="en-US" b="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Ensure your Risk Assessment complies, and review it regularly when necessary, ensuring it is suitable and sufficient.</a:t>
            </a:r>
            <a:endParaRPr lang="en-US" altLang="en-US" b="0" dirty="0">
              <a:solidFill>
                <a:srgbClr val="002060"/>
              </a:solidFill>
              <a:latin typeface="Calibri Light" panose="020F0302020204030204" pitchFamily="34" charset="0"/>
              <a:cs typeface="Calibri Light" panose="020F0302020204030204" pitchFamily="34" charset="0"/>
            </a:endParaRPr>
          </a:p>
        </p:txBody>
      </p:sp>
    </p:spTree>
  </p:cSld>
  <p:clrMapOvr>
    <a:masterClrMapping/>
  </p:clrMapOvr>
  <p:transition spd="slow">
    <p:cover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defRPr/>
            </a:pPr>
            <a:r>
              <a:rPr lang="en-GB"/>
              <a:t>       </a:t>
            </a:r>
          </a:p>
        </p:txBody>
      </p:sp>
      <p:sp>
        <p:nvSpPr>
          <p:cNvPr id="3" name="Content Placeholder 2">
            <a:extLst>
              <a:ext uri="{FF2B5EF4-FFF2-40B4-BE49-F238E27FC236}">
                <a16:creationId xmlns:a16="http://schemas.microsoft.com/office/drawing/2014/main" id="{CAE11CB7-5F73-42AA-93DA-208B343F2384}"/>
              </a:ext>
            </a:extLst>
          </p:cNvPr>
          <p:cNvSpPr>
            <a:spLocks noGrp="1"/>
          </p:cNvSpPr>
          <p:nvPr>
            <p:ph idx="1"/>
          </p:nvPr>
        </p:nvSpPr>
        <p:spPr>
          <a:xfrm>
            <a:off x="2290764" y="2335214"/>
            <a:ext cx="7710487" cy="535531"/>
          </a:xfrm>
        </p:spPr>
        <p:txBody>
          <a:bodyPr/>
          <a:lstStyle/>
          <a:p>
            <a:pPr marL="0" indent="0">
              <a:buNone/>
            </a:pPr>
            <a:r>
              <a:rPr lang="en-GB" dirty="0"/>
              <a:t>   </a:t>
            </a:r>
          </a:p>
        </p:txBody>
      </p:sp>
      <p:pic>
        <p:nvPicPr>
          <p:cNvPr id="5" name="Picture 4">
            <a:extLst>
              <a:ext uri="{FF2B5EF4-FFF2-40B4-BE49-F238E27FC236}">
                <a16:creationId xmlns:a16="http://schemas.microsoft.com/office/drawing/2014/main" id="{B1E01EE6-64C2-4379-BCBB-4A3ABB78F0BC}"/>
              </a:ext>
            </a:extLst>
          </p:cNvPr>
          <p:cNvPicPr>
            <a:picLocks noChangeAspect="1"/>
          </p:cNvPicPr>
          <p:nvPr/>
        </p:nvPicPr>
        <p:blipFill rotWithShape="1">
          <a:blip r:embed="rId2">
            <a:extLst>
              <a:ext uri="{28A0092B-C50C-407E-A947-70E740481C1C}">
                <a14:useLocalDpi xmlns:a14="http://schemas.microsoft.com/office/drawing/2010/main" val="0"/>
              </a:ext>
            </a:extLst>
          </a:blip>
          <a:srcRect l="4549" t="3812" r="3644" b="16401"/>
          <a:stretch/>
        </p:blipFill>
        <p:spPr>
          <a:xfrm>
            <a:off x="1458897" y="152745"/>
            <a:ext cx="3797540" cy="5436000"/>
          </a:xfrm>
          <a:prstGeom prst="rect">
            <a:avLst/>
          </a:prstGeom>
        </p:spPr>
      </p:pic>
      <p:sp>
        <p:nvSpPr>
          <p:cNvPr id="2" name="TextBox 1">
            <a:extLst>
              <a:ext uri="{FF2B5EF4-FFF2-40B4-BE49-F238E27FC236}">
                <a16:creationId xmlns:a16="http://schemas.microsoft.com/office/drawing/2014/main" id="{CD726CFB-B7B0-4D62-AD26-6E5FFF71F60E}"/>
              </a:ext>
            </a:extLst>
          </p:cNvPr>
          <p:cNvSpPr txBox="1"/>
          <p:nvPr/>
        </p:nvSpPr>
        <p:spPr>
          <a:xfrm>
            <a:off x="6893071" y="2585977"/>
            <a:ext cx="3840032" cy="1815882"/>
          </a:xfrm>
          <a:prstGeom prst="rect">
            <a:avLst/>
          </a:prstGeom>
          <a:noFill/>
        </p:spPr>
        <p:txBody>
          <a:bodyPr wrap="square" rtlCol="0">
            <a:spAutoFit/>
          </a:bodyPr>
          <a:lstStyle/>
          <a:p>
            <a:pPr algn="ctr"/>
            <a:r>
              <a:rPr lang="en-GB" sz="2800" dirty="0">
                <a:solidFill>
                  <a:srgbClr val="002060"/>
                </a:solidFill>
                <a:latin typeface="Calibri Light" panose="020F0302020204030204" pitchFamily="34" charset="0"/>
                <a:cs typeface="Calibri Light" panose="020F0302020204030204" pitchFamily="34" charset="0"/>
              </a:rPr>
              <a:t>Any certificates pre 2015 now need updating by attending another one day training course.</a:t>
            </a:r>
          </a:p>
        </p:txBody>
      </p:sp>
    </p:spTree>
  </p:cSld>
  <p:clrMapOvr>
    <a:masterClrMapping/>
  </p:clrMapOvr>
  <p:transition spd="slow">
    <p:cover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2188" y="1131888"/>
            <a:ext cx="2571750" cy="2297112"/>
          </a:xfrm>
        </p:spPr>
        <p:txBody>
          <a:bodyPr>
            <a:normAutofit/>
          </a:bodyPr>
          <a:lstStyle/>
          <a:p>
            <a:pPr algn="ctr">
              <a:defRPr/>
            </a:pPr>
            <a:r>
              <a:rPr lang="en-GB" sz="3600" dirty="0">
                <a:solidFill>
                  <a:srgbClr val="002060"/>
                </a:solidFill>
                <a:latin typeface="Calibri Light" panose="020F0302020204030204" pitchFamily="34" charset="0"/>
                <a:cs typeface="Calibri Light" panose="020F0302020204030204" pitchFamily="34" charset="0"/>
              </a:rPr>
              <a:t>Spa </a:t>
            </a:r>
            <a:br>
              <a:rPr lang="en-GB" sz="3600" dirty="0">
                <a:solidFill>
                  <a:srgbClr val="002060"/>
                </a:solidFill>
                <a:latin typeface="Calibri Light" panose="020F0302020204030204" pitchFamily="34" charset="0"/>
                <a:cs typeface="Calibri Light" panose="020F0302020204030204" pitchFamily="34" charset="0"/>
              </a:rPr>
            </a:br>
            <a:r>
              <a:rPr lang="en-GB" sz="3600" dirty="0">
                <a:solidFill>
                  <a:srgbClr val="002060"/>
                </a:solidFill>
                <a:latin typeface="Calibri Light" panose="020F0302020204030204" pitchFamily="34" charset="0"/>
                <a:cs typeface="Calibri Light" panose="020F0302020204030204" pitchFamily="34" charset="0"/>
              </a:rPr>
              <a:t>Illustrations</a:t>
            </a:r>
          </a:p>
        </p:txBody>
      </p:sp>
      <p:sp>
        <p:nvSpPr>
          <p:cNvPr id="58371" name="Footer Placeholder 3"/>
          <p:cNvSpPr>
            <a:spLocks noGrp="1"/>
          </p:cNvSpPr>
          <p:nvPr>
            <p:ph type="ftr" sz="quarter" idx="4294967295"/>
          </p:nvPr>
        </p:nvSpPr>
        <p:spPr bwMode="auto">
          <a:xfrm>
            <a:off x="7967664" y="5624514"/>
            <a:ext cx="2592387" cy="274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        </a:t>
            </a:r>
          </a:p>
        </p:txBody>
      </p:sp>
      <p:pic>
        <p:nvPicPr>
          <p:cNvPr id="58372" name="Picture 9" descr="heritage pool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95476" y="697421"/>
            <a:ext cx="2724150" cy="2051050"/>
          </a:xfrm>
        </p:spPr>
      </p:pic>
      <p:pic>
        <p:nvPicPr>
          <p:cNvPr id="58373" name="Picture 3" descr="G:\backup of work my documents\My Pictures\Virgin Active\Compressed\Sp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3938" y="722937"/>
            <a:ext cx="2808288"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Picture 8" descr="domestic spa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476" y="3656014"/>
            <a:ext cx="2778125"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2" descr="Spruce Tree Lodge photo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4900" y="3517901"/>
            <a:ext cx="2808288" cy="210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854450" y="692150"/>
            <a:ext cx="6813550" cy="1143000"/>
          </a:xfrm>
        </p:spPr>
        <p:txBody>
          <a:bodyPr/>
          <a:lstStyle/>
          <a:p>
            <a:pPr>
              <a:defRPr/>
            </a:pPr>
            <a:r>
              <a:rPr lang="en-GB"/>
              <a:t>                 </a:t>
            </a:r>
          </a:p>
        </p:txBody>
      </p:sp>
      <p:sp>
        <p:nvSpPr>
          <p:cNvPr id="69635" name="Rectangle 3"/>
          <p:cNvSpPr>
            <a:spLocks noGrp="1" noChangeArrowheads="1"/>
          </p:cNvSpPr>
          <p:nvPr>
            <p:ph type="body" idx="1"/>
          </p:nvPr>
        </p:nvSpPr>
        <p:spPr>
          <a:xfrm>
            <a:off x="2279650" y="333376"/>
            <a:ext cx="7710488" cy="646331"/>
          </a:xfrm>
        </p:spPr>
        <p:txBody>
          <a:bodyPr/>
          <a:lstStyle/>
          <a:p>
            <a:pPr algn="ctr">
              <a:buFont typeface="Wingdings" panose="05000000000000000000" pitchFamily="2" charset="2"/>
              <a:buNone/>
            </a:pPr>
            <a:r>
              <a:rPr lang="en-US" altLang="en-US" sz="4000" dirty="0">
                <a:solidFill>
                  <a:srgbClr val="002060"/>
                </a:solidFill>
                <a:latin typeface="Calibri Light" panose="020F0302020204030204" pitchFamily="34" charset="0"/>
                <a:cs typeface="Calibri Light" panose="020F0302020204030204" pitchFamily="34" charset="0"/>
              </a:rPr>
              <a:t>Hot Tub Schematic</a:t>
            </a:r>
          </a:p>
        </p:txBody>
      </p:sp>
      <p:pic>
        <p:nvPicPr>
          <p:cNvPr id="3" name="Picture 2" descr="A close up of a piece of paper&#10;&#10;Description automatically generated">
            <a:extLst>
              <a:ext uri="{FF2B5EF4-FFF2-40B4-BE49-F238E27FC236}">
                <a16:creationId xmlns:a16="http://schemas.microsoft.com/office/drawing/2014/main" id="{58F198DA-BD2A-40B3-95F1-6542F132D833}"/>
              </a:ext>
            </a:extLst>
          </p:cNvPr>
          <p:cNvPicPr>
            <a:picLocks noChangeAspect="1"/>
          </p:cNvPicPr>
          <p:nvPr/>
        </p:nvPicPr>
        <p:blipFill rotWithShape="1">
          <a:blip r:embed="rId2">
            <a:extLst>
              <a:ext uri="{28A0092B-C50C-407E-A947-70E740481C1C}">
                <a14:useLocalDpi xmlns:a14="http://schemas.microsoft.com/office/drawing/2010/main" val="0"/>
              </a:ext>
            </a:extLst>
          </a:blip>
          <a:srcRect l="20648" t="29256" r="23278" b="41488"/>
          <a:stretch/>
        </p:blipFill>
        <p:spPr>
          <a:xfrm>
            <a:off x="3092666" y="1101476"/>
            <a:ext cx="5320525" cy="4572000"/>
          </a:xfrm>
          <a:prstGeom prst="rect">
            <a:avLst/>
          </a:prstGeom>
        </p:spPr>
      </p:pic>
    </p:spTree>
  </p:cSld>
  <p:clrMapOvr>
    <a:masterClrMapping/>
  </p:clrMapOvr>
  <p:transition spd="slow">
    <p:cover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476672"/>
            <a:ext cx="7972425" cy="936104"/>
          </a:xfrm>
        </p:spPr>
        <p:txBody>
          <a:bodyPr/>
          <a:lstStyle/>
          <a:p>
            <a:pPr algn="ctr">
              <a:defRPr/>
            </a:pPr>
            <a:r>
              <a:rPr lang="en-GB" sz="4800" dirty="0">
                <a:solidFill>
                  <a:srgbClr val="002060"/>
                </a:solidFill>
                <a:latin typeface="Calibri Light" panose="020F0302020204030204" pitchFamily="34" charset="0"/>
                <a:cs typeface="Calibri Light" panose="020F0302020204030204" pitchFamily="34" charset="0"/>
              </a:rPr>
              <a:t>HSG 282 - Guidance</a:t>
            </a:r>
          </a:p>
        </p:txBody>
      </p:sp>
      <p:sp>
        <p:nvSpPr>
          <p:cNvPr id="3" name="Content Placeholder 2"/>
          <p:cNvSpPr>
            <a:spLocks noGrp="1"/>
          </p:cNvSpPr>
          <p:nvPr>
            <p:ph idx="1"/>
          </p:nvPr>
        </p:nvSpPr>
        <p:spPr>
          <a:xfrm>
            <a:off x="816745" y="1844676"/>
            <a:ext cx="9863091" cy="4579715"/>
          </a:xfrm>
        </p:spPr>
        <p:txBody>
          <a:bodyPr/>
          <a:lstStyle/>
          <a:p>
            <a:pPr marL="0" indent="0" algn="ctr">
              <a:buNone/>
              <a:defRPr/>
            </a:pPr>
            <a:r>
              <a:rPr lang="en-GB" sz="3600" dirty="0">
                <a:solidFill>
                  <a:srgbClr val="002060"/>
                </a:solidFill>
                <a:latin typeface="Calibri Light" panose="020F0302020204030204" pitchFamily="34" charset="0"/>
                <a:cs typeface="Calibri Light" panose="020F0302020204030204" pitchFamily="34" charset="0"/>
              </a:rPr>
              <a:t>This 2017 Guidance is primarily for those who manage or operate spa-pool systems and explains how to manage and control the Risk from Legionella and other infectious agents.  It all helps service suppliers, designers, manufacturers, importers, suppliers and installers of spa pool systems to meet their legal responsibilities.</a:t>
            </a:r>
          </a:p>
        </p:txBody>
      </p:sp>
      <p:sp>
        <p:nvSpPr>
          <p:cNvPr id="65540" name="Footer Placeholder 3"/>
          <p:cNvSpPr>
            <a:spLocks noGrp="1"/>
          </p:cNvSpPr>
          <p:nvPr>
            <p:ph type="ftr" sz="quarter" idx="4294967295"/>
          </p:nvPr>
        </p:nvSpPr>
        <p:spPr bwMode="auto">
          <a:xfrm>
            <a:off x="8024813" y="5624514"/>
            <a:ext cx="2540000" cy="274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            </a:t>
            </a:r>
          </a:p>
        </p:txBody>
      </p:sp>
    </p:spTree>
  </p:cSld>
  <p:clrMapOvr>
    <a:masterClrMapping/>
  </p:clrMapOvr>
  <p:transition spd="slow">
    <p:cover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C7D24-3AD5-46D6-9E92-2EDCEE3F2BAB}"/>
              </a:ext>
            </a:extLst>
          </p:cNvPr>
          <p:cNvSpPr>
            <a:spLocks noGrp="1"/>
          </p:cNvSpPr>
          <p:nvPr>
            <p:ph type="title"/>
          </p:nvPr>
        </p:nvSpPr>
        <p:spPr/>
        <p:txBody>
          <a:bodyPr/>
          <a:lstStyle/>
          <a:p>
            <a:pPr algn="ctr"/>
            <a:r>
              <a:rPr lang="en-GB" dirty="0">
                <a:solidFill>
                  <a:srgbClr val="002060"/>
                </a:solidFill>
              </a:rPr>
              <a:t>HSG 282</a:t>
            </a:r>
          </a:p>
        </p:txBody>
      </p:sp>
      <p:sp>
        <p:nvSpPr>
          <p:cNvPr id="3" name="Content Placeholder 2">
            <a:extLst>
              <a:ext uri="{FF2B5EF4-FFF2-40B4-BE49-F238E27FC236}">
                <a16:creationId xmlns:a16="http://schemas.microsoft.com/office/drawing/2014/main" id="{D373A8B9-7D30-46CF-9E9B-3BE5BDF8C233}"/>
              </a:ext>
            </a:extLst>
          </p:cNvPr>
          <p:cNvSpPr>
            <a:spLocks noGrp="1"/>
          </p:cNvSpPr>
          <p:nvPr>
            <p:ph idx="1"/>
          </p:nvPr>
        </p:nvSpPr>
        <p:spPr>
          <a:xfrm>
            <a:off x="648070" y="1944211"/>
            <a:ext cx="10085033" cy="4232752"/>
          </a:xfrm>
        </p:spPr>
        <p:txBody>
          <a:bodyPr/>
          <a:lstStyle/>
          <a:p>
            <a:pPr marL="0" indent="0" algn="ctr">
              <a:buNone/>
            </a:pPr>
            <a:r>
              <a:rPr lang="en-GB" dirty="0">
                <a:solidFill>
                  <a:srgbClr val="002060"/>
                </a:solidFill>
                <a:latin typeface="+mj-lt"/>
              </a:rPr>
              <a:t>This HSE publication omitted a lot of the information previously included in Management of Spa Pools, which was a joint publication of Health Protection Agency – now Public Health England – and HSE.</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Those omissions have been updated where necessary together with other advice based on experience and is included in Hot Tubs for Business </a:t>
            </a:r>
          </a:p>
          <a:p>
            <a:pPr marL="0" indent="0" algn="ctr">
              <a:buNone/>
            </a:pPr>
            <a:endParaRPr lang="en-GB" dirty="0">
              <a:solidFill>
                <a:srgbClr val="002060"/>
              </a:solidFill>
              <a:latin typeface="+mj-lt"/>
            </a:endParaRPr>
          </a:p>
          <a:p>
            <a:pPr marL="0" indent="0">
              <a:buNone/>
            </a:pPr>
            <a:endParaRPr lang="en-GB" dirty="0">
              <a:solidFill>
                <a:srgbClr val="002060"/>
              </a:solidFill>
              <a:latin typeface="+mj-lt"/>
            </a:endParaRPr>
          </a:p>
        </p:txBody>
      </p:sp>
    </p:spTree>
    <p:extLst>
      <p:ext uri="{BB962C8B-B14F-4D97-AF65-F5344CB8AC3E}">
        <p14:creationId xmlns:p14="http://schemas.microsoft.com/office/powerpoint/2010/main" val="3123602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5BC0B-03CA-4C8B-BDA6-E4289CF821C8}"/>
              </a:ext>
            </a:extLst>
          </p:cNvPr>
          <p:cNvSpPr>
            <a:spLocks noGrp="1"/>
          </p:cNvSpPr>
          <p:nvPr>
            <p:ph type="title"/>
          </p:nvPr>
        </p:nvSpPr>
        <p:spPr>
          <a:xfrm>
            <a:off x="838200" y="374003"/>
            <a:ext cx="10515600" cy="1325563"/>
          </a:xfrm>
        </p:spPr>
        <p:txBody>
          <a:bodyPr/>
          <a:lstStyle/>
          <a:p>
            <a:pPr algn="ctr"/>
            <a:r>
              <a:rPr lang="en-GB" dirty="0">
                <a:solidFill>
                  <a:srgbClr val="002060"/>
                </a:solidFill>
              </a:rPr>
              <a:t>Health &amp; Safety Law ?</a:t>
            </a:r>
          </a:p>
        </p:txBody>
      </p:sp>
      <p:sp>
        <p:nvSpPr>
          <p:cNvPr id="3" name="Content Placeholder 2">
            <a:extLst>
              <a:ext uri="{FF2B5EF4-FFF2-40B4-BE49-F238E27FC236}">
                <a16:creationId xmlns:a16="http://schemas.microsoft.com/office/drawing/2014/main" id="{407519C7-1F5C-4109-91B8-CCD534BE33BA}"/>
              </a:ext>
            </a:extLst>
          </p:cNvPr>
          <p:cNvSpPr>
            <a:spLocks noGrp="1"/>
          </p:cNvSpPr>
          <p:nvPr>
            <p:ph idx="1"/>
          </p:nvPr>
        </p:nvSpPr>
        <p:spPr>
          <a:xfrm>
            <a:off x="838200" y="2428875"/>
            <a:ext cx="10515600" cy="3729038"/>
          </a:xfrm>
        </p:spPr>
        <p:txBody>
          <a:bodyPr/>
          <a:lstStyle/>
          <a:p>
            <a:pPr marL="0" indent="0" algn="ctr">
              <a:buNone/>
            </a:pPr>
            <a:r>
              <a:rPr lang="en-GB" sz="3200" dirty="0">
                <a:solidFill>
                  <a:srgbClr val="002060"/>
                </a:solidFill>
                <a:latin typeface="+mj-lt"/>
              </a:rPr>
              <a:t>HSE L8 contains the Approved Code of Practice as well as Guidance on Regulations.</a:t>
            </a:r>
          </a:p>
          <a:p>
            <a:pPr algn="ctr"/>
            <a:endParaRPr lang="en-GB" sz="3200" dirty="0">
              <a:solidFill>
                <a:srgbClr val="002060"/>
              </a:solidFill>
              <a:latin typeface="+mj-lt"/>
            </a:endParaRPr>
          </a:p>
          <a:p>
            <a:pPr marL="0" indent="0" algn="ctr">
              <a:buNone/>
            </a:pPr>
            <a:r>
              <a:rPr lang="en-GB" sz="3200" dirty="0">
                <a:solidFill>
                  <a:srgbClr val="002060"/>
                </a:solidFill>
                <a:latin typeface="+mj-lt"/>
              </a:rPr>
              <a:t>HSG 274 Part 2 covers Showers, which should always be used before entering the Hot Tub, having already used the lavatory.</a:t>
            </a:r>
          </a:p>
          <a:p>
            <a:pPr algn="ctr"/>
            <a:endParaRPr lang="en-GB" sz="3200" dirty="0">
              <a:solidFill>
                <a:srgbClr val="002060"/>
              </a:solidFill>
              <a:latin typeface="+mj-lt"/>
            </a:endParaRPr>
          </a:p>
          <a:p>
            <a:pPr algn="ctr"/>
            <a:endParaRPr lang="en-GB" dirty="0"/>
          </a:p>
        </p:txBody>
      </p:sp>
    </p:spTree>
    <p:extLst>
      <p:ext uri="{BB962C8B-B14F-4D97-AF65-F5344CB8AC3E}">
        <p14:creationId xmlns:p14="http://schemas.microsoft.com/office/powerpoint/2010/main" val="52197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57181-8DB0-47C9-9938-783821E0BA56}"/>
              </a:ext>
            </a:extLst>
          </p:cNvPr>
          <p:cNvSpPr>
            <a:spLocks noGrp="1"/>
          </p:cNvSpPr>
          <p:nvPr>
            <p:ph type="title"/>
          </p:nvPr>
        </p:nvSpPr>
        <p:spPr>
          <a:xfrm>
            <a:off x="838200" y="365126"/>
            <a:ext cx="10515600" cy="735706"/>
          </a:xfrm>
        </p:spPr>
        <p:txBody>
          <a:bodyPr/>
          <a:lstStyle/>
          <a:p>
            <a:pPr algn="ctr"/>
            <a:r>
              <a:rPr lang="en-GB" dirty="0">
                <a:solidFill>
                  <a:srgbClr val="002060"/>
                </a:solidFill>
              </a:rPr>
              <a:t>Scandinavian Hot Tubs</a:t>
            </a:r>
          </a:p>
        </p:txBody>
      </p:sp>
      <p:sp>
        <p:nvSpPr>
          <p:cNvPr id="3" name="Content Placeholder 2">
            <a:extLst>
              <a:ext uri="{FF2B5EF4-FFF2-40B4-BE49-F238E27FC236}">
                <a16:creationId xmlns:a16="http://schemas.microsoft.com/office/drawing/2014/main" id="{33D5F9D2-A1C9-4C77-8509-2AFCE4FE6369}"/>
              </a:ext>
            </a:extLst>
          </p:cNvPr>
          <p:cNvSpPr>
            <a:spLocks noGrp="1"/>
          </p:cNvSpPr>
          <p:nvPr>
            <p:ph idx="1"/>
          </p:nvPr>
        </p:nvSpPr>
        <p:spPr>
          <a:xfrm>
            <a:off x="665826" y="1287262"/>
            <a:ext cx="9960746" cy="4300739"/>
          </a:xfrm>
        </p:spPr>
        <p:txBody>
          <a:bodyPr>
            <a:noAutofit/>
          </a:bodyPr>
          <a:lstStyle/>
          <a:p>
            <a:pPr marL="0" indent="0" algn="ctr">
              <a:buNone/>
            </a:pPr>
            <a:r>
              <a:rPr lang="en-GB" dirty="0">
                <a:solidFill>
                  <a:srgbClr val="002060"/>
                </a:solidFill>
                <a:latin typeface="+mj-lt"/>
              </a:rPr>
              <a:t>Not specifically mentioned in HSG 282</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Included in European Standard EN 17125</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No disinfection, pump, or filter.</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Only to be used for five hours (including heating time) when filled with potable water, then need to be drained and cleaned.   Refilled only prior to heating and use.</a:t>
            </a:r>
          </a:p>
          <a:p>
            <a:pPr marL="0" indent="0" algn="ctr">
              <a:buNone/>
            </a:pPr>
            <a:endParaRPr lang="en-GB" dirty="0">
              <a:solidFill>
                <a:srgbClr val="002060"/>
              </a:solidFill>
              <a:latin typeface="+mj-lt"/>
            </a:endParaRPr>
          </a:p>
          <a:p>
            <a:pPr marL="0" indent="0" algn="ctr">
              <a:buNone/>
            </a:pPr>
            <a:endParaRPr lang="en-GB" dirty="0">
              <a:solidFill>
                <a:srgbClr val="002060"/>
              </a:solidFill>
              <a:latin typeface="+mj-lt"/>
            </a:endParaRPr>
          </a:p>
        </p:txBody>
      </p:sp>
    </p:spTree>
    <p:extLst>
      <p:ext uri="{BB962C8B-B14F-4D97-AF65-F5344CB8AC3E}">
        <p14:creationId xmlns:p14="http://schemas.microsoft.com/office/powerpoint/2010/main" val="3745515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534F6-235F-4FAC-8F20-76231F06264E}"/>
              </a:ext>
            </a:extLst>
          </p:cNvPr>
          <p:cNvSpPr>
            <a:spLocks noGrp="1"/>
          </p:cNvSpPr>
          <p:nvPr>
            <p:ph type="title"/>
          </p:nvPr>
        </p:nvSpPr>
        <p:spPr/>
        <p:txBody>
          <a:bodyPr/>
          <a:lstStyle/>
          <a:p>
            <a:pPr algn="ctr"/>
            <a:r>
              <a:rPr lang="en-GB" dirty="0">
                <a:solidFill>
                  <a:srgbClr val="002060"/>
                </a:solidFill>
              </a:rPr>
              <a:t>Microbiological Monitoring</a:t>
            </a:r>
          </a:p>
        </p:txBody>
      </p:sp>
      <p:sp>
        <p:nvSpPr>
          <p:cNvPr id="3" name="Content Placeholder 2">
            <a:extLst>
              <a:ext uri="{FF2B5EF4-FFF2-40B4-BE49-F238E27FC236}">
                <a16:creationId xmlns:a16="http://schemas.microsoft.com/office/drawing/2014/main" id="{8AEA8D95-3A02-42A8-80E3-603FD1BD52FA}"/>
              </a:ext>
            </a:extLst>
          </p:cNvPr>
          <p:cNvSpPr>
            <a:spLocks noGrp="1"/>
          </p:cNvSpPr>
          <p:nvPr>
            <p:ph idx="1"/>
          </p:nvPr>
        </p:nvSpPr>
        <p:spPr>
          <a:xfrm>
            <a:off x="838200" y="1825625"/>
            <a:ext cx="9566429" cy="3762375"/>
          </a:xfrm>
        </p:spPr>
        <p:txBody>
          <a:bodyPr>
            <a:normAutofit lnSpcReduction="10000"/>
          </a:bodyPr>
          <a:lstStyle/>
          <a:p>
            <a:pPr marL="0" indent="0" algn="ctr">
              <a:buNone/>
            </a:pPr>
            <a:r>
              <a:rPr lang="en-GB" sz="3200" dirty="0">
                <a:solidFill>
                  <a:srgbClr val="002060"/>
                </a:solidFill>
                <a:latin typeface="+mj-lt"/>
              </a:rPr>
              <a:t>Detail in paragraph 082 of Hot Tubs for Business</a:t>
            </a:r>
          </a:p>
          <a:p>
            <a:pPr algn="ctr"/>
            <a:endParaRPr lang="en-GB" sz="3200" dirty="0">
              <a:solidFill>
                <a:srgbClr val="002060"/>
              </a:solidFill>
              <a:latin typeface="+mj-lt"/>
            </a:endParaRPr>
          </a:p>
          <a:p>
            <a:pPr marL="0" indent="0" algn="ctr">
              <a:buNone/>
            </a:pPr>
            <a:r>
              <a:rPr lang="en-GB" sz="3200" dirty="0">
                <a:solidFill>
                  <a:srgbClr val="002060"/>
                </a:solidFill>
                <a:latin typeface="+mj-lt"/>
              </a:rPr>
              <a:t>The fact that the water will have been thrown away before you get your microbiological results does not matter as what you are trying to find out is whether your disinfection and cleaning regime is satisfactory.</a:t>
            </a:r>
          </a:p>
          <a:p>
            <a:pPr algn="ctr"/>
            <a:endParaRPr lang="en-GB" sz="3200" dirty="0">
              <a:solidFill>
                <a:srgbClr val="002060"/>
              </a:solidFill>
              <a:latin typeface="+mj-lt"/>
            </a:endParaRPr>
          </a:p>
          <a:p>
            <a:pPr marL="0" indent="0" algn="ctr">
              <a:buNone/>
            </a:pPr>
            <a:r>
              <a:rPr lang="en-GB" sz="3200" dirty="0">
                <a:solidFill>
                  <a:srgbClr val="002060"/>
                </a:solidFill>
                <a:latin typeface="+mj-lt"/>
              </a:rPr>
              <a:t>Paragraph 089 advises how to interpret the results.</a:t>
            </a:r>
          </a:p>
        </p:txBody>
      </p:sp>
    </p:spTree>
    <p:extLst>
      <p:ext uri="{BB962C8B-B14F-4D97-AF65-F5344CB8AC3E}">
        <p14:creationId xmlns:p14="http://schemas.microsoft.com/office/powerpoint/2010/main" val="3788356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5" name="Rectangle 5"/>
          <p:cNvSpPr>
            <a:spLocks noGrp="1" noChangeArrowheads="1"/>
          </p:cNvSpPr>
          <p:nvPr>
            <p:ph type="title"/>
          </p:nvPr>
        </p:nvSpPr>
        <p:spPr>
          <a:xfrm>
            <a:off x="1233996" y="668338"/>
            <a:ext cx="9022843" cy="1143000"/>
          </a:xfrm>
        </p:spPr>
        <p:txBody>
          <a:bodyPr>
            <a:normAutofit fontScale="90000"/>
          </a:bodyPr>
          <a:lstStyle/>
          <a:p>
            <a:pPr algn="ctr">
              <a:defRPr/>
            </a:pPr>
            <a:r>
              <a:rPr lang="en-US" dirty="0">
                <a:solidFill>
                  <a:srgbClr val="002060"/>
                </a:solidFill>
                <a:latin typeface="Calibri Light" panose="020F0302020204030204" pitchFamily="34" charset="0"/>
                <a:cs typeface="Calibri Light" panose="020F0302020204030204" pitchFamily="34" charset="0"/>
              </a:rPr>
              <a:t>Basic Factors Affecting the Quality of Hot Tub Water</a:t>
            </a:r>
          </a:p>
        </p:txBody>
      </p:sp>
      <p:sp>
        <p:nvSpPr>
          <p:cNvPr id="51206" name="Rectangle 6"/>
          <p:cNvSpPr>
            <a:spLocks noGrp="1" noChangeArrowheads="1"/>
          </p:cNvSpPr>
          <p:nvPr>
            <p:ph type="body" idx="1"/>
          </p:nvPr>
        </p:nvSpPr>
        <p:spPr>
          <a:xfrm>
            <a:off x="1162976" y="1700215"/>
            <a:ext cx="9093864" cy="3617510"/>
          </a:xfrm>
        </p:spPr>
        <p:txBody>
          <a:bodyPr>
            <a:normAutofit fontScale="85000" lnSpcReduction="10000"/>
          </a:bodyPr>
          <a:lstStyle/>
          <a:p>
            <a:pPr marL="0" indent="0" algn="ctr">
              <a:lnSpc>
                <a:spcPct val="280000"/>
              </a:lnSpc>
              <a:buNone/>
            </a:pPr>
            <a:r>
              <a:rPr lang="en-US" altLang="en-US" sz="3200" b="0" dirty="0">
                <a:solidFill>
                  <a:srgbClr val="002060"/>
                </a:solidFill>
                <a:latin typeface="Calibri Light" panose="020F0302020204030204" pitchFamily="34" charset="0"/>
                <a:cs typeface="Calibri Light" panose="020F0302020204030204" pitchFamily="34" charset="0"/>
              </a:rPr>
              <a:t>Physical Factors</a:t>
            </a:r>
          </a:p>
          <a:p>
            <a:pPr marL="0" indent="0" algn="ctr">
              <a:lnSpc>
                <a:spcPct val="280000"/>
              </a:lnSpc>
              <a:buClr>
                <a:srgbClr val="9900CC"/>
              </a:buClr>
              <a:buNone/>
            </a:pPr>
            <a:r>
              <a:rPr lang="en-US" altLang="en-US" sz="3200" b="0" dirty="0">
                <a:solidFill>
                  <a:srgbClr val="002060"/>
                </a:solidFill>
                <a:latin typeface="Calibri Light" panose="020F0302020204030204" pitchFamily="34" charset="0"/>
                <a:cs typeface="Calibri Light" panose="020F0302020204030204" pitchFamily="34" charset="0"/>
              </a:rPr>
              <a:t>Chemical Factors</a:t>
            </a:r>
          </a:p>
          <a:p>
            <a:pPr marL="0" indent="0" algn="ctr">
              <a:lnSpc>
                <a:spcPct val="280000"/>
              </a:lnSpc>
              <a:buClr>
                <a:srgbClr val="008000"/>
              </a:buClr>
              <a:buNone/>
            </a:pPr>
            <a:r>
              <a:rPr lang="en-US" altLang="en-US" sz="3200" b="0" dirty="0">
                <a:solidFill>
                  <a:srgbClr val="002060"/>
                </a:solidFill>
                <a:latin typeface="Calibri Light" panose="020F0302020204030204" pitchFamily="34" charset="0"/>
                <a:cs typeface="Calibri Light" panose="020F0302020204030204" pitchFamily="34" charset="0"/>
              </a:rPr>
              <a:t>Biological Factors</a:t>
            </a:r>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206">
                                            <p:txEl>
                                              <p:pRg st="0" end="0"/>
                                            </p:txEl>
                                          </p:spTgt>
                                        </p:tgtEl>
                                        <p:attrNameLst>
                                          <p:attrName>style.visibility</p:attrName>
                                        </p:attrNameLst>
                                      </p:cBhvr>
                                      <p:to>
                                        <p:strVal val="visible"/>
                                      </p:to>
                                    </p:set>
                                    <p:anim calcmode="lin" valueType="num">
                                      <p:cBhvr additive="base">
                                        <p:cTn id="7" dur="500" fill="hold"/>
                                        <p:tgtEl>
                                          <p:spTgt spid="5120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1206">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1206">
                                            <p:txEl>
                                              <p:pRg st="1" end="1"/>
                                            </p:txEl>
                                          </p:spTgt>
                                        </p:tgtEl>
                                        <p:attrNameLst>
                                          <p:attrName>style.visibility</p:attrName>
                                        </p:attrNameLst>
                                      </p:cBhvr>
                                      <p:to>
                                        <p:strVal val="visible"/>
                                      </p:to>
                                    </p:set>
                                    <p:anim calcmode="lin" valueType="num">
                                      <p:cBhvr additive="base">
                                        <p:cTn id="12" dur="500" fill="hold"/>
                                        <p:tgtEl>
                                          <p:spTgt spid="51206">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1206">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51206">
                                            <p:txEl>
                                              <p:pRg st="2" end="2"/>
                                            </p:txEl>
                                          </p:spTgt>
                                        </p:tgtEl>
                                        <p:attrNameLst>
                                          <p:attrName>style.visibility</p:attrName>
                                        </p:attrNameLst>
                                      </p:cBhvr>
                                      <p:to>
                                        <p:strVal val="visible"/>
                                      </p:to>
                                    </p:set>
                                    <p:anim calcmode="lin" valueType="num">
                                      <p:cBhvr additive="base">
                                        <p:cTn id="17" dur="500" fill="hold"/>
                                        <p:tgtEl>
                                          <p:spTgt spid="51206">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120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a:xfrm>
            <a:off x="1003176" y="346230"/>
            <a:ext cx="9177461" cy="1180730"/>
          </a:xfrm>
        </p:spPr>
        <p:txBody>
          <a:bodyPr/>
          <a:lstStyle/>
          <a:p>
            <a:pPr algn="ctr">
              <a:defRPr/>
            </a:pPr>
            <a:r>
              <a:rPr lang="en-US" dirty="0">
                <a:solidFill>
                  <a:srgbClr val="002060"/>
                </a:solidFill>
                <a:latin typeface="Calibri Light" panose="020F0302020204030204" pitchFamily="34" charset="0"/>
                <a:cs typeface="Calibri Light" panose="020F0302020204030204" pitchFamily="34" charset="0"/>
              </a:rPr>
              <a:t>Chemicals Used for </a:t>
            </a:r>
            <a:r>
              <a:rPr lang="en-US" dirty="0" err="1">
                <a:solidFill>
                  <a:srgbClr val="002060"/>
                </a:solidFill>
                <a:latin typeface="Calibri Light" panose="020F0302020204030204" pitchFamily="34" charset="0"/>
                <a:cs typeface="Calibri Light" panose="020F0302020204030204" pitchFamily="34" charset="0"/>
              </a:rPr>
              <a:t>Saniti</a:t>
            </a:r>
            <a:r>
              <a:rPr lang="en-GB" dirty="0">
                <a:solidFill>
                  <a:srgbClr val="002060"/>
                </a:solidFill>
                <a:latin typeface="Calibri Light" panose="020F0302020204030204" pitchFamily="34" charset="0"/>
                <a:cs typeface="Calibri Light" panose="020F0302020204030204" pitchFamily="34" charset="0"/>
              </a:rPr>
              <a:t>s</a:t>
            </a:r>
            <a:r>
              <a:rPr lang="en-US" dirty="0" err="1">
                <a:solidFill>
                  <a:srgbClr val="002060"/>
                </a:solidFill>
                <a:latin typeface="Calibri Light" panose="020F0302020204030204" pitchFamily="34" charset="0"/>
                <a:cs typeface="Calibri Light" panose="020F0302020204030204" pitchFamily="34" charset="0"/>
              </a:rPr>
              <a:t>ing</a:t>
            </a:r>
            <a:endParaRPr lang="en-US" dirty="0">
              <a:solidFill>
                <a:srgbClr val="002060"/>
              </a:solidFill>
              <a:latin typeface="Calibri Light" panose="020F0302020204030204" pitchFamily="34" charset="0"/>
              <a:cs typeface="Calibri Light" panose="020F0302020204030204" pitchFamily="34" charset="0"/>
            </a:endParaRPr>
          </a:p>
        </p:txBody>
      </p:sp>
      <p:sp>
        <p:nvSpPr>
          <p:cNvPr id="256003" name="Rectangle 3"/>
          <p:cNvSpPr>
            <a:spLocks noGrp="1" noChangeArrowheads="1"/>
          </p:cNvSpPr>
          <p:nvPr>
            <p:ph type="body" idx="1"/>
          </p:nvPr>
        </p:nvSpPr>
        <p:spPr>
          <a:xfrm>
            <a:off x="1775534" y="2077375"/>
            <a:ext cx="7836779" cy="3458719"/>
          </a:xfrm>
        </p:spPr>
        <p:txBody>
          <a:bodyPr>
            <a:noAutofit/>
          </a:bodyPr>
          <a:lstStyle/>
          <a:p>
            <a:pPr marL="0" indent="0" algn="ctr">
              <a:buClr>
                <a:srgbClr val="009900"/>
              </a:buClr>
              <a:buNone/>
              <a:defRPr/>
            </a:pPr>
            <a:r>
              <a:rPr lang="en-US" altLang="en-US" sz="4400" b="0" dirty="0">
                <a:solidFill>
                  <a:srgbClr val="002060"/>
                </a:solidFill>
                <a:latin typeface="Calibri Light" panose="020F0302020204030204" pitchFamily="34" charset="0"/>
                <a:cs typeface="Calibri Light" panose="020F0302020204030204" pitchFamily="34" charset="0"/>
              </a:rPr>
              <a:t>Chlorine</a:t>
            </a:r>
          </a:p>
          <a:p>
            <a:pPr algn="ctr">
              <a:buClr>
                <a:srgbClr val="009900"/>
              </a:buClr>
              <a:defRPr/>
            </a:pPr>
            <a:endParaRPr lang="en-GB" altLang="en-US" sz="4400" b="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defRPr/>
            </a:pPr>
            <a:r>
              <a:rPr lang="en-US" altLang="en-US" sz="4400" b="0" dirty="0">
                <a:solidFill>
                  <a:srgbClr val="002060"/>
                </a:solidFill>
                <a:latin typeface="Calibri Light" panose="020F0302020204030204" pitchFamily="34" charset="0"/>
                <a:cs typeface="Calibri Light" panose="020F0302020204030204" pitchFamily="34" charset="0"/>
              </a:rPr>
              <a:t>Bromine</a:t>
            </a:r>
          </a:p>
          <a:p>
            <a:pPr marL="0" indent="0" algn="ctr">
              <a:buClr>
                <a:srgbClr val="009900"/>
              </a:buClr>
              <a:buNone/>
              <a:defRPr/>
            </a:pPr>
            <a:endParaRPr lang="en-GB" altLang="en-US" sz="4400" b="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defRPr/>
            </a:pPr>
            <a:r>
              <a:rPr lang="en-US" altLang="en-US" sz="4400" b="0" dirty="0">
                <a:solidFill>
                  <a:srgbClr val="002060"/>
                </a:solidFill>
                <a:latin typeface="Calibri Light" panose="020F0302020204030204" pitchFamily="34" charset="0"/>
                <a:cs typeface="Calibri Light" panose="020F0302020204030204" pitchFamily="34" charset="0"/>
              </a:rPr>
              <a:t>Others?</a:t>
            </a:r>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56003">
                                            <p:txEl>
                                              <p:pRg st="0" end="0"/>
                                            </p:txEl>
                                          </p:spTgt>
                                        </p:tgtEl>
                                        <p:attrNameLst>
                                          <p:attrName>style.visibility</p:attrName>
                                        </p:attrNameLst>
                                      </p:cBhvr>
                                      <p:to>
                                        <p:strVal val="visible"/>
                                      </p:to>
                                    </p:set>
                                    <p:animEffect transition="in" filter="strips(downRight)">
                                      <p:cBhvr>
                                        <p:cTn id="7" dur="500"/>
                                        <p:tgtEl>
                                          <p:spTgt spid="256003">
                                            <p:txEl>
                                              <p:pRg st="0" end="0"/>
                                            </p:txEl>
                                          </p:spTgt>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56003">
                                            <p:txEl>
                                              <p:pRg st="2" end="2"/>
                                            </p:txEl>
                                          </p:spTgt>
                                        </p:tgtEl>
                                        <p:attrNameLst>
                                          <p:attrName>style.visibility</p:attrName>
                                        </p:attrNameLst>
                                      </p:cBhvr>
                                      <p:to>
                                        <p:strVal val="visible"/>
                                      </p:to>
                                    </p:set>
                                    <p:animEffect transition="in" filter="strips(downRight)">
                                      <p:cBhvr>
                                        <p:cTn id="11" dur="500"/>
                                        <p:tgtEl>
                                          <p:spTgt spid="256003">
                                            <p:txEl>
                                              <p:pRg st="2" end="2"/>
                                            </p:txEl>
                                          </p:spTgt>
                                        </p:tgtEl>
                                      </p:cBhvr>
                                    </p:animEffect>
                                  </p:childTnLst>
                                </p:cTn>
                              </p:par>
                            </p:childTnLst>
                          </p:cTn>
                        </p:par>
                        <p:par>
                          <p:cTn id="12" fill="hold" nodeType="afterGroup">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256003">
                                            <p:txEl>
                                              <p:pRg st="4" end="4"/>
                                            </p:txEl>
                                          </p:spTgt>
                                        </p:tgtEl>
                                        <p:attrNameLst>
                                          <p:attrName>style.visibility</p:attrName>
                                        </p:attrNameLst>
                                      </p:cBhvr>
                                      <p:to>
                                        <p:strVal val="visible"/>
                                      </p:to>
                                    </p:set>
                                    <p:animEffect transition="in" filter="strips(downRight)">
                                      <p:cBhvr>
                                        <p:cTn id="15" dur="500"/>
                                        <p:tgtEl>
                                          <p:spTgt spid="2560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3" grpId="0" build="p" autoUpdateAnimBg="0" advAuto="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p:nvPr>
        </p:nvSpPr>
        <p:spPr>
          <a:xfrm>
            <a:off x="1987550" y="292964"/>
            <a:ext cx="8266112" cy="967666"/>
          </a:xfrm>
        </p:spPr>
        <p:txBody>
          <a:bodyPr>
            <a:normAutofit/>
          </a:bodyPr>
          <a:lstStyle/>
          <a:p>
            <a:pPr algn="ctr">
              <a:defRPr/>
            </a:pPr>
            <a:r>
              <a:rPr lang="en-US" sz="4800" dirty="0">
                <a:solidFill>
                  <a:srgbClr val="002060"/>
                </a:solidFill>
                <a:latin typeface="Calibri Light" panose="020F0302020204030204" pitchFamily="34" charset="0"/>
                <a:cs typeface="Calibri Light" panose="020F0302020204030204" pitchFamily="34" charset="0"/>
              </a:rPr>
              <a:t>Chlorine</a:t>
            </a:r>
            <a:r>
              <a:rPr lang="en-GB" sz="4800" dirty="0">
                <a:solidFill>
                  <a:srgbClr val="002060"/>
                </a:solidFill>
                <a:latin typeface="Calibri Light" panose="020F0302020204030204" pitchFamily="34" charset="0"/>
                <a:cs typeface="Calibri Light" panose="020F0302020204030204" pitchFamily="34" charset="0"/>
              </a:rPr>
              <a:t> Standards</a:t>
            </a:r>
            <a:endParaRPr lang="en-US" sz="4800" dirty="0">
              <a:solidFill>
                <a:srgbClr val="002060"/>
              </a:solidFill>
              <a:latin typeface="Calibri Light" panose="020F0302020204030204" pitchFamily="34" charset="0"/>
              <a:cs typeface="Calibri Light" panose="020F0302020204030204" pitchFamily="34" charset="0"/>
            </a:endParaRPr>
          </a:p>
        </p:txBody>
      </p:sp>
      <p:graphicFrame>
        <p:nvGraphicFramePr>
          <p:cNvPr id="258052" name="Group 4"/>
          <p:cNvGraphicFramePr>
            <a:graphicFrameLocks noGrp="1"/>
          </p:cNvGraphicFramePr>
          <p:nvPr>
            <p:extLst>
              <p:ext uri="{D42A27DB-BD31-4B8C-83A1-F6EECF244321}">
                <p14:modId xmlns:p14="http://schemas.microsoft.com/office/powerpoint/2010/main" val="3532777459"/>
              </p:ext>
            </p:extLst>
          </p:nvPr>
        </p:nvGraphicFramePr>
        <p:xfrm>
          <a:off x="1633492" y="1429306"/>
          <a:ext cx="8424910" cy="4190260"/>
        </p:xfrm>
        <a:graphic>
          <a:graphicData uri="http://schemas.openxmlformats.org/drawingml/2006/table">
            <a:tbl>
              <a:tblPr/>
              <a:tblGrid>
                <a:gridCol w="2807171">
                  <a:extLst>
                    <a:ext uri="{9D8B030D-6E8A-4147-A177-3AD203B41FA5}">
                      <a16:colId xmlns:a16="http://schemas.microsoft.com/office/drawing/2014/main" val="20000"/>
                    </a:ext>
                  </a:extLst>
                </a:gridCol>
                <a:gridCol w="2810568">
                  <a:extLst>
                    <a:ext uri="{9D8B030D-6E8A-4147-A177-3AD203B41FA5}">
                      <a16:colId xmlns:a16="http://schemas.microsoft.com/office/drawing/2014/main" val="20001"/>
                    </a:ext>
                  </a:extLst>
                </a:gridCol>
                <a:gridCol w="2807171">
                  <a:extLst>
                    <a:ext uri="{9D8B030D-6E8A-4147-A177-3AD203B41FA5}">
                      <a16:colId xmlns:a16="http://schemas.microsoft.com/office/drawing/2014/main" val="20002"/>
                    </a:ext>
                  </a:extLst>
                </a:gridCol>
              </a:tblGrid>
              <a:tr h="876212">
                <a:tc>
                  <a:txBody>
                    <a:bodyPr/>
                    <a:lstStyle/>
                    <a:p>
                      <a:pPr marL="0" marR="0" lvl="0" indent="0" algn="l"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dirty="0">
                        <a:ln>
                          <a:noFill/>
                        </a:ln>
                        <a:solidFill>
                          <a:srgbClr val="000066"/>
                        </a:solidFill>
                        <a:effectLst/>
                        <a:latin typeface="Arial Narrow" pitchFamily="34" charset="0"/>
                      </a:endParaRPr>
                    </a:p>
                  </a:txBody>
                  <a:tcPr marT="45711" marB="45711" horzOverflow="overflow">
                    <a:lnL cap="flat">
                      <a:noFill/>
                    </a:lnL>
                    <a:lnR w="38100" cap="flat" cmpd="sng" algn="ctr">
                      <a:solidFill>
                        <a:srgbClr val="FF0000"/>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SPATA</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BISHTA</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0"/>
                  </a:ext>
                </a:extLst>
              </a:tr>
              <a:tr h="872252">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a:ln>
                          <a:noFill/>
                        </a:ln>
                        <a:solidFill>
                          <a:srgbClr val="000066"/>
                        </a:solidFill>
                        <a:effectLst/>
                        <a:latin typeface="Arial Narrow" pitchFamily="34" charset="0"/>
                      </a:endParaRPr>
                    </a:p>
                  </a:txBody>
                  <a:tcPr marT="45711" marB="45711" anchor="ctr" anchorCtr="1" horzOverflow="overflow">
                    <a:lnL cap="flat">
                      <a:noFill/>
                    </a:lnL>
                    <a:lnR w="38100" cap="flat" cmpd="sng" algn="ctr">
                      <a:solidFill>
                        <a:srgbClr val="FF0000"/>
                      </a:solidFill>
                      <a:prstDash val="solid"/>
                      <a:round/>
                      <a:headEnd type="none" w="med" len="med"/>
                      <a:tailEnd type="none" w="med" len="med"/>
                    </a:lnR>
                    <a:lnT>
                      <a:noFill/>
                    </a:lnT>
                    <a:lnB w="381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Commercial Spas</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Domestic Spas</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1"/>
                  </a:ext>
                </a:extLst>
              </a:tr>
              <a:tr h="782792">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Inorganic</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2.0 – 4.0</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2.0 – 4.0</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2"/>
                  </a:ext>
                </a:extLst>
              </a:tr>
              <a:tr h="782792">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Organic</a:t>
                      </a: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a:ln>
                            <a:noFill/>
                          </a:ln>
                          <a:solidFill>
                            <a:srgbClr val="000066"/>
                          </a:solidFill>
                          <a:effectLst/>
                          <a:latin typeface="Calibri Light" panose="020F0302020204030204" pitchFamily="34" charset="0"/>
                          <a:cs typeface="Calibri Light" panose="020F0302020204030204" pitchFamily="34" charset="0"/>
                        </a:rPr>
                        <a:t>3.0 – 5.0mg/l</a:t>
                      </a:r>
                      <a:endParaRPr kumimoji="0" lang="en-US" sz="2800" b="0" i="0" u="none" strike="noStrike" cap="none" normalizeH="0" baseline="0">
                        <a:ln>
                          <a:noFill/>
                        </a:ln>
                        <a:solidFill>
                          <a:srgbClr val="000066"/>
                        </a:solidFill>
                        <a:effectLst/>
                        <a:latin typeface="Calibri Light" panose="020F0302020204030204" pitchFamily="34" charset="0"/>
                        <a:cs typeface="Calibri Light" panose="020F0302020204030204" pitchFamily="34" charset="0"/>
                      </a:endParaRP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3.0 – 5.0mg/l</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T="45711" marB="45711"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3"/>
                  </a:ext>
                </a:extLst>
              </a:tr>
              <a:tr h="876212">
                <a:tc gridSpan="3">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Combined chlorine residual should ideally be zero but certainly less than half free chlorine residual</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T="45711" marB="4571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bl>
          </a:graphicData>
        </a:graphic>
      </p:graphicFrame>
    </p:spTree>
  </p:cSld>
  <p:clrMapOvr>
    <a:masterClrMapping/>
  </p:clrMapOvr>
  <p:transition spd="slow">
    <p:cover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a:xfrm>
            <a:off x="1847851" y="115888"/>
            <a:ext cx="8424863" cy="1225550"/>
          </a:xfrm>
        </p:spPr>
        <p:txBody>
          <a:bodyPr/>
          <a:lstStyle/>
          <a:p>
            <a:pPr algn="ctr">
              <a:defRPr/>
            </a:pPr>
            <a:r>
              <a:rPr lang="en-GB" sz="4800" dirty="0">
                <a:solidFill>
                  <a:srgbClr val="002060"/>
                </a:solidFill>
                <a:latin typeface="Calibri Light" panose="020F0302020204030204" pitchFamily="34" charset="0"/>
                <a:cs typeface="Calibri Light" panose="020F0302020204030204" pitchFamily="34" charset="0"/>
              </a:rPr>
              <a:t>Chlorine</a:t>
            </a:r>
            <a:endParaRPr lang="en-US" sz="4800" dirty="0">
              <a:solidFill>
                <a:srgbClr val="002060"/>
              </a:solidFill>
              <a:latin typeface="Calibri Light" panose="020F0302020204030204" pitchFamily="34" charset="0"/>
              <a:cs typeface="Calibri Light" panose="020F0302020204030204" pitchFamily="34" charset="0"/>
            </a:endParaRPr>
          </a:p>
        </p:txBody>
      </p:sp>
      <p:sp>
        <p:nvSpPr>
          <p:cNvPr id="351235" name="Rectangle 3"/>
          <p:cNvSpPr>
            <a:spLocks noGrp="1" noChangeArrowheads="1"/>
          </p:cNvSpPr>
          <p:nvPr>
            <p:ph type="body" idx="1"/>
          </p:nvPr>
        </p:nvSpPr>
        <p:spPr>
          <a:xfrm>
            <a:off x="621437" y="1619249"/>
            <a:ext cx="10907954" cy="4844939"/>
          </a:xfrm>
        </p:spPr>
        <p:txBody>
          <a:bodyPr/>
          <a:lstStyle/>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Available in many forms</a:t>
            </a:r>
          </a:p>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Most widely used </a:t>
            </a:r>
            <a:r>
              <a:rPr lang="en-US" altLang="en-US" b="0" dirty="0" err="1">
                <a:solidFill>
                  <a:srgbClr val="002060"/>
                </a:solidFill>
                <a:latin typeface="Calibri Light" panose="020F0302020204030204" pitchFamily="34" charset="0"/>
                <a:cs typeface="Calibri Light" panose="020F0302020204030204" pitchFamily="34" charset="0"/>
              </a:rPr>
              <a:t>saniti</a:t>
            </a:r>
            <a:r>
              <a:rPr lang="en-GB" altLang="en-US" b="0" dirty="0">
                <a:solidFill>
                  <a:srgbClr val="002060"/>
                </a:solidFill>
                <a:latin typeface="Calibri Light" panose="020F0302020204030204" pitchFamily="34" charset="0"/>
                <a:cs typeface="Calibri Light" panose="020F0302020204030204" pitchFamily="34" charset="0"/>
              </a:rPr>
              <a:t>s</a:t>
            </a:r>
            <a:r>
              <a:rPr lang="en-US" altLang="en-US" b="0" dirty="0" err="1">
                <a:solidFill>
                  <a:srgbClr val="002060"/>
                </a:solidFill>
                <a:latin typeface="Calibri Light" panose="020F0302020204030204" pitchFamily="34" charset="0"/>
                <a:cs typeface="Calibri Light" panose="020F0302020204030204" pitchFamily="34" charset="0"/>
              </a:rPr>
              <a:t>er</a:t>
            </a:r>
            <a:r>
              <a:rPr lang="en-US" altLang="en-US" b="0" dirty="0">
                <a:solidFill>
                  <a:srgbClr val="002060"/>
                </a:solidFill>
                <a:latin typeface="Calibri Light" panose="020F0302020204030204" pitchFamily="34" charset="0"/>
                <a:cs typeface="Calibri Light" panose="020F0302020204030204" pitchFamily="34" charset="0"/>
              </a:rPr>
              <a:t>.</a:t>
            </a:r>
          </a:p>
          <a:p>
            <a:pPr marL="0" indent="0" algn="ctr">
              <a:buClr>
                <a:srgbClr val="009900"/>
              </a:buClr>
              <a:buNone/>
            </a:pPr>
            <a:endParaRPr lang="en-US" altLang="en-US" sz="160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pPr>
            <a:r>
              <a:rPr lang="en-GB" altLang="en-US" b="0" dirty="0">
                <a:solidFill>
                  <a:srgbClr val="002060"/>
                </a:solidFill>
                <a:latin typeface="Calibri Light" panose="020F0302020204030204" pitchFamily="34" charset="0"/>
                <a:cs typeface="Calibri Light" panose="020F0302020204030204" pitchFamily="34" charset="0"/>
              </a:rPr>
              <a:t>Calcium Hypochlorite available as Quick Dissolving Granules for Shock Dosing as well as initial dosing whilst filling with water.</a:t>
            </a:r>
          </a:p>
          <a:p>
            <a:pPr marL="0" indent="0" algn="ctr">
              <a:buClr>
                <a:srgbClr val="009900"/>
              </a:buClr>
              <a:buNone/>
            </a:pPr>
            <a:endParaRPr lang="en-US" altLang="en-US" sz="1600"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b="0" dirty="0">
                <a:solidFill>
                  <a:srgbClr val="002060"/>
                </a:solidFill>
                <a:latin typeface="Calibri Light" panose="020F0302020204030204" pitchFamily="34" charset="0"/>
                <a:cs typeface="Calibri Light" panose="020F0302020204030204" pitchFamily="34" charset="0"/>
              </a:rPr>
              <a:t>Tri-</a:t>
            </a:r>
            <a:r>
              <a:rPr lang="en-GB" altLang="en-US" b="0" dirty="0" err="1">
                <a:solidFill>
                  <a:srgbClr val="002060"/>
                </a:solidFill>
                <a:latin typeface="Calibri Light" panose="020F0302020204030204" pitchFamily="34" charset="0"/>
                <a:cs typeface="Calibri Light" panose="020F0302020204030204" pitchFamily="34" charset="0"/>
              </a:rPr>
              <a:t>Chlor</a:t>
            </a:r>
            <a:r>
              <a:rPr lang="en-GB" altLang="en-US" b="0" dirty="0">
                <a:solidFill>
                  <a:srgbClr val="002060"/>
                </a:solidFill>
                <a:latin typeface="Calibri Light" panose="020F0302020204030204" pitchFamily="34" charset="0"/>
                <a:cs typeface="Calibri Light" panose="020F0302020204030204" pitchFamily="34" charset="0"/>
              </a:rPr>
              <a:t> (</a:t>
            </a:r>
            <a:r>
              <a:rPr lang="en-GB" altLang="en-US" b="0" dirty="0" err="1">
                <a:solidFill>
                  <a:srgbClr val="002060"/>
                </a:solidFill>
                <a:latin typeface="Calibri Light" panose="020F0302020204030204" pitchFamily="34" charset="0"/>
                <a:cs typeface="Calibri Light" panose="020F0302020204030204" pitchFamily="34" charset="0"/>
              </a:rPr>
              <a:t>Trichloroisocyanuric</a:t>
            </a:r>
            <a:r>
              <a:rPr lang="en-GB" altLang="en-US" b="0" dirty="0">
                <a:solidFill>
                  <a:srgbClr val="002060"/>
                </a:solidFill>
                <a:latin typeface="Calibri Light" panose="020F0302020204030204" pitchFamily="34" charset="0"/>
                <a:cs typeface="Calibri Light" panose="020F0302020204030204" pitchFamily="34" charset="0"/>
              </a:rPr>
              <a:t> Acid) usually used as tablets in a floating dispenser/feeder has been shown to damage some head rests in Hot Tubs and may invalidate manufacturer’s guarantee</a:t>
            </a:r>
          </a:p>
        </p:txBody>
      </p:sp>
    </p:spTree>
  </p:cSld>
  <p:clrMapOvr>
    <a:masterClrMapping/>
  </p:clrMapOvr>
  <p:transition spd="slow">
    <p:cover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FA3F1-1BC6-40C5-8B45-2A437A69F088}"/>
              </a:ext>
            </a:extLst>
          </p:cNvPr>
          <p:cNvSpPr>
            <a:spLocks noGrp="1"/>
          </p:cNvSpPr>
          <p:nvPr>
            <p:ph type="title"/>
          </p:nvPr>
        </p:nvSpPr>
        <p:spPr>
          <a:xfrm>
            <a:off x="1000124" y="365125"/>
            <a:ext cx="10353675" cy="739775"/>
          </a:xfrm>
        </p:spPr>
        <p:txBody>
          <a:bodyPr/>
          <a:lstStyle/>
          <a:p>
            <a:pPr algn="ctr"/>
            <a:r>
              <a:rPr lang="en-GB" dirty="0">
                <a:solidFill>
                  <a:srgbClr val="002060"/>
                </a:solidFill>
              </a:rPr>
              <a:t>Tri </a:t>
            </a:r>
            <a:r>
              <a:rPr lang="en-GB" dirty="0" err="1">
                <a:solidFill>
                  <a:srgbClr val="002060"/>
                </a:solidFill>
              </a:rPr>
              <a:t>Chlor</a:t>
            </a:r>
            <a:r>
              <a:rPr lang="en-GB" dirty="0">
                <a:solidFill>
                  <a:srgbClr val="002060"/>
                </a:solidFill>
              </a:rPr>
              <a:t> Warning</a:t>
            </a:r>
          </a:p>
        </p:txBody>
      </p:sp>
      <p:pic>
        <p:nvPicPr>
          <p:cNvPr id="5" name="Content Placeholder 4" descr="A screenshot of a cell phone&#10;&#10;Description automatically generated">
            <a:extLst>
              <a:ext uri="{FF2B5EF4-FFF2-40B4-BE49-F238E27FC236}">
                <a16:creationId xmlns:a16="http://schemas.microsoft.com/office/drawing/2014/main" id="{96CB11D5-4A25-490B-9896-2C2A909D760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748" t="10361" r="18994" b="54178"/>
          <a:stretch/>
        </p:blipFill>
        <p:spPr>
          <a:xfrm>
            <a:off x="3606545" y="1309688"/>
            <a:ext cx="4826651" cy="4320000"/>
          </a:xfrm>
        </p:spPr>
      </p:pic>
    </p:spTree>
    <p:extLst>
      <p:ext uri="{BB962C8B-B14F-4D97-AF65-F5344CB8AC3E}">
        <p14:creationId xmlns:p14="http://schemas.microsoft.com/office/powerpoint/2010/main" val="11696460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1847529" y="332656"/>
            <a:ext cx="8215635" cy="1368152"/>
          </a:xfrm>
        </p:spPr>
        <p:txBody>
          <a:bodyPr/>
          <a:lstStyle/>
          <a:p>
            <a:pPr algn="ctr">
              <a:defRPr/>
            </a:pPr>
            <a:r>
              <a:rPr lang="en-US" sz="5400" dirty="0">
                <a:solidFill>
                  <a:srgbClr val="002060"/>
                </a:solidFill>
                <a:latin typeface="Calibri Light" panose="020F0302020204030204" pitchFamily="34" charset="0"/>
                <a:cs typeface="Calibri Light" panose="020F0302020204030204" pitchFamily="34" charset="0"/>
              </a:rPr>
              <a:t>Bromine</a:t>
            </a:r>
          </a:p>
        </p:txBody>
      </p:sp>
      <p:sp>
        <p:nvSpPr>
          <p:cNvPr id="276483" name="Rectangle 3"/>
          <p:cNvSpPr>
            <a:spLocks noGrp="1" noChangeArrowheads="1"/>
          </p:cNvSpPr>
          <p:nvPr>
            <p:ph type="body" idx="1"/>
          </p:nvPr>
        </p:nvSpPr>
        <p:spPr>
          <a:xfrm>
            <a:off x="727969" y="1882066"/>
            <a:ext cx="10147177" cy="4119600"/>
          </a:xfrm>
        </p:spPr>
        <p:txBody>
          <a:bodyPr/>
          <a:lstStyle/>
          <a:p>
            <a:pPr marL="0" indent="0" algn="ctr">
              <a:buClr>
                <a:srgbClr val="009900"/>
              </a:buClr>
              <a:buNone/>
            </a:pPr>
            <a:endParaRPr lang="en-US" altLang="en-US" b="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Same </a:t>
            </a:r>
            <a:r>
              <a:rPr lang="en-GB" altLang="en-US" b="0" dirty="0">
                <a:solidFill>
                  <a:srgbClr val="002060"/>
                </a:solidFill>
                <a:latin typeface="Calibri Light" panose="020F0302020204030204" pitchFamily="34" charset="0"/>
                <a:cs typeface="Calibri Light" panose="020F0302020204030204" pitchFamily="34" charset="0"/>
              </a:rPr>
              <a:t>chemical </a:t>
            </a:r>
            <a:r>
              <a:rPr lang="en-US" altLang="en-US" b="0" dirty="0">
                <a:solidFill>
                  <a:srgbClr val="002060"/>
                </a:solidFill>
                <a:latin typeface="Calibri Light" panose="020F0302020204030204" pitchFamily="34" charset="0"/>
                <a:cs typeface="Calibri Light" panose="020F0302020204030204" pitchFamily="34" charset="0"/>
              </a:rPr>
              <a:t>family as chlorine (halogen family)</a:t>
            </a:r>
            <a:endParaRPr lang="en-GB" altLang="en-US" b="0" dirty="0">
              <a:solidFill>
                <a:srgbClr val="002060"/>
              </a:solidFill>
              <a:latin typeface="Calibri Light" panose="020F0302020204030204" pitchFamily="34" charset="0"/>
              <a:cs typeface="Calibri Light" panose="020F0302020204030204" pitchFamily="34" charset="0"/>
            </a:endParaRPr>
          </a:p>
          <a:p>
            <a:pPr algn="ctr">
              <a:buClr>
                <a:srgbClr val="009900"/>
              </a:buClr>
            </a:pPr>
            <a:endParaRPr lang="en-US" altLang="en-US" sz="120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Effective in entire recommended pH range</a:t>
            </a:r>
          </a:p>
          <a:p>
            <a:pPr algn="ctr">
              <a:buClr>
                <a:srgbClr val="009900"/>
              </a:buClr>
            </a:pPr>
            <a:endParaRPr lang="en-GB" altLang="en-US" sz="120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Available as tablet</a:t>
            </a:r>
            <a:r>
              <a:rPr lang="en-GB" altLang="en-US" b="0" dirty="0">
                <a:solidFill>
                  <a:srgbClr val="002060"/>
                </a:solidFill>
                <a:latin typeface="Calibri Light" panose="020F0302020204030204" pitchFamily="34" charset="0"/>
                <a:cs typeface="Calibri Light" panose="020F0302020204030204" pitchFamily="34" charset="0"/>
              </a:rPr>
              <a:t>, granular or powder</a:t>
            </a:r>
            <a:endParaRPr lang="en-US" altLang="en-US" b="0" dirty="0">
              <a:solidFill>
                <a:srgbClr val="002060"/>
              </a:solidFill>
              <a:latin typeface="Calibri Light" panose="020F0302020204030204" pitchFamily="34" charset="0"/>
              <a:cs typeface="Calibri Light" panose="020F0302020204030204" pitchFamily="34" charset="0"/>
            </a:endParaRPr>
          </a:p>
          <a:p>
            <a:pPr algn="ctr">
              <a:buClr>
                <a:srgbClr val="009900"/>
              </a:buClr>
            </a:pPr>
            <a:endParaRPr lang="en-GB" altLang="en-US" sz="1200" dirty="0">
              <a:solidFill>
                <a:srgbClr val="002060"/>
              </a:solidFill>
              <a:latin typeface="Calibri Light" panose="020F0302020204030204" pitchFamily="34" charset="0"/>
              <a:cs typeface="Calibri Light" panose="020F0302020204030204" pitchFamily="34" charset="0"/>
            </a:endParaRPr>
          </a:p>
          <a:p>
            <a:pPr marL="0" indent="0" algn="ctr">
              <a:buClr>
                <a:srgbClr val="009900"/>
              </a:buClr>
              <a:buNone/>
            </a:pPr>
            <a:r>
              <a:rPr lang="en-US" altLang="en-US" b="0" dirty="0">
                <a:solidFill>
                  <a:srgbClr val="002060"/>
                </a:solidFill>
                <a:latin typeface="Calibri Light" panose="020F0302020204030204" pitchFamily="34" charset="0"/>
                <a:cs typeface="Calibri Light" panose="020F0302020204030204" pitchFamily="34" charset="0"/>
              </a:rPr>
              <a:t>Fast acting in free and combined form</a:t>
            </a:r>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76483">
                                            <p:txEl>
                                              <p:pRg st="1" end="1"/>
                                            </p:txEl>
                                          </p:spTgt>
                                        </p:tgtEl>
                                        <p:attrNameLst>
                                          <p:attrName>style.visibility</p:attrName>
                                        </p:attrNameLst>
                                      </p:cBhvr>
                                      <p:to>
                                        <p:strVal val="visible"/>
                                      </p:to>
                                    </p:set>
                                    <p:animEffect transition="in" filter="strips(downRight)">
                                      <p:cBhvr>
                                        <p:cTn id="7" dur="500"/>
                                        <p:tgtEl>
                                          <p:spTgt spid="276483">
                                            <p:txEl>
                                              <p:pRg st="1" end="1"/>
                                            </p:txEl>
                                          </p:spTgt>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76483">
                                            <p:txEl>
                                              <p:pRg st="3" end="3"/>
                                            </p:txEl>
                                          </p:spTgt>
                                        </p:tgtEl>
                                        <p:attrNameLst>
                                          <p:attrName>style.visibility</p:attrName>
                                        </p:attrNameLst>
                                      </p:cBhvr>
                                      <p:to>
                                        <p:strVal val="visible"/>
                                      </p:to>
                                    </p:set>
                                    <p:animEffect transition="in" filter="strips(downRight)">
                                      <p:cBhvr>
                                        <p:cTn id="11" dur="500"/>
                                        <p:tgtEl>
                                          <p:spTgt spid="276483">
                                            <p:txEl>
                                              <p:pRg st="3" end="3"/>
                                            </p:txEl>
                                          </p:spTgt>
                                        </p:tgtEl>
                                      </p:cBhvr>
                                    </p:animEffect>
                                  </p:childTnLst>
                                </p:cTn>
                              </p:par>
                            </p:childTnLst>
                          </p:cTn>
                        </p:par>
                        <p:par>
                          <p:cTn id="12" fill="hold" nodeType="afterGroup">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276483">
                                            <p:txEl>
                                              <p:pRg st="5" end="5"/>
                                            </p:txEl>
                                          </p:spTgt>
                                        </p:tgtEl>
                                        <p:attrNameLst>
                                          <p:attrName>style.visibility</p:attrName>
                                        </p:attrNameLst>
                                      </p:cBhvr>
                                      <p:to>
                                        <p:strVal val="visible"/>
                                      </p:to>
                                    </p:set>
                                    <p:animEffect transition="in" filter="strips(downRight)">
                                      <p:cBhvr>
                                        <p:cTn id="15" dur="500"/>
                                        <p:tgtEl>
                                          <p:spTgt spid="276483">
                                            <p:txEl>
                                              <p:pRg st="5" end="5"/>
                                            </p:txEl>
                                          </p:spTgt>
                                        </p:tgtEl>
                                      </p:cBhvr>
                                    </p:animEffect>
                                  </p:childTnLst>
                                </p:cTn>
                              </p:par>
                            </p:childTnLst>
                          </p:cTn>
                        </p:par>
                        <p:par>
                          <p:cTn id="16" fill="hold" nodeType="afterGroup">
                            <p:stCondLst>
                              <p:cond delay="1500"/>
                            </p:stCondLst>
                            <p:childTnLst>
                              <p:par>
                                <p:cTn id="17" presetID="18" presetClass="entr" presetSubtype="6" fill="hold" grpId="0" nodeType="afterEffect">
                                  <p:stCondLst>
                                    <p:cond delay="0"/>
                                  </p:stCondLst>
                                  <p:childTnLst>
                                    <p:set>
                                      <p:cBhvr>
                                        <p:cTn id="18" dur="1" fill="hold">
                                          <p:stCondLst>
                                            <p:cond delay="0"/>
                                          </p:stCondLst>
                                        </p:cTn>
                                        <p:tgtEl>
                                          <p:spTgt spid="276483">
                                            <p:txEl>
                                              <p:pRg st="7" end="7"/>
                                            </p:txEl>
                                          </p:spTgt>
                                        </p:tgtEl>
                                        <p:attrNameLst>
                                          <p:attrName>style.visibility</p:attrName>
                                        </p:attrNameLst>
                                      </p:cBhvr>
                                      <p:to>
                                        <p:strVal val="visible"/>
                                      </p:to>
                                    </p:set>
                                    <p:animEffect transition="in" filter="strips(downRight)">
                                      <p:cBhvr>
                                        <p:cTn id="19" dur="500"/>
                                        <p:tgtEl>
                                          <p:spTgt spid="27648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3" grpId="0" build="p" autoUpdateAnimBg="0" advAuto="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a:xfrm>
            <a:off x="1988598" y="788988"/>
            <a:ext cx="8209502" cy="764604"/>
          </a:xfrm>
        </p:spPr>
        <p:txBody>
          <a:bodyPr>
            <a:normAutofit/>
          </a:bodyPr>
          <a:lstStyle/>
          <a:p>
            <a:pPr algn="ctr">
              <a:defRPr/>
            </a:pPr>
            <a:r>
              <a:rPr lang="en-GB" dirty="0" err="1">
                <a:solidFill>
                  <a:srgbClr val="002060"/>
                </a:solidFill>
                <a:latin typeface="Calibri Light" panose="020F0302020204030204" pitchFamily="34" charset="0"/>
                <a:cs typeface="Calibri Light" panose="020F0302020204030204" pitchFamily="34" charset="0"/>
              </a:rPr>
              <a:t>Brom</a:t>
            </a:r>
            <a:r>
              <a:rPr lang="en-US" dirty="0" err="1">
                <a:solidFill>
                  <a:srgbClr val="002060"/>
                </a:solidFill>
                <a:latin typeface="Calibri Light" panose="020F0302020204030204" pitchFamily="34" charset="0"/>
                <a:cs typeface="Calibri Light" panose="020F0302020204030204" pitchFamily="34" charset="0"/>
              </a:rPr>
              <a:t>ine</a:t>
            </a:r>
            <a:r>
              <a:rPr lang="en-GB" dirty="0">
                <a:solidFill>
                  <a:srgbClr val="002060"/>
                </a:solidFill>
                <a:latin typeface="Calibri Light" panose="020F0302020204030204" pitchFamily="34" charset="0"/>
                <a:cs typeface="Calibri Light" panose="020F0302020204030204" pitchFamily="34" charset="0"/>
              </a:rPr>
              <a:t> Standards</a:t>
            </a:r>
            <a:endParaRPr lang="en-US" dirty="0">
              <a:solidFill>
                <a:srgbClr val="002060"/>
              </a:solidFill>
              <a:latin typeface="Calibri Light" panose="020F0302020204030204" pitchFamily="34" charset="0"/>
              <a:cs typeface="Calibri Light" panose="020F0302020204030204" pitchFamily="34" charset="0"/>
            </a:endParaRPr>
          </a:p>
        </p:txBody>
      </p:sp>
      <p:graphicFrame>
        <p:nvGraphicFramePr>
          <p:cNvPr id="274436" name="Group 4"/>
          <p:cNvGraphicFramePr>
            <a:graphicFrameLocks noGrp="1"/>
          </p:cNvGraphicFramePr>
          <p:nvPr>
            <p:extLst>
              <p:ext uri="{D42A27DB-BD31-4B8C-83A1-F6EECF244321}">
                <p14:modId xmlns:p14="http://schemas.microsoft.com/office/powerpoint/2010/main" val="1136238023"/>
              </p:ext>
            </p:extLst>
          </p:nvPr>
        </p:nvGraphicFramePr>
        <p:xfrm>
          <a:off x="3480047" y="1669002"/>
          <a:ext cx="5600454" cy="3356220"/>
        </p:xfrm>
        <a:graphic>
          <a:graphicData uri="http://schemas.openxmlformats.org/drawingml/2006/table">
            <a:tbl>
              <a:tblPr/>
              <a:tblGrid>
                <a:gridCol w="213713">
                  <a:extLst>
                    <a:ext uri="{9D8B030D-6E8A-4147-A177-3AD203B41FA5}">
                      <a16:colId xmlns:a16="http://schemas.microsoft.com/office/drawing/2014/main" val="20000"/>
                    </a:ext>
                  </a:extLst>
                </a:gridCol>
                <a:gridCol w="2694185">
                  <a:extLst>
                    <a:ext uri="{9D8B030D-6E8A-4147-A177-3AD203B41FA5}">
                      <a16:colId xmlns:a16="http://schemas.microsoft.com/office/drawing/2014/main" val="20001"/>
                    </a:ext>
                  </a:extLst>
                </a:gridCol>
                <a:gridCol w="2692556">
                  <a:extLst>
                    <a:ext uri="{9D8B030D-6E8A-4147-A177-3AD203B41FA5}">
                      <a16:colId xmlns:a16="http://schemas.microsoft.com/office/drawing/2014/main" val="20002"/>
                    </a:ext>
                  </a:extLst>
                </a:gridCol>
              </a:tblGrid>
              <a:tr h="862902">
                <a:tc>
                  <a:txBody>
                    <a:bodyPr/>
                    <a:lstStyle/>
                    <a:p>
                      <a:pPr marL="0" marR="0" lvl="0" indent="0" algn="l"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dirty="0">
                        <a:ln>
                          <a:noFill/>
                        </a:ln>
                        <a:solidFill>
                          <a:srgbClr val="000066"/>
                        </a:solidFill>
                        <a:effectLst/>
                        <a:latin typeface="Arial Narrow" pitchFamily="34" charset="0"/>
                      </a:endParaRPr>
                    </a:p>
                  </a:txBody>
                  <a:tcPr marL="91435" marR="91435" marT="45708" marB="45708" horzOverflow="overflow">
                    <a:lnL cap="flat">
                      <a:noFill/>
                    </a:lnL>
                    <a:lnR w="38100" cap="flat" cmpd="sng" algn="ctr">
                      <a:solidFill>
                        <a:srgbClr val="FF0000"/>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SPATA</a:t>
                      </a: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BISHTA</a:t>
                      </a: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0"/>
                  </a:ext>
                </a:extLst>
              </a:tr>
              <a:tr h="859051">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a:ln>
                          <a:noFill/>
                        </a:ln>
                        <a:solidFill>
                          <a:srgbClr val="000066"/>
                        </a:solidFill>
                        <a:effectLst/>
                        <a:latin typeface="Arial Narrow" pitchFamily="34" charset="0"/>
                      </a:endParaRPr>
                    </a:p>
                  </a:txBody>
                  <a:tcPr marL="91435" marR="91435" marT="45708" marB="45708" anchor="ctr" anchorCtr="1" horzOverflow="overflow">
                    <a:lnL cap="flat">
                      <a:noFill/>
                    </a:lnL>
                    <a:lnR w="38100" cap="flat" cmpd="sng" algn="ctr">
                      <a:solidFill>
                        <a:srgbClr val="FF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Commercial Spas</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Domestic Hot Tubs</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1"/>
                  </a:ext>
                </a:extLst>
              </a:tr>
              <a:tr h="770904">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a:ln>
                          <a:noFill/>
                        </a:ln>
                        <a:solidFill>
                          <a:srgbClr val="000066"/>
                        </a:solidFill>
                        <a:effectLst/>
                        <a:latin typeface="Arial Narrow" pitchFamily="34" charset="0"/>
                      </a:endParaRPr>
                    </a:p>
                  </a:txBody>
                  <a:tcPr marL="91435" marR="91435" marT="45708" marB="45708" anchor="ctr" anchorCtr="1" horzOverflow="overflow">
                    <a:lnL cap="flat">
                      <a:noFill/>
                    </a:lnL>
                    <a:lnR w="38100" cap="flat" cmpd="sng" algn="ctr">
                      <a:solidFill>
                        <a:srgbClr val="FF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4.0 – 6.0mg/l</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99FF">
                        <a:alpha val="50000"/>
                      </a:srgbClr>
                    </a:solidFill>
                  </a:tcPr>
                </a:tc>
                <a:tc>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r>
                        <a:rPr kumimoji="0" lang="en-GB"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rPr>
                        <a:t>2.0 – 4.0mg/l</a:t>
                      </a:r>
                      <a:endParaRPr kumimoji="0" lang="en-US" sz="2800" b="0" i="0" u="none" strike="noStrike" cap="none" normalizeH="0" baseline="0" dirty="0">
                        <a:ln>
                          <a:noFill/>
                        </a:ln>
                        <a:solidFill>
                          <a:srgbClr val="000066"/>
                        </a:solidFill>
                        <a:effectLst/>
                        <a:latin typeface="Calibri Light" panose="020F0302020204030204" pitchFamily="34" charset="0"/>
                        <a:cs typeface="Calibri Light" panose="020F0302020204030204" pitchFamily="34" charset="0"/>
                      </a:endParaRPr>
                    </a:p>
                  </a:txBody>
                  <a:tcPr marL="91435" marR="91435" marT="45708" marB="45708" anchor="ctr" anchorCtr="1" horzOverflow="overflow">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lnTlToBr>
                      <a:noFill/>
                    </a:lnTlToBr>
                    <a:lnBlToTr>
                      <a:noFill/>
                    </a:lnBlToTr>
                    <a:solidFill>
                      <a:srgbClr val="0000FF">
                        <a:alpha val="50000"/>
                      </a:srgbClr>
                    </a:solidFill>
                  </a:tcPr>
                </a:tc>
                <a:extLst>
                  <a:ext uri="{0D108BD9-81ED-4DB2-BD59-A6C34878D82A}">
                    <a16:rowId xmlns:a16="http://schemas.microsoft.com/office/drawing/2014/main" val="10002"/>
                  </a:ext>
                </a:extLst>
              </a:tr>
              <a:tr h="862902">
                <a:tc gridSpan="3">
                  <a:txBody>
                    <a:bodyPr/>
                    <a:lstStyle/>
                    <a:p>
                      <a:pPr marL="0" marR="0" lvl="0" indent="0" algn="ctr" defTabSz="785813" rtl="0" eaLnBrk="0" fontAlgn="base" latinLnBrk="0" hangingPunct="0">
                        <a:lnSpc>
                          <a:spcPct val="90000"/>
                        </a:lnSpc>
                        <a:spcBef>
                          <a:spcPct val="30000"/>
                        </a:spcBef>
                        <a:spcAft>
                          <a:spcPct val="0"/>
                        </a:spcAft>
                        <a:buClr>
                          <a:srgbClr val="FF0000"/>
                        </a:buClr>
                        <a:buSzTx/>
                        <a:buFont typeface="Wingdings" pitchFamily="2" charset="2"/>
                        <a:buNone/>
                        <a:tabLst/>
                      </a:pPr>
                      <a:endParaRPr kumimoji="0" lang="en-US" sz="2800" b="1" i="0" u="none" strike="noStrike" cap="none" normalizeH="0" baseline="0" dirty="0">
                        <a:ln>
                          <a:noFill/>
                        </a:ln>
                        <a:solidFill>
                          <a:srgbClr val="000066"/>
                        </a:solidFill>
                        <a:effectLst/>
                        <a:latin typeface="Arial Narrow" pitchFamily="34" charset="0"/>
                      </a:endParaRPr>
                    </a:p>
                  </a:txBody>
                  <a:tcPr marL="91435" marR="91435" marT="45708" marB="45708" horzOverflow="overflow">
                    <a:lnL cap="flat">
                      <a:noFill/>
                    </a:lnL>
                    <a:lnR cap="flat">
                      <a:noFill/>
                    </a:lnR>
                    <a:lnT>
                      <a:noFill/>
                    </a:lnT>
                    <a:lnB cap="flat">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360469" name="Text Box 30"/>
          <p:cNvSpPr txBox="1">
            <a:spLocks noChangeArrowheads="1"/>
          </p:cNvSpPr>
          <p:nvPr/>
        </p:nvSpPr>
        <p:spPr bwMode="auto">
          <a:xfrm>
            <a:off x="2201662" y="4616388"/>
            <a:ext cx="76916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square">
            <a:spAutoFit/>
          </a:bodyPr>
          <a:lstStyle>
            <a:lvl1pPr>
              <a:lnSpc>
                <a:spcPct val="90000"/>
              </a:lnSpc>
              <a:spcBef>
                <a:spcPct val="30000"/>
              </a:spcBef>
              <a:buClr>
                <a:srgbClr val="FF0000"/>
              </a:buClr>
              <a:buFont typeface="Wingdings" panose="05000000000000000000" pitchFamily="2" charset="2"/>
              <a:buChar char="Ø"/>
              <a:defRPr sz="3200" b="1">
                <a:solidFill>
                  <a:srgbClr val="000066"/>
                </a:solidFill>
                <a:latin typeface="Arial Narrow" panose="020B0606020202030204" pitchFamily="34" charset="0"/>
              </a:defRPr>
            </a:lvl1pPr>
            <a:lvl2pPr marL="742950" indent="-28575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2pPr>
            <a:lvl3pPr marL="11430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3pPr>
            <a:lvl4pPr marL="16002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4pPr>
            <a:lvl5pPr marL="2057400" indent="-228600">
              <a:lnSpc>
                <a:spcPct val="90000"/>
              </a:lnSpc>
              <a:spcBef>
                <a:spcPct val="30000"/>
              </a:spcBef>
              <a:buClr>
                <a:srgbClr val="FF0000"/>
              </a:buClr>
              <a:buFont typeface="Wingdings" panose="05000000000000000000" pitchFamily="2" charset="2"/>
              <a:buChar char="Ø"/>
              <a:defRPr sz="2400" b="1">
                <a:solidFill>
                  <a:srgbClr val="000066"/>
                </a:solidFill>
                <a:latin typeface="Arial Narrow" panose="020B0606020202030204" pitchFamily="34" charset="0"/>
              </a:defRPr>
            </a:lvl5pPr>
            <a:lvl6pPr marL="25146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6pPr>
            <a:lvl7pPr marL="29718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7pPr>
            <a:lvl8pPr marL="34290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8pPr>
            <a:lvl9pPr marL="38862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9pPr>
          </a:lstStyle>
          <a:p>
            <a:pPr algn="ctr">
              <a:lnSpc>
                <a:spcPct val="100000"/>
              </a:lnSpc>
              <a:spcBef>
                <a:spcPct val="0"/>
              </a:spcBef>
              <a:buClrTx/>
              <a:buFontTx/>
              <a:buNone/>
            </a:pPr>
            <a:r>
              <a:rPr lang="en-GB" altLang="en-US" sz="2400" b="0" dirty="0">
                <a:latin typeface="Calibri Light" panose="020F0302020204030204" pitchFamily="34" charset="0"/>
                <a:cs typeface="Calibri Light" panose="020F0302020204030204" pitchFamily="34" charset="0"/>
              </a:rPr>
              <a:t>Business Use of a Domestic Hot Tub, </a:t>
            </a:r>
            <a:r>
              <a:rPr lang="en-GB" altLang="en-US" sz="2400" b="0" dirty="0" err="1">
                <a:latin typeface="Calibri Light" panose="020F0302020204030204" pitchFamily="34" charset="0"/>
                <a:cs typeface="Calibri Light" panose="020F0302020204030204" pitchFamily="34" charset="0"/>
              </a:rPr>
              <a:t>eg</a:t>
            </a:r>
            <a:r>
              <a:rPr lang="en-GB" altLang="en-US" sz="2400" b="0" dirty="0">
                <a:latin typeface="Calibri Light" panose="020F0302020204030204" pitchFamily="34" charset="0"/>
                <a:cs typeface="Calibri Light" panose="020F0302020204030204" pitchFamily="34" charset="0"/>
              </a:rPr>
              <a:t> at a Holiday Lodge</a:t>
            </a:r>
          </a:p>
          <a:p>
            <a:pPr algn="ctr">
              <a:lnSpc>
                <a:spcPct val="100000"/>
              </a:lnSpc>
              <a:spcBef>
                <a:spcPct val="0"/>
              </a:spcBef>
              <a:buClrTx/>
              <a:buFontTx/>
              <a:buNone/>
            </a:pPr>
            <a:r>
              <a:rPr lang="en-GB" altLang="en-US" sz="2400" b="0" dirty="0">
                <a:latin typeface="Calibri Light" panose="020F0302020204030204" pitchFamily="34" charset="0"/>
                <a:cs typeface="Calibri Light" panose="020F0302020204030204" pitchFamily="34" charset="0"/>
              </a:rPr>
              <a:t>Bromine Residual should be in the range 4-6 mg/l</a:t>
            </a:r>
            <a:endParaRPr lang="en-US" altLang="en-US" sz="2400" b="0" dirty="0">
              <a:latin typeface="Calibri Light" panose="020F0302020204030204" pitchFamily="34" charset="0"/>
              <a:cs typeface="Calibri Light" panose="020F0302020204030204" pitchFamily="34" charset="0"/>
            </a:endParaRPr>
          </a:p>
        </p:txBody>
      </p:sp>
    </p:spTree>
  </p:cSld>
  <p:clrMapOvr>
    <a:masterClrMapping/>
  </p:clrMapOvr>
  <p:transition spd="slow">
    <p:cover dir="lu"/>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0898" name="Picture 2" descr="insert 50%"/>
          <p:cNvPicPr>
            <a:picLocks noChangeArrowheads="1"/>
          </p:cNvPicPr>
          <p:nvPr/>
        </p:nvPicPr>
        <p:blipFill>
          <a:blip r:embed="rId3">
            <a:extLst>
              <a:ext uri="{28A0092B-C50C-407E-A947-70E740481C1C}">
                <a14:useLocalDpi xmlns:a14="http://schemas.microsoft.com/office/drawing/2010/main" val="0"/>
              </a:ext>
            </a:extLst>
          </a:blip>
          <a:srcRect l="7607" t="43759" r="8032" b="17712"/>
          <a:stretch>
            <a:fillRect/>
          </a:stretch>
        </p:blipFill>
        <p:spPr bwMode="auto">
          <a:xfrm>
            <a:off x="10668000" y="6669089"/>
            <a:ext cx="46038" cy="71437"/>
          </a:xfrm>
          <a:prstGeom prst="rect">
            <a:avLst/>
          </a:prstGeom>
          <a:noFill/>
          <a:ln w="38100" cmpd="dbl">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80899" name="Rectangle 3"/>
          <p:cNvSpPr>
            <a:spLocks noChangeArrowheads="1"/>
          </p:cNvSpPr>
          <p:nvPr/>
        </p:nvSpPr>
        <p:spPr bwMode="auto">
          <a:xfrm>
            <a:off x="12588875" y="549275"/>
            <a:ext cx="71438" cy="1144588"/>
          </a:xfrm>
          <a:prstGeom prst="rect">
            <a:avLst/>
          </a:prstGeom>
          <a:solidFill>
            <a:schemeClr val="tx2"/>
          </a:solidFill>
          <a:ln>
            <a:noFill/>
          </a:ln>
          <a:effectLst>
            <a:outerShdw dist="135003" dir="8328844" algn="ctr" rotWithShape="0">
              <a:srgbClr val="00B082"/>
            </a:outerShdw>
          </a:effectLst>
          <a:extLs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a:lnSpc>
                <a:spcPct val="90000"/>
              </a:lnSpc>
              <a:spcBef>
                <a:spcPct val="30000"/>
              </a:spcBef>
              <a:buClr>
                <a:srgbClr val="FF0000"/>
              </a:buClr>
              <a:buFont typeface="Wingdings" panose="05000000000000000000" pitchFamily="2" charset="2"/>
              <a:buChar char="Ø"/>
              <a:defRPr sz="3200" b="1">
                <a:solidFill>
                  <a:srgbClr val="000066"/>
                </a:solidFill>
                <a:latin typeface="Arial Narrow" panose="020B0606020202030204" pitchFamily="34" charset="0"/>
              </a:defRPr>
            </a:lvl1pPr>
            <a:lvl2pPr marL="742950" indent="-28575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2pPr>
            <a:lvl3pPr marL="11430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3pPr>
            <a:lvl4pPr marL="16002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4pPr>
            <a:lvl5pPr marL="2057400" indent="-228600">
              <a:lnSpc>
                <a:spcPct val="90000"/>
              </a:lnSpc>
              <a:spcBef>
                <a:spcPct val="30000"/>
              </a:spcBef>
              <a:buClr>
                <a:srgbClr val="FF0000"/>
              </a:buClr>
              <a:buFont typeface="Wingdings" panose="05000000000000000000" pitchFamily="2" charset="2"/>
              <a:buChar char="Ø"/>
              <a:defRPr sz="2400" b="1">
                <a:solidFill>
                  <a:srgbClr val="000066"/>
                </a:solidFill>
                <a:latin typeface="Arial Narrow" panose="020B0606020202030204" pitchFamily="34" charset="0"/>
              </a:defRPr>
            </a:lvl5pPr>
            <a:lvl6pPr marL="25146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6pPr>
            <a:lvl7pPr marL="29718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7pPr>
            <a:lvl8pPr marL="34290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8pPr>
            <a:lvl9pPr marL="38862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9pPr>
          </a:lstStyle>
          <a:p>
            <a:pPr algn="ctr">
              <a:lnSpc>
                <a:spcPct val="100000"/>
              </a:lnSpc>
              <a:spcBef>
                <a:spcPct val="0"/>
              </a:spcBef>
              <a:buClrTx/>
              <a:buFontTx/>
              <a:buNone/>
            </a:pPr>
            <a:endParaRPr lang="en-US" altLang="en-US" sz="2400">
              <a:solidFill>
                <a:srgbClr val="000099"/>
              </a:solidFill>
              <a:latin typeface="Arial" panose="020B0604020202020204" pitchFamily="34" charset="0"/>
            </a:endParaRPr>
          </a:p>
        </p:txBody>
      </p:sp>
      <p:sp>
        <p:nvSpPr>
          <p:cNvPr id="80900" name="Rectangle 4"/>
          <p:cNvSpPr>
            <a:spLocks noChangeArrowheads="1"/>
          </p:cNvSpPr>
          <p:nvPr/>
        </p:nvSpPr>
        <p:spPr bwMode="auto">
          <a:xfrm>
            <a:off x="1947864" y="333375"/>
            <a:ext cx="8224837" cy="1036638"/>
          </a:xfrm>
          <a:prstGeom prst="rect">
            <a:avLst/>
          </a:prstGeom>
          <a:noFill/>
          <a:ln>
            <a:noFill/>
          </a:ln>
          <a:effectLst>
            <a:outerShdw dist="17961" dir="2700000" algn="ctr" rotWithShape="0">
              <a:srgbClr val="FFFFFF"/>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lvl1pPr>
              <a:lnSpc>
                <a:spcPct val="90000"/>
              </a:lnSpc>
              <a:spcBef>
                <a:spcPct val="30000"/>
              </a:spcBef>
              <a:buClr>
                <a:srgbClr val="FF0000"/>
              </a:buClr>
              <a:buFont typeface="Wingdings" panose="05000000000000000000" pitchFamily="2" charset="2"/>
              <a:buChar char="Ø"/>
              <a:defRPr sz="3200" b="1">
                <a:solidFill>
                  <a:srgbClr val="000066"/>
                </a:solidFill>
                <a:latin typeface="Arial Narrow" panose="020B0606020202030204" pitchFamily="34" charset="0"/>
              </a:defRPr>
            </a:lvl1pPr>
            <a:lvl2pPr marL="742950" indent="-28575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2pPr>
            <a:lvl3pPr marL="11430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3pPr>
            <a:lvl4pPr marL="16002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4pPr>
            <a:lvl5pPr marL="2057400" indent="-228600">
              <a:lnSpc>
                <a:spcPct val="90000"/>
              </a:lnSpc>
              <a:spcBef>
                <a:spcPct val="30000"/>
              </a:spcBef>
              <a:buClr>
                <a:srgbClr val="FF0000"/>
              </a:buClr>
              <a:buFont typeface="Wingdings" panose="05000000000000000000" pitchFamily="2" charset="2"/>
              <a:buChar char="Ø"/>
              <a:defRPr sz="2400" b="1">
                <a:solidFill>
                  <a:srgbClr val="000066"/>
                </a:solidFill>
                <a:latin typeface="Arial Narrow" panose="020B0606020202030204" pitchFamily="34" charset="0"/>
              </a:defRPr>
            </a:lvl5pPr>
            <a:lvl6pPr marL="25146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6pPr>
            <a:lvl7pPr marL="29718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7pPr>
            <a:lvl8pPr marL="34290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8pPr>
            <a:lvl9pPr marL="38862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9pPr>
          </a:lstStyle>
          <a:p>
            <a:pPr algn="ctr">
              <a:lnSpc>
                <a:spcPct val="100000"/>
              </a:lnSpc>
              <a:spcBef>
                <a:spcPct val="0"/>
              </a:spcBef>
              <a:buClrTx/>
              <a:buFontTx/>
              <a:buNone/>
            </a:pPr>
            <a:r>
              <a:rPr lang="en-GB" altLang="en-US" sz="4800" b="0" dirty="0">
                <a:solidFill>
                  <a:srgbClr val="002060"/>
                </a:solidFill>
                <a:latin typeface="Calibri Light" panose="020F0302020204030204" pitchFamily="34" charset="0"/>
                <a:cs typeface="Calibri Light" panose="020F0302020204030204" pitchFamily="34" charset="0"/>
              </a:rPr>
              <a:t>Bromine Overview</a:t>
            </a:r>
            <a:endParaRPr lang="en-US" altLang="en-US" sz="4800" b="0" dirty="0">
              <a:solidFill>
                <a:srgbClr val="002060"/>
              </a:solidFill>
              <a:latin typeface="Calibri Light" panose="020F0302020204030204" pitchFamily="34" charset="0"/>
              <a:cs typeface="Calibri Light" panose="020F0302020204030204" pitchFamily="34" charset="0"/>
            </a:endParaRPr>
          </a:p>
        </p:txBody>
      </p:sp>
      <p:sp>
        <p:nvSpPr>
          <p:cNvPr id="39941" name="Rectangle 5"/>
          <p:cNvSpPr>
            <a:spLocks noChangeArrowheads="1"/>
          </p:cNvSpPr>
          <p:nvPr/>
        </p:nvSpPr>
        <p:spPr bwMode="auto">
          <a:xfrm>
            <a:off x="2063553" y="1277423"/>
            <a:ext cx="7993261"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wrap="square" lIns="182880" tIns="182880" rIns="182880" bIns="182880" anchor="ctr">
            <a:spAutoFit/>
          </a:bodyPr>
          <a:lstStyle>
            <a:lvl1pPr marL="342900" indent="-342900">
              <a:lnSpc>
                <a:spcPct val="90000"/>
              </a:lnSpc>
              <a:spcBef>
                <a:spcPct val="30000"/>
              </a:spcBef>
              <a:buClr>
                <a:srgbClr val="FF0000"/>
              </a:buClr>
              <a:buFont typeface="Wingdings" panose="05000000000000000000" pitchFamily="2" charset="2"/>
              <a:buChar char="Ø"/>
              <a:defRPr sz="3200" b="1">
                <a:solidFill>
                  <a:srgbClr val="000066"/>
                </a:solidFill>
                <a:latin typeface="Arial Narrow" panose="020B0606020202030204" pitchFamily="34" charset="0"/>
              </a:defRPr>
            </a:lvl1pPr>
            <a:lvl2pPr>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2pPr>
            <a:lvl3pPr marL="11430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3pPr>
            <a:lvl4pPr marL="16002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4pPr>
            <a:lvl5pPr marL="2057400" indent="-228600">
              <a:lnSpc>
                <a:spcPct val="90000"/>
              </a:lnSpc>
              <a:spcBef>
                <a:spcPct val="30000"/>
              </a:spcBef>
              <a:buClr>
                <a:srgbClr val="FF0000"/>
              </a:buClr>
              <a:buFont typeface="Wingdings" panose="05000000000000000000" pitchFamily="2" charset="2"/>
              <a:buChar char="Ø"/>
              <a:defRPr sz="2400" b="1">
                <a:solidFill>
                  <a:srgbClr val="000066"/>
                </a:solidFill>
                <a:latin typeface="Arial Narrow" panose="020B0606020202030204" pitchFamily="34" charset="0"/>
              </a:defRPr>
            </a:lvl5pPr>
            <a:lvl6pPr marL="25146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6pPr>
            <a:lvl7pPr marL="29718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7pPr>
            <a:lvl8pPr marL="34290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8pPr>
            <a:lvl9pPr marL="38862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9pPr>
          </a:lstStyle>
          <a:p>
            <a:pPr marL="0" indent="0" algn="ctr">
              <a:lnSpc>
                <a:spcPct val="100000"/>
              </a:lnSpc>
              <a:spcBef>
                <a:spcPct val="0"/>
              </a:spcBef>
              <a:buClr>
                <a:srgbClr val="000066"/>
              </a:buClr>
              <a:buNone/>
              <a:defRPr/>
            </a:pPr>
            <a:r>
              <a:rPr lang="en-US" altLang="en-US" sz="2800" b="0" dirty="0">
                <a:solidFill>
                  <a:srgbClr val="002060"/>
                </a:solidFill>
                <a:latin typeface="Calibri Light" panose="020F0302020204030204" pitchFamily="34" charset="0"/>
                <a:cs typeface="Calibri Light" panose="020F0302020204030204" pitchFamily="34" charset="0"/>
              </a:rPr>
              <a:t>Bromine tablet manufacturers state that bromine tablets must be used in either a </a:t>
            </a:r>
            <a:r>
              <a:rPr lang="en-US" altLang="en-US" sz="2800" b="0" dirty="0" err="1">
                <a:solidFill>
                  <a:srgbClr val="002060"/>
                </a:solidFill>
                <a:latin typeface="Calibri Light" panose="020F0302020204030204" pitchFamily="34" charset="0"/>
                <a:cs typeface="Calibri Light" panose="020F0302020204030204" pitchFamily="34" charset="0"/>
              </a:rPr>
              <a:t>brominator</a:t>
            </a:r>
            <a:r>
              <a:rPr lang="en-US" altLang="en-US" sz="2800" b="0" dirty="0">
                <a:solidFill>
                  <a:srgbClr val="002060"/>
                </a:solidFill>
                <a:latin typeface="Calibri Light" panose="020F0302020204030204" pitchFamily="34" charset="0"/>
                <a:cs typeface="Calibri Light" panose="020F0302020204030204" pitchFamily="34" charset="0"/>
              </a:rPr>
              <a:t> (special erosion device) or an inline erosion feeder with flow control</a:t>
            </a:r>
          </a:p>
          <a:p>
            <a:pPr algn="ctr">
              <a:lnSpc>
                <a:spcPct val="100000"/>
              </a:lnSpc>
              <a:spcBef>
                <a:spcPct val="0"/>
              </a:spcBef>
              <a:buClr>
                <a:srgbClr val="000066"/>
              </a:buClr>
              <a:buFontTx/>
              <a:buChar char="•"/>
              <a:defRPr/>
            </a:pPr>
            <a:endParaRPr lang="en-US" altLang="en-US" sz="2800" b="0" dirty="0">
              <a:solidFill>
                <a:srgbClr val="002060"/>
              </a:solidFill>
              <a:latin typeface="Calibri Light" panose="020F0302020204030204" pitchFamily="34" charset="0"/>
              <a:cs typeface="Calibri Light" panose="020F0302020204030204" pitchFamily="34" charset="0"/>
            </a:endParaRPr>
          </a:p>
          <a:p>
            <a:pPr marL="0" indent="0" algn="ctr">
              <a:lnSpc>
                <a:spcPct val="100000"/>
              </a:lnSpc>
              <a:spcBef>
                <a:spcPct val="0"/>
              </a:spcBef>
              <a:buClr>
                <a:srgbClr val="000066"/>
              </a:buClr>
              <a:buNone/>
              <a:defRPr/>
            </a:pPr>
            <a:r>
              <a:rPr lang="en-US" altLang="en-US" sz="2800" b="0" dirty="0">
                <a:solidFill>
                  <a:srgbClr val="002060"/>
                </a:solidFill>
                <a:latin typeface="Calibri Light" panose="020F0302020204030204" pitchFamily="34" charset="0"/>
                <a:cs typeface="Calibri Light" panose="020F0302020204030204" pitchFamily="34" charset="0"/>
              </a:rPr>
              <a:t>Bromine granules are not suitable for shock dosing: use quick dissolving calcium hypochlorite</a:t>
            </a:r>
          </a:p>
          <a:p>
            <a:pPr algn="ctr">
              <a:lnSpc>
                <a:spcPct val="100000"/>
              </a:lnSpc>
              <a:spcBef>
                <a:spcPct val="0"/>
              </a:spcBef>
              <a:buClr>
                <a:srgbClr val="000066"/>
              </a:buClr>
              <a:buFontTx/>
              <a:buChar char="•"/>
              <a:defRPr/>
            </a:pPr>
            <a:endParaRPr lang="en-US" altLang="en-US" sz="1800" b="0" dirty="0">
              <a:solidFill>
                <a:srgbClr val="002060"/>
              </a:solidFill>
              <a:latin typeface="Calibri Light" panose="020F0302020204030204" pitchFamily="34" charset="0"/>
              <a:cs typeface="Calibri Light" panose="020F0302020204030204" pitchFamily="34" charset="0"/>
            </a:endParaRPr>
          </a:p>
          <a:p>
            <a:pPr lvl="1" algn="ctr">
              <a:lnSpc>
                <a:spcPct val="100000"/>
              </a:lnSpc>
              <a:spcBef>
                <a:spcPct val="0"/>
              </a:spcBef>
              <a:buClr>
                <a:srgbClr val="000066"/>
              </a:buClr>
              <a:buFontTx/>
              <a:buChar char="•"/>
              <a:defRPr/>
            </a:pP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eg</a:t>
            </a:r>
            <a:r>
              <a:rPr lang="en-US" altLang="en-US" sz="2600" b="0" dirty="0">
                <a:solidFill>
                  <a:srgbClr val="002060"/>
                </a:solidFill>
                <a:latin typeface="Calibri Light" panose="020F0302020204030204" pitchFamily="34" charset="0"/>
                <a:cs typeface="Calibri Light" panose="020F0302020204030204" pitchFamily="34" charset="0"/>
              </a:rPr>
              <a:t>  Fi-</a:t>
            </a:r>
            <a:r>
              <a:rPr lang="en-US" altLang="en-US" sz="2600" b="0" dirty="0" err="1">
                <a:solidFill>
                  <a:srgbClr val="002060"/>
                </a:solidFill>
                <a:latin typeface="Calibri Light" panose="020F0302020204030204" pitchFamily="34" charset="0"/>
                <a:cs typeface="Calibri Light" panose="020F0302020204030204" pitchFamily="34" charset="0"/>
              </a:rPr>
              <a:t>Clor</a:t>
            </a:r>
            <a:r>
              <a:rPr lang="en-US" altLang="en-US" sz="2600" b="0" dirty="0">
                <a:solidFill>
                  <a:srgbClr val="002060"/>
                </a:solidFill>
                <a:latin typeface="Calibri Light" panose="020F0302020204030204" pitchFamily="34" charset="0"/>
                <a:cs typeface="Calibri Light" panose="020F0302020204030204" pitchFamily="34" charset="0"/>
              </a:rPr>
              <a:t> Superfast Spa Shock </a:t>
            </a:r>
          </a:p>
          <a:p>
            <a:pPr lvl="1" algn="ctr">
              <a:lnSpc>
                <a:spcPct val="100000"/>
              </a:lnSpc>
              <a:spcBef>
                <a:spcPct val="0"/>
              </a:spcBef>
              <a:buClr>
                <a:srgbClr val="000066"/>
              </a:buClr>
              <a:buFontTx/>
              <a:buChar char="•"/>
              <a:defRPr/>
            </a:pP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eg</a:t>
            </a: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Certichem</a:t>
            </a:r>
            <a:r>
              <a:rPr lang="en-US" altLang="en-US" sz="2600" b="0" dirty="0">
                <a:solidFill>
                  <a:srgbClr val="002060"/>
                </a:solidFill>
                <a:latin typeface="Calibri Light" panose="020F0302020204030204" pitchFamily="34" charset="0"/>
                <a:cs typeface="Calibri Light" panose="020F0302020204030204" pitchFamily="34" charset="0"/>
              </a:rPr>
              <a:t> QD</a:t>
            </a:r>
          </a:p>
          <a:p>
            <a:pPr lvl="1" algn="ctr">
              <a:lnSpc>
                <a:spcPct val="100000"/>
              </a:lnSpc>
              <a:spcBef>
                <a:spcPct val="0"/>
              </a:spcBef>
              <a:buClr>
                <a:srgbClr val="000066"/>
              </a:buClr>
              <a:buFontTx/>
              <a:buChar char="•"/>
              <a:defRPr/>
            </a:pP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eg</a:t>
            </a:r>
            <a:r>
              <a:rPr lang="en-US" altLang="en-US" sz="2600" b="0" dirty="0">
                <a:solidFill>
                  <a:srgbClr val="002060"/>
                </a:solidFill>
                <a:latin typeface="Calibri Light" panose="020F0302020204030204" pitchFamily="34" charset="0"/>
                <a:cs typeface="Calibri Light" panose="020F0302020204030204" pitchFamily="34" charset="0"/>
              </a:rPr>
              <a:t> CPC Rapid Shock</a:t>
            </a:r>
          </a:p>
          <a:p>
            <a:pPr lvl="1" algn="ctr">
              <a:lnSpc>
                <a:spcPct val="100000"/>
              </a:lnSpc>
              <a:spcBef>
                <a:spcPct val="0"/>
              </a:spcBef>
              <a:buClr>
                <a:srgbClr val="000066"/>
              </a:buClr>
              <a:buFontTx/>
              <a:buChar char="•"/>
              <a:defRPr/>
            </a:pP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eg</a:t>
            </a:r>
            <a:r>
              <a:rPr lang="en-US" altLang="en-US" sz="2600" b="0" dirty="0">
                <a:solidFill>
                  <a:srgbClr val="002060"/>
                </a:solidFill>
                <a:latin typeface="Calibri Light" panose="020F0302020204030204" pitchFamily="34" charset="0"/>
                <a:cs typeface="Calibri Light" panose="020F0302020204030204" pitchFamily="34" charset="0"/>
              </a:rPr>
              <a:t> </a:t>
            </a:r>
            <a:r>
              <a:rPr lang="en-US" altLang="en-US" sz="2600" b="0" dirty="0" err="1">
                <a:solidFill>
                  <a:srgbClr val="002060"/>
                </a:solidFill>
                <a:latin typeface="Calibri Light" panose="020F0302020204030204" pitchFamily="34" charset="0"/>
                <a:cs typeface="Calibri Light" panose="020F0302020204030204" pitchFamily="34" charset="0"/>
              </a:rPr>
              <a:t>Plastica</a:t>
            </a:r>
            <a:r>
              <a:rPr lang="en-US" altLang="en-US" sz="2600" b="0" dirty="0">
                <a:solidFill>
                  <a:srgbClr val="002060"/>
                </a:solidFill>
                <a:latin typeface="Calibri Light" panose="020F0302020204030204" pitchFamily="34" charset="0"/>
                <a:cs typeface="Calibri Light" panose="020F0302020204030204" pitchFamily="34" charset="0"/>
              </a:rPr>
              <a:t> Rapid Shock</a:t>
            </a:r>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39941">
                                            <p:txEl>
                                              <p:pRg st="0" end="0"/>
                                            </p:txEl>
                                          </p:spTgt>
                                        </p:tgtEl>
                                        <p:attrNameLst>
                                          <p:attrName>style.visibility</p:attrName>
                                        </p:attrNameLst>
                                      </p:cBhvr>
                                      <p:to>
                                        <p:strVal val="visible"/>
                                      </p:to>
                                    </p:set>
                                    <p:animEffect transition="in" filter="strips(downRight)">
                                      <p:cBhvr>
                                        <p:cTn id="7" dur="500"/>
                                        <p:tgtEl>
                                          <p:spTgt spid="39941">
                                            <p:txEl>
                                              <p:pRg st="0" end="0"/>
                                            </p:txEl>
                                          </p:spTgt>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39941">
                                            <p:txEl>
                                              <p:pRg st="2" end="2"/>
                                            </p:txEl>
                                          </p:spTgt>
                                        </p:tgtEl>
                                        <p:attrNameLst>
                                          <p:attrName>style.visibility</p:attrName>
                                        </p:attrNameLst>
                                      </p:cBhvr>
                                      <p:to>
                                        <p:strVal val="visible"/>
                                      </p:to>
                                    </p:set>
                                    <p:animEffect transition="in" filter="strips(downRight)">
                                      <p:cBhvr>
                                        <p:cTn id="11" dur="500"/>
                                        <p:tgtEl>
                                          <p:spTgt spid="39941">
                                            <p:txEl>
                                              <p:pRg st="2" end="2"/>
                                            </p:txEl>
                                          </p:spTgt>
                                        </p:tgtEl>
                                      </p:cBhvr>
                                    </p:animEffect>
                                  </p:childTnLst>
                                </p:cTn>
                              </p:par>
                              <p:par>
                                <p:cTn id="12" presetID="18" presetClass="entr" presetSubtype="6" fill="hold" grpId="0" nodeType="withEffect">
                                  <p:stCondLst>
                                    <p:cond delay="0"/>
                                  </p:stCondLst>
                                  <p:childTnLst>
                                    <p:set>
                                      <p:cBhvr>
                                        <p:cTn id="13" dur="1" fill="hold">
                                          <p:stCondLst>
                                            <p:cond delay="0"/>
                                          </p:stCondLst>
                                        </p:cTn>
                                        <p:tgtEl>
                                          <p:spTgt spid="39941">
                                            <p:txEl>
                                              <p:pRg st="4" end="4"/>
                                            </p:txEl>
                                          </p:spTgt>
                                        </p:tgtEl>
                                        <p:attrNameLst>
                                          <p:attrName>style.visibility</p:attrName>
                                        </p:attrNameLst>
                                      </p:cBhvr>
                                      <p:to>
                                        <p:strVal val="visible"/>
                                      </p:to>
                                    </p:set>
                                    <p:animEffect transition="in" filter="strips(downRight)">
                                      <p:cBhvr>
                                        <p:cTn id="14" dur="500"/>
                                        <p:tgtEl>
                                          <p:spTgt spid="39941">
                                            <p:txEl>
                                              <p:pRg st="4" end="4"/>
                                            </p:txEl>
                                          </p:spTgt>
                                        </p:tgtEl>
                                      </p:cBhvr>
                                    </p:animEffect>
                                  </p:childTnLst>
                                </p:cTn>
                              </p:par>
                              <p:par>
                                <p:cTn id="15" presetID="18" presetClass="entr" presetSubtype="6" fill="hold" grpId="0" nodeType="withEffect">
                                  <p:stCondLst>
                                    <p:cond delay="0"/>
                                  </p:stCondLst>
                                  <p:childTnLst>
                                    <p:set>
                                      <p:cBhvr>
                                        <p:cTn id="16" dur="1" fill="hold">
                                          <p:stCondLst>
                                            <p:cond delay="0"/>
                                          </p:stCondLst>
                                        </p:cTn>
                                        <p:tgtEl>
                                          <p:spTgt spid="39941">
                                            <p:txEl>
                                              <p:pRg st="5" end="5"/>
                                            </p:txEl>
                                          </p:spTgt>
                                        </p:tgtEl>
                                        <p:attrNameLst>
                                          <p:attrName>style.visibility</p:attrName>
                                        </p:attrNameLst>
                                      </p:cBhvr>
                                      <p:to>
                                        <p:strVal val="visible"/>
                                      </p:to>
                                    </p:set>
                                    <p:animEffect transition="in" filter="strips(downRight)">
                                      <p:cBhvr>
                                        <p:cTn id="17" dur="500"/>
                                        <p:tgtEl>
                                          <p:spTgt spid="39941">
                                            <p:txEl>
                                              <p:pRg st="5" end="5"/>
                                            </p:txEl>
                                          </p:spTgt>
                                        </p:tgtEl>
                                      </p:cBhvr>
                                    </p:animEffect>
                                  </p:childTnLst>
                                </p:cTn>
                              </p:par>
                              <p:par>
                                <p:cTn id="18" presetID="18" presetClass="entr" presetSubtype="6" fill="hold" grpId="0" nodeType="withEffect">
                                  <p:stCondLst>
                                    <p:cond delay="0"/>
                                  </p:stCondLst>
                                  <p:childTnLst>
                                    <p:set>
                                      <p:cBhvr>
                                        <p:cTn id="19" dur="1" fill="hold">
                                          <p:stCondLst>
                                            <p:cond delay="0"/>
                                          </p:stCondLst>
                                        </p:cTn>
                                        <p:tgtEl>
                                          <p:spTgt spid="39941">
                                            <p:txEl>
                                              <p:pRg st="6" end="6"/>
                                            </p:txEl>
                                          </p:spTgt>
                                        </p:tgtEl>
                                        <p:attrNameLst>
                                          <p:attrName>style.visibility</p:attrName>
                                        </p:attrNameLst>
                                      </p:cBhvr>
                                      <p:to>
                                        <p:strVal val="visible"/>
                                      </p:to>
                                    </p:set>
                                    <p:animEffect transition="in" filter="strips(downRight)">
                                      <p:cBhvr>
                                        <p:cTn id="20" dur="500"/>
                                        <p:tgtEl>
                                          <p:spTgt spid="39941">
                                            <p:txEl>
                                              <p:pRg st="6" end="6"/>
                                            </p:txEl>
                                          </p:spTgt>
                                        </p:tgtEl>
                                      </p:cBhvr>
                                    </p:animEffect>
                                  </p:childTnLst>
                                </p:cTn>
                              </p:par>
                              <p:par>
                                <p:cTn id="21" presetID="18" presetClass="entr" presetSubtype="6" fill="hold" grpId="0" nodeType="withEffect">
                                  <p:stCondLst>
                                    <p:cond delay="0"/>
                                  </p:stCondLst>
                                  <p:childTnLst>
                                    <p:set>
                                      <p:cBhvr>
                                        <p:cTn id="22" dur="1" fill="hold">
                                          <p:stCondLst>
                                            <p:cond delay="0"/>
                                          </p:stCondLst>
                                        </p:cTn>
                                        <p:tgtEl>
                                          <p:spTgt spid="39941">
                                            <p:txEl>
                                              <p:pRg st="7" end="7"/>
                                            </p:txEl>
                                          </p:spTgt>
                                        </p:tgtEl>
                                        <p:attrNameLst>
                                          <p:attrName>style.visibility</p:attrName>
                                        </p:attrNameLst>
                                      </p:cBhvr>
                                      <p:to>
                                        <p:strVal val="visible"/>
                                      </p:to>
                                    </p:set>
                                    <p:animEffect transition="in" filter="strips(downRight)">
                                      <p:cBhvr>
                                        <p:cTn id="23" dur="500"/>
                                        <p:tgtEl>
                                          <p:spTgt spid="3994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build="p" autoUpdateAnimBg="0" advAuto="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DF121-18B6-4EEC-B3F2-3FF205A38885}"/>
              </a:ext>
            </a:extLst>
          </p:cNvPr>
          <p:cNvSpPr>
            <a:spLocks noGrp="1"/>
          </p:cNvSpPr>
          <p:nvPr>
            <p:ph type="title"/>
          </p:nvPr>
        </p:nvSpPr>
        <p:spPr>
          <a:xfrm>
            <a:off x="857250" y="942975"/>
            <a:ext cx="10496550" cy="1333500"/>
          </a:xfrm>
        </p:spPr>
        <p:txBody>
          <a:bodyPr/>
          <a:lstStyle/>
          <a:p>
            <a:pPr algn="ctr"/>
            <a:r>
              <a:rPr lang="en-GB" dirty="0">
                <a:solidFill>
                  <a:srgbClr val="002060"/>
                </a:solidFill>
              </a:rPr>
              <a:t>Water Supply - Paragraph 041</a:t>
            </a:r>
          </a:p>
        </p:txBody>
      </p:sp>
      <p:sp>
        <p:nvSpPr>
          <p:cNvPr id="3" name="Content Placeholder 2">
            <a:extLst>
              <a:ext uri="{FF2B5EF4-FFF2-40B4-BE49-F238E27FC236}">
                <a16:creationId xmlns:a16="http://schemas.microsoft.com/office/drawing/2014/main" id="{55345100-4B91-4F7C-84A7-0F4AB650941A}"/>
              </a:ext>
            </a:extLst>
          </p:cNvPr>
          <p:cNvSpPr>
            <a:spLocks noGrp="1"/>
          </p:cNvSpPr>
          <p:nvPr>
            <p:ph idx="1"/>
          </p:nvPr>
        </p:nvSpPr>
        <p:spPr>
          <a:xfrm>
            <a:off x="942974" y="3000375"/>
            <a:ext cx="10410825" cy="3176587"/>
          </a:xfrm>
        </p:spPr>
        <p:txBody>
          <a:bodyPr/>
          <a:lstStyle/>
          <a:p>
            <a:pPr marL="0" indent="0">
              <a:buNone/>
            </a:pPr>
            <a:r>
              <a:rPr lang="en-GB" sz="4000" dirty="0">
                <a:solidFill>
                  <a:srgbClr val="002060"/>
                </a:solidFill>
                <a:latin typeface="+mj-lt"/>
              </a:rPr>
              <a:t>You must leave a 150 mm air gap between the end of the hose and the water in the Hot Tub.   </a:t>
            </a:r>
          </a:p>
        </p:txBody>
      </p:sp>
    </p:spTree>
    <p:extLst>
      <p:ext uri="{BB962C8B-B14F-4D97-AF65-F5344CB8AC3E}">
        <p14:creationId xmlns:p14="http://schemas.microsoft.com/office/powerpoint/2010/main" val="203831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E7822-5ED7-4E96-93BD-4F68EDB38759}"/>
              </a:ext>
            </a:extLst>
          </p:cNvPr>
          <p:cNvSpPr>
            <a:spLocks noGrp="1"/>
          </p:cNvSpPr>
          <p:nvPr>
            <p:ph type="title"/>
          </p:nvPr>
        </p:nvSpPr>
        <p:spPr>
          <a:xfrm>
            <a:off x="807869" y="681038"/>
            <a:ext cx="10545932" cy="1926454"/>
          </a:xfrm>
        </p:spPr>
        <p:txBody>
          <a:bodyPr/>
          <a:lstStyle/>
          <a:p>
            <a:pPr algn="ctr"/>
            <a:r>
              <a:rPr lang="en-GB" dirty="0">
                <a:solidFill>
                  <a:srgbClr val="002060"/>
                </a:solidFill>
              </a:rPr>
              <a:t>Commissioning – HT4B Paras 042-045</a:t>
            </a:r>
          </a:p>
        </p:txBody>
      </p:sp>
      <p:sp>
        <p:nvSpPr>
          <p:cNvPr id="3" name="Content Placeholder 2">
            <a:extLst>
              <a:ext uri="{FF2B5EF4-FFF2-40B4-BE49-F238E27FC236}">
                <a16:creationId xmlns:a16="http://schemas.microsoft.com/office/drawing/2014/main" id="{90D18269-6CE3-4F62-BFCF-0A5317506A14}"/>
              </a:ext>
            </a:extLst>
          </p:cNvPr>
          <p:cNvSpPr>
            <a:spLocks noGrp="1"/>
          </p:cNvSpPr>
          <p:nvPr>
            <p:ph idx="1"/>
          </p:nvPr>
        </p:nvSpPr>
        <p:spPr>
          <a:xfrm>
            <a:off x="1038686" y="3542190"/>
            <a:ext cx="10315113" cy="2634772"/>
          </a:xfrm>
        </p:spPr>
        <p:txBody>
          <a:bodyPr>
            <a:normAutofit/>
          </a:bodyPr>
          <a:lstStyle/>
          <a:p>
            <a:pPr marL="0" indent="0" algn="ctr">
              <a:buNone/>
            </a:pPr>
            <a:r>
              <a:rPr lang="en-GB" sz="4000" dirty="0">
                <a:solidFill>
                  <a:srgbClr val="002060"/>
                </a:solidFill>
                <a:latin typeface="+mj-lt"/>
              </a:rPr>
              <a:t>Once commissioned, the Hot Tubs should be treated continuously as if in normal use.  </a:t>
            </a:r>
          </a:p>
        </p:txBody>
      </p:sp>
    </p:spTree>
    <p:extLst>
      <p:ext uri="{BB962C8B-B14F-4D97-AF65-F5344CB8AC3E}">
        <p14:creationId xmlns:p14="http://schemas.microsoft.com/office/powerpoint/2010/main" val="14505545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FF9B0-A043-417C-AA61-E30B6831C403}"/>
              </a:ext>
            </a:extLst>
          </p:cNvPr>
          <p:cNvSpPr>
            <a:spLocks noGrp="1"/>
          </p:cNvSpPr>
          <p:nvPr>
            <p:ph type="title"/>
          </p:nvPr>
        </p:nvSpPr>
        <p:spPr/>
        <p:txBody>
          <a:bodyPr/>
          <a:lstStyle/>
          <a:p>
            <a:pPr algn="ctr"/>
            <a:r>
              <a:rPr lang="en-GB" dirty="0">
                <a:solidFill>
                  <a:srgbClr val="002060"/>
                </a:solidFill>
              </a:rPr>
              <a:t>Water Replacement – Paragraph 049</a:t>
            </a:r>
          </a:p>
        </p:txBody>
      </p:sp>
      <p:sp>
        <p:nvSpPr>
          <p:cNvPr id="3" name="Content Placeholder 2">
            <a:extLst>
              <a:ext uri="{FF2B5EF4-FFF2-40B4-BE49-F238E27FC236}">
                <a16:creationId xmlns:a16="http://schemas.microsoft.com/office/drawing/2014/main" id="{5296EF33-A70F-4FD9-A1FD-5BD9E8792FA5}"/>
              </a:ext>
            </a:extLst>
          </p:cNvPr>
          <p:cNvSpPr>
            <a:spLocks noGrp="1"/>
          </p:cNvSpPr>
          <p:nvPr>
            <p:ph idx="1"/>
          </p:nvPr>
        </p:nvSpPr>
        <p:spPr>
          <a:xfrm>
            <a:off x="990600" y="2457449"/>
            <a:ext cx="10363200" cy="3719513"/>
          </a:xfrm>
        </p:spPr>
        <p:txBody>
          <a:bodyPr/>
          <a:lstStyle/>
          <a:p>
            <a:pPr marL="0" indent="0" algn="ctr">
              <a:buNone/>
            </a:pPr>
            <a:r>
              <a:rPr lang="en-GB" dirty="0">
                <a:solidFill>
                  <a:srgbClr val="002060"/>
                </a:solidFill>
                <a:latin typeface="+mj-lt"/>
              </a:rPr>
              <a:t>Where a hot tub is used as a business activity, the total water volume should be replaced each week, or after each rental, if earlier. When refilling after routine cleaning, it is good practice to add sufficient hypochlorite to achieve 5mg/l chlorine in the filled tub so that the pipework and fittings get a shock dose of disinfectant, and to avoid having a hot tub full of unchlorinated water.</a:t>
            </a:r>
          </a:p>
        </p:txBody>
      </p:sp>
    </p:spTree>
    <p:extLst>
      <p:ext uri="{BB962C8B-B14F-4D97-AF65-F5344CB8AC3E}">
        <p14:creationId xmlns:p14="http://schemas.microsoft.com/office/powerpoint/2010/main" val="3255102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B63D-D2C3-45F9-84A1-772371DD6EFA}"/>
              </a:ext>
            </a:extLst>
          </p:cNvPr>
          <p:cNvSpPr>
            <a:spLocks noGrp="1"/>
          </p:cNvSpPr>
          <p:nvPr>
            <p:ph type="title"/>
          </p:nvPr>
        </p:nvSpPr>
        <p:spPr>
          <a:xfrm>
            <a:off x="838200" y="809625"/>
            <a:ext cx="10515600" cy="881063"/>
          </a:xfrm>
        </p:spPr>
        <p:txBody>
          <a:bodyPr>
            <a:normAutofit fontScale="90000"/>
          </a:bodyPr>
          <a:lstStyle/>
          <a:p>
            <a:pPr algn="ctr"/>
            <a:r>
              <a:rPr lang="en-GB" dirty="0">
                <a:solidFill>
                  <a:srgbClr val="002060"/>
                </a:solidFill>
              </a:rPr>
              <a:t>Operational Action and Recommended Frequencies - Paragraph 051</a:t>
            </a:r>
          </a:p>
        </p:txBody>
      </p:sp>
      <p:sp>
        <p:nvSpPr>
          <p:cNvPr id="3" name="Content Placeholder 2">
            <a:extLst>
              <a:ext uri="{FF2B5EF4-FFF2-40B4-BE49-F238E27FC236}">
                <a16:creationId xmlns:a16="http://schemas.microsoft.com/office/drawing/2014/main" id="{E81DA658-06A5-4360-B838-0BB7F9EE34E2}"/>
              </a:ext>
            </a:extLst>
          </p:cNvPr>
          <p:cNvSpPr>
            <a:spLocks noGrp="1"/>
          </p:cNvSpPr>
          <p:nvPr>
            <p:ph idx="1"/>
          </p:nvPr>
        </p:nvSpPr>
        <p:spPr>
          <a:xfrm>
            <a:off x="838200" y="2733675"/>
            <a:ext cx="10515600" cy="3443288"/>
          </a:xfrm>
        </p:spPr>
        <p:txBody>
          <a:bodyPr/>
          <a:lstStyle/>
          <a:p>
            <a:pPr marL="0" indent="0" algn="ctr">
              <a:buNone/>
            </a:pPr>
            <a:r>
              <a:rPr lang="en-GB" dirty="0">
                <a:solidFill>
                  <a:srgbClr val="002060"/>
                </a:solidFill>
                <a:latin typeface="+mj-lt"/>
              </a:rPr>
              <a:t>Effective water treatment relies on filtration working in conjunction with chemical disinfection. Filtration that is working effectively and efficiently contributes to maintaining the cleanliness, clarity and safety of the water. Chemical disinfection is required to prevent microbial growth and reduce the risk of infection</a:t>
            </a:r>
          </a:p>
        </p:txBody>
      </p:sp>
    </p:spTree>
    <p:extLst>
      <p:ext uri="{BB962C8B-B14F-4D97-AF65-F5344CB8AC3E}">
        <p14:creationId xmlns:p14="http://schemas.microsoft.com/office/powerpoint/2010/main" val="148554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Grp="1" noChangeArrowheads="1"/>
          </p:cNvSpPr>
          <p:nvPr>
            <p:ph type="title"/>
          </p:nvPr>
        </p:nvSpPr>
        <p:spPr>
          <a:xfrm>
            <a:off x="1729408" y="278296"/>
            <a:ext cx="8475041" cy="924339"/>
          </a:xfrm>
        </p:spPr>
        <p:txBody>
          <a:bodyPr>
            <a:normAutofit/>
          </a:bodyPr>
          <a:lstStyle/>
          <a:p>
            <a:pPr algn="ctr">
              <a:defRPr/>
            </a:pPr>
            <a:r>
              <a:rPr lang="en-US" sz="6000" dirty="0">
                <a:latin typeface="Calibri Light" panose="020F0302020204030204" pitchFamily="34" charset="0"/>
                <a:cs typeface="Calibri Light" panose="020F0302020204030204" pitchFamily="34" charset="0"/>
              </a:rPr>
              <a:t>Disinfection</a:t>
            </a:r>
          </a:p>
        </p:txBody>
      </p:sp>
      <p:pic>
        <p:nvPicPr>
          <p:cNvPr id="339971" name="Picture 4" descr="ar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5288" y="1302027"/>
            <a:ext cx="6254750" cy="4204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3957" name="Text Box 5"/>
          <p:cNvSpPr txBox="1">
            <a:spLocks noChangeArrowheads="1"/>
          </p:cNvSpPr>
          <p:nvPr/>
        </p:nvSpPr>
        <p:spPr bwMode="auto">
          <a:xfrm>
            <a:off x="3588026" y="3329609"/>
            <a:ext cx="1578043" cy="830997"/>
          </a:xfrm>
          <a:prstGeom prst="rect">
            <a:avLst/>
          </a:prstGeom>
          <a:noFill/>
          <a:ln w="25400">
            <a:noFill/>
            <a:miter lim="800000"/>
            <a:headEnd/>
            <a:tailEnd/>
          </a:ln>
          <a:effectLst/>
        </p:spPr>
        <p:txBody>
          <a:bodyPr wrap="square">
            <a:spAutoFit/>
          </a:bodyPr>
          <a:lstStyle/>
          <a:p>
            <a:pPr algn="ctr">
              <a:defRPr/>
            </a:pPr>
            <a:r>
              <a:rPr lang="en-GB" sz="2400" dirty="0">
                <a:solidFill>
                  <a:srgbClr val="000066"/>
                </a:solidFill>
                <a:effectLst>
                  <a:outerShdw blurRad="38100" dist="38100" dir="2700000" algn="tl">
                    <a:srgbClr val="C0C0C0"/>
                  </a:outerShdw>
                </a:effectLst>
                <a:latin typeface="Calibri Light" panose="020F0302020204030204" pitchFamily="34" charset="0"/>
                <a:cs typeface="Calibri Light" panose="020F0302020204030204" pitchFamily="34" charset="0"/>
              </a:rPr>
              <a:t>Chemical</a:t>
            </a:r>
          </a:p>
          <a:p>
            <a:pPr algn="ctr">
              <a:defRPr/>
            </a:pPr>
            <a:r>
              <a:rPr lang="en-GB" sz="2400" dirty="0">
                <a:solidFill>
                  <a:srgbClr val="000066"/>
                </a:solidFill>
                <a:effectLst>
                  <a:outerShdw blurRad="38100" dist="38100" dir="2700000" algn="tl">
                    <a:srgbClr val="C0C0C0"/>
                  </a:outerShdw>
                </a:effectLst>
                <a:latin typeface="Calibri Light" panose="020F0302020204030204" pitchFamily="34" charset="0"/>
                <a:cs typeface="Calibri Light" panose="020F0302020204030204" pitchFamily="34" charset="0"/>
              </a:rPr>
              <a:t>Treatment</a:t>
            </a:r>
            <a:endParaRPr lang="en-US" sz="2400" dirty="0">
              <a:solidFill>
                <a:srgbClr val="000066"/>
              </a:solidFill>
              <a:effectLst>
                <a:outerShdw blurRad="38100" dist="38100" dir="2700000" algn="tl">
                  <a:srgbClr val="C0C0C0"/>
                </a:outerShdw>
              </a:effectLst>
              <a:latin typeface="Calibri Light" panose="020F0302020204030204" pitchFamily="34" charset="0"/>
              <a:cs typeface="Calibri Light" panose="020F0302020204030204" pitchFamily="34" charset="0"/>
            </a:endParaRPr>
          </a:p>
        </p:txBody>
      </p:sp>
      <p:sp>
        <p:nvSpPr>
          <p:cNvPr id="339973" name="Text Box 6"/>
          <p:cNvSpPr txBox="1">
            <a:spLocks noChangeArrowheads="1"/>
          </p:cNvSpPr>
          <p:nvPr/>
        </p:nvSpPr>
        <p:spPr bwMode="auto">
          <a:xfrm>
            <a:off x="6937513" y="3429001"/>
            <a:ext cx="195430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square">
            <a:spAutoFit/>
          </a:bodyPr>
          <a:lstStyle>
            <a:lvl1pPr>
              <a:lnSpc>
                <a:spcPct val="90000"/>
              </a:lnSpc>
              <a:spcBef>
                <a:spcPct val="30000"/>
              </a:spcBef>
              <a:buClr>
                <a:srgbClr val="FF0000"/>
              </a:buClr>
              <a:buFont typeface="Wingdings" panose="05000000000000000000" pitchFamily="2" charset="2"/>
              <a:buChar char="Ø"/>
              <a:defRPr sz="3200" b="1">
                <a:solidFill>
                  <a:srgbClr val="000066"/>
                </a:solidFill>
                <a:latin typeface="Arial Narrow" panose="020B0606020202030204" pitchFamily="34" charset="0"/>
              </a:defRPr>
            </a:lvl1pPr>
            <a:lvl2pPr marL="742950" indent="-28575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2pPr>
            <a:lvl3pPr marL="11430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3pPr>
            <a:lvl4pPr marL="1600200" indent="-228600">
              <a:lnSpc>
                <a:spcPct val="90000"/>
              </a:lnSpc>
              <a:spcBef>
                <a:spcPct val="30000"/>
              </a:spcBef>
              <a:buClr>
                <a:srgbClr val="FF0000"/>
              </a:buClr>
              <a:buFont typeface="Wingdings" panose="05000000000000000000" pitchFamily="2" charset="2"/>
              <a:buChar char="Ø"/>
              <a:defRPr sz="3000" b="1">
                <a:solidFill>
                  <a:srgbClr val="000066"/>
                </a:solidFill>
                <a:latin typeface="Arial Narrow" panose="020B0606020202030204" pitchFamily="34" charset="0"/>
              </a:defRPr>
            </a:lvl4pPr>
            <a:lvl5pPr marL="2057400" indent="-228600">
              <a:lnSpc>
                <a:spcPct val="90000"/>
              </a:lnSpc>
              <a:spcBef>
                <a:spcPct val="30000"/>
              </a:spcBef>
              <a:buClr>
                <a:srgbClr val="FF0000"/>
              </a:buClr>
              <a:buFont typeface="Wingdings" panose="05000000000000000000" pitchFamily="2" charset="2"/>
              <a:buChar char="Ø"/>
              <a:defRPr sz="2400" b="1">
                <a:solidFill>
                  <a:srgbClr val="000066"/>
                </a:solidFill>
                <a:latin typeface="Arial Narrow" panose="020B0606020202030204" pitchFamily="34" charset="0"/>
              </a:defRPr>
            </a:lvl5pPr>
            <a:lvl6pPr marL="25146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6pPr>
            <a:lvl7pPr marL="29718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7pPr>
            <a:lvl8pPr marL="34290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8pPr>
            <a:lvl9pPr marL="3886200" indent="-228600" eaLnBrk="0" fontAlgn="base" hangingPunct="0">
              <a:lnSpc>
                <a:spcPct val="90000"/>
              </a:lnSpc>
              <a:spcBef>
                <a:spcPct val="30000"/>
              </a:spcBef>
              <a:spcAft>
                <a:spcPct val="0"/>
              </a:spcAft>
              <a:buClr>
                <a:srgbClr val="FF0000"/>
              </a:buClr>
              <a:buFont typeface="Wingdings" panose="05000000000000000000" pitchFamily="2" charset="2"/>
              <a:buChar char="Ø"/>
              <a:defRPr sz="2400" b="1">
                <a:solidFill>
                  <a:srgbClr val="000066"/>
                </a:solidFill>
                <a:latin typeface="Arial Narrow" panose="020B0606020202030204" pitchFamily="34" charset="0"/>
              </a:defRPr>
            </a:lvl9pPr>
          </a:lstStyle>
          <a:p>
            <a:pPr algn="ctr">
              <a:lnSpc>
                <a:spcPct val="100000"/>
              </a:lnSpc>
              <a:spcBef>
                <a:spcPct val="0"/>
              </a:spcBef>
              <a:buClrTx/>
              <a:buFontTx/>
              <a:buNone/>
            </a:pPr>
            <a:r>
              <a:rPr lang="en-GB" altLang="en-US" sz="2400" b="0" dirty="0">
                <a:latin typeface="Calibri Light" panose="020F0302020204030204" pitchFamily="34" charset="0"/>
                <a:cs typeface="Calibri Light" panose="020F0302020204030204" pitchFamily="34" charset="0"/>
              </a:rPr>
              <a:t>Filtration</a:t>
            </a:r>
          </a:p>
          <a:p>
            <a:pPr algn="ctr">
              <a:lnSpc>
                <a:spcPct val="100000"/>
              </a:lnSpc>
              <a:spcBef>
                <a:spcPct val="0"/>
              </a:spcBef>
              <a:buClrTx/>
              <a:buFontTx/>
              <a:buNone/>
            </a:pPr>
            <a:r>
              <a:rPr lang="en-GB" altLang="en-US" sz="2400" b="0" dirty="0">
                <a:latin typeface="Calibri Light" panose="020F0302020204030204" pitchFamily="34" charset="0"/>
                <a:cs typeface="Calibri Light" panose="020F0302020204030204" pitchFamily="34" charset="0"/>
              </a:rPr>
              <a:t>Treatment</a:t>
            </a:r>
            <a:endParaRPr lang="en-US" altLang="en-US" sz="2400" b="0" dirty="0">
              <a:latin typeface="Calibri Light" panose="020F0302020204030204" pitchFamily="34" charset="0"/>
              <a:cs typeface="Calibri Light" panose="020F0302020204030204" pitchFamily="34" charset="0"/>
            </a:endParaRPr>
          </a:p>
        </p:txBody>
      </p:sp>
      <p:sp>
        <p:nvSpPr>
          <p:cNvPr id="253959" name="Text Box 7"/>
          <p:cNvSpPr txBox="1">
            <a:spLocks noChangeArrowheads="1"/>
          </p:cNvSpPr>
          <p:nvPr/>
        </p:nvSpPr>
        <p:spPr bwMode="auto">
          <a:xfrm>
            <a:off x="5088835" y="3548270"/>
            <a:ext cx="2067616" cy="461665"/>
          </a:xfrm>
          <a:prstGeom prst="rect">
            <a:avLst/>
          </a:prstGeom>
          <a:noFill/>
          <a:ln w="25400">
            <a:noFill/>
            <a:miter lim="800000"/>
            <a:headEnd/>
            <a:tailEnd/>
          </a:ln>
          <a:effectLst/>
        </p:spPr>
        <p:txBody>
          <a:bodyPr wrap="square">
            <a:spAutoFit/>
          </a:bodyPr>
          <a:lstStyle/>
          <a:p>
            <a:pPr>
              <a:defRPr/>
            </a:pPr>
            <a:r>
              <a:rPr lang="en-GB" sz="2400" b="1" dirty="0">
                <a:solidFill>
                  <a:srgbClr val="FF0000"/>
                </a:solidFill>
                <a:latin typeface="Calibri Light" panose="020F0302020204030204" pitchFamily="34" charset="0"/>
                <a:cs typeface="Calibri Light" panose="020F0302020204030204" pitchFamily="34" charset="0"/>
              </a:rPr>
              <a:t>Disinfection</a:t>
            </a:r>
            <a:endParaRPr lang="en-US" sz="2400" b="1" dirty="0">
              <a:solidFill>
                <a:srgbClr val="FF0000"/>
              </a:solidFill>
              <a:latin typeface="Calibri Light" panose="020F0302020204030204" pitchFamily="34" charset="0"/>
              <a:cs typeface="Calibri Light" panose="020F0302020204030204" pitchFamily="34" charset="0"/>
            </a:endParaRPr>
          </a:p>
        </p:txBody>
      </p:sp>
    </p:spTree>
  </p:cSld>
  <p:clrMapOvr>
    <a:masterClrMapping/>
  </p:clrMapOvr>
  <p:transition spd="slow">
    <p:cover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D9B34-43C6-4EB8-8499-52E8FD43B18B}"/>
              </a:ext>
            </a:extLst>
          </p:cNvPr>
          <p:cNvSpPr>
            <a:spLocks noGrp="1"/>
          </p:cNvSpPr>
          <p:nvPr>
            <p:ph type="title"/>
          </p:nvPr>
        </p:nvSpPr>
        <p:spPr/>
        <p:txBody>
          <a:bodyPr/>
          <a:lstStyle/>
          <a:p>
            <a:r>
              <a:rPr lang="en-GB" dirty="0">
                <a:solidFill>
                  <a:srgbClr val="002060"/>
                </a:solidFill>
              </a:rPr>
              <a:t>     Water Treatment – Paragraphs 055 &amp; 056</a:t>
            </a:r>
          </a:p>
        </p:txBody>
      </p:sp>
      <p:sp>
        <p:nvSpPr>
          <p:cNvPr id="3" name="Content Placeholder 2">
            <a:extLst>
              <a:ext uri="{FF2B5EF4-FFF2-40B4-BE49-F238E27FC236}">
                <a16:creationId xmlns:a16="http://schemas.microsoft.com/office/drawing/2014/main" id="{62A7B309-9F85-4D44-AF20-13B1F0668670}"/>
              </a:ext>
            </a:extLst>
          </p:cNvPr>
          <p:cNvSpPr>
            <a:spLocks noGrp="1"/>
          </p:cNvSpPr>
          <p:nvPr>
            <p:ph idx="1"/>
          </p:nvPr>
        </p:nvSpPr>
        <p:spPr/>
        <p:txBody>
          <a:bodyPr>
            <a:normAutofit lnSpcReduction="10000"/>
          </a:bodyPr>
          <a:lstStyle/>
          <a:p>
            <a:pPr marL="0" indent="0" algn="ctr">
              <a:buNone/>
            </a:pPr>
            <a:r>
              <a:rPr lang="en-GB" sz="3200" dirty="0">
                <a:solidFill>
                  <a:srgbClr val="002060"/>
                </a:solidFill>
                <a:latin typeface="+mj-lt"/>
              </a:rPr>
              <a:t>Hot tubs should be filled with potable quality water (see above)</a:t>
            </a:r>
          </a:p>
          <a:p>
            <a:pPr marL="0" indent="0" algn="ctr">
              <a:buNone/>
            </a:pPr>
            <a:endParaRPr lang="en-GB" sz="3200" dirty="0">
              <a:solidFill>
                <a:srgbClr val="002060"/>
              </a:solidFill>
              <a:latin typeface="+mj-lt"/>
            </a:endParaRPr>
          </a:p>
          <a:p>
            <a:pPr marL="0" indent="0" algn="ctr">
              <a:buNone/>
            </a:pPr>
            <a:r>
              <a:rPr lang="en-GB" sz="3200" dirty="0">
                <a:solidFill>
                  <a:srgbClr val="002060"/>
                </a:solidFill>
                <a:latin typeface="+mj-lt"/>
              </a:rPr>
              <a:t>The pH should be maintained between 7.0 and 7.6 (preferably nearer to 7.0). Depending on the nature of incoming supply water and the disinfectant used, the pH of the water may need to be adjusted by the use of chemical treatment to ensure the disinfectant remains effective.</a:t>
            </a:r>
          </a:p>
          <a:p>
            <a:pPr marL="0" indent="0" algn="ctr">
              <a:buNone/>
            </a:pPr>
            <a:endParaRPr lang="en-GB" dirty="0">
              <a:solidFill>
                <a:srgbClr val="002060"/>
              </a:solidFill>
              <a:latin typeface="+mj-lt"/>
            </a:endParaRPr>
          </a:p>
        </p:txBody>
      </p:sp>
    </p:spTree>
    <p:extLst>
      <p:ext uri="{BB962C8B-B14F-4D97-AF65-F5344CB8AC3E}">
        <p14:creationId xmlns:p14="http://schemas.microsoft.com/office/powerpoint/2010/main" val="17940754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EA0D7-3337-4A23-B37A-5677638AC68A}"/>
              </a:ext>
            </a:extLst>
          </p:cNvPr>
          <p:cNvSpPr>
            <a:spLocks noGrp="1"/>
          </p:cNvSpPr>
          <p:nvPr>
            <p:ph type="title"/>
          </p:nvPr>
        </p:nvSpPr>
        <p:spPr/>
        <p:txBody>
          <a:bodyPr/>
          <a:lstStyle/>
          <a:p>
            <a:pPr algn="ctr"/>
            <a:r>
              <a:rPr lang="en-GB" dirty="0">
                <a:solidFill>
                  <a:srgbClr val="002060"/>
                </a:solidFill>
              </a:rPr>
              <a:t>Adjusting the pH – Paragraph 057</a:t>
            </a:r>
          </a:p>
        </p:txBody>
      </p:sp>
      <p:sp>
        <p:nvSpPr>
          <p:cNvPr id="3" name="Content Placeholder 2">
            <a:extLst>
              <a:ext uri="{FF2B5EF4-FFF2-40B4-BE49-F238E27FC236}">
                <a16:creationId xmlns:a16="http://schemas.microsoft.com/office/drawing/2014/main" id="{2F37404B-294E-4C32-B9BA-5086CD9AE94C}"/>
              </a:ext>
            </a:extLst>
          </p:cNvPr>
          <p:cNvSpPr>
            <a:spLocks noGrp="1"/>
          </p:cNvSpPr>
          <p:nvPr>
            <p:ph idx="1"/>
          </p:nvPr>
        </p:nvSpPr>
        <p:spPr/>
        <p:txBody>
          <a:bodyPr>
            <a:normAutofit fontScale="92500" lnSpcReduction="20000"/>
          </a:bodyPr>
          <a:lstStyle/>
          <a:p>
            <a:pPr marL="0" indent="0" algn="ctr">
              <a:buNone/>
            </a:pPr>
            <a:r>
              <a:rPr lang="en-GB" dirty="0">
                <a:solidFill>
                  <a:srgbClr val="002060"/>
                </a:solidFill>
                <a:latin typeface="+mj-lt"/>
              </a:rPr>
              <a:t>The nature of the incoming mains water supply tends to determine the pH adjustment required. Heating water drives off acidic carbon dioxide so the natural tendency is for the pH to rise in hot tubs. </a:t>
            </a:r>
          </a:p>
          <a:p>
            <a:pPr marL="0" indent="0" algn="ctr">
              <a:buNone/>
            </a:pPr>
            <a:r>
              <a:rPr lang="en-GB" dirty="0">
                <a:solidFill>
                  <a:srgbClr val="002060"/>
                </a:solidFill>
                <a:latin typeface="+mj-lt"/>
              </a:rPr>
              <a:t>Sodium and calcium hypochlorite will result in an alkaline (basic) pH so an acid pH adjuster will be required. Acidic pH adjusters include sodium hydrogen sulphate (sodium bisulphate, dry acid).</a:t>
            </a:r>
          </a:p>
          <a:p>
            <a:pPr marL="0" indent="0" algn="ctr">
              <a:buNone/>
            </a:pPr>
            <a:r>
              <a:rPr lang="en-GB" dirty="0">
                <a:solidFill>
                  <a:srgbClr val="002060"/>
                </a:solidFill>
                <a:latin typeface="+mj-lt"/>
              </a:rPr>
              <a:t> Bromine products (</a:t>
            </a:r>
            <a:r>
              <a:rPr lang="en-GB" dirty="0" err="1">
                <a:solidFill>
                  <a:srgbClr val="002060"/>
                </a:solidFill>
                <a:latin typeface="+mj-lt"/>
              </a:rPr>
              <a:t>eg</a:t>
            </a:r>
            <a:r>
              <a:rPr lang="en-GB" dirty="0">
                <a:solidFill>
                  <a:srgbClr val="002060"/>
                </a:solidFill>
                <a:latin typeface="+mj-lt"/>
              </a:rPr>
              <a:t> </a:t>
            </a:r>
            <a:r>
              <a:rPr lang="en-GB" dirty="0" err="1">
                <a:solidFill>
                  <a:srgbClr val="002060"/>
                </a:solidFill>
                <a:latin typeface="+mj-lt"/>
              </a:rPr>
              <a:t>bromochlorodimethylhydantoin</a:t>
            </a:r>
            <a:r>
              <a:rPr lang="en-GB" dirty="0">
                <a:solidFill>
                  <a:srgbClr val="002060"/>
                </a:solidFill>
                <a:latin typeface="+mj-lt"/>
              </a:rPr>
              <a:t>) as well as some chlorine products (</a:t>
            </a:r>
            <a:r>
              <a:rPr lang="en-GB" dirty="0" err="1">
                <a:solidFill>
                  <a:srgbClr val="002060"/>
                </a:solidFill>
                <a:latin typeface="+mj-lt"/>
              </a:rPr>
              <a:t>eg</a:t>
            </a:r>
            <a:r>
              <a:rPr lang="en-GB" dirty="0">
                <a:solidFill>
                  <a:srgbClr val="002060"/>
                </a:solidFill>
                <a:latin typeface="+mj-lt"/>
              </a:rPr>
              <a:t> sodium </a:t>
            </a:r>
            <a:r>
              <a:rPr lang="en-GB" dirty="0" err="1">
                <a:solidFill>
                  <a:srgbClr val="002060"/>
                </a:solidFill>
                <a:latin typeface="+mj-lt"/>
              </a:rPr>
              <a:t>dichloroisocyanurate</a:t>
            </a:r>
            <a:r>
              <a:rPr lang="en-GB" dirty="0">
                <a:solidFill>
                  <a:srgbClr val="002060"/>
                </a:solidFill>
                <a:latin typeface="+mj-lt"/>
              </a:rPr>
              <a:t> dihydrate) tend to be relatively neutral when dissolved in hot tub water and have little effect on the </a:t>
            </a:r>
            <a:r>
              <a:rPr lang="en-GB" dirty="0" err="1">
                <a:solidFill>
                  <a:srgbClr val="002060"/>
                </a:solidFill>
                <a:latin typeface="+mj-lt"/>
              </a:rPr>
              <a:t>pH.</a:t>
            </a:r>
            <a:r>
              <a:rPr lang="en-GB" dirty="0">
                <a:solidFill>
                  <a:srgbClr val="002060"/>
                </a:solidFill>
                <a:latin typeface="+mj-lt"/>
              </a:rPr>
              <a:t> Products such as </a:t>
            </a:r>
            <a:r>
              <a:rPr lang="en-GB" dirty="0" err="1">
                <a:solidFill>
                  <a:srgbClr val="002060"/>
                </a:solidFill>
                <a:latin typeface="+mj-lt"/>
              </a:rPr>
              <a:t>trichloroisocyanuric</a:t>
            </a:r>
            <a:r>
              <a:rPr lang="en-GB" dirty="0">
                <a:solidFill>
                  <a:srgbClr val="002060"/>
                </a:solidFill>
                <a:latin typeface="+mj-lt"/>
              </a:rPr>
              <a:t> acid form an acidic solution (pH 3) in some but not all water supplies and an alkaline pH adjuster (</a:t>
            </a:r>
            <a:r>
              <a:rPr lang="en-GB" dirty="0" err="1">
                <a:solidFill>
                  <a:srgbClr val="002060"/>
                </a:solidFill>
                <a:latin typeface="+mj-lt"/>
              </a:rPr>
              <a:t>eg</a:t>
            </a:r>
            <a:r>
              <a:rPr lang="en-GB" dirty="0">
                <a:solidFill>
                  <a:srgbClr val="002060"/>
                </a:solidFill>
                <a:latin typeface="+mj-lt"/>
              </a:rPr>
              <a:t> soda ash, sodium carbonate) will be required to increase the pH to 7.0–7.6. </a:t>
            </a:r>
          </a:p>
        </p:txBody>
      </p:sp>
    </p:spTree>
    <p:extLst>
      <p:ext uri="{BB962C8B-B14F-4D97-AF65-F5344CB8AC3E}">
        <p14:creationId xmlns:p14="http://schemas.microsoft.com/office/powerpoint/2010/main" val="19732599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EE52C-E50D-428B-BC9D-9B9DFA8A6BB3}"/>
              </a:ext>
            </a:extLst>
          </p:cNvPr>
          <p:cNvSpPr>
            <a:spLocks noGrp="1"/>
          </p:cNvSpPr>
          <p:nvPr>
            <p:ph type="title"/>
          </p:nvPr>
        </p:nvSpPr>
        <p:spPr>
          <a:xfrm>
            <a:off x="962024" y="365125"/>
            <a:ext cx="10391775" cy="911225"/>
          </a:xfrm>
        </p:spPr>
        <p:txBody>
          <a:bodyPr/>
          <a:lstStyle/>
          <a:p>
            <a:pPr algn="ctr"/>
            <a:r>
              <a:rPr lang="en-GB" dirty="0">
                <a:solidFill>
                  <a:srgbClr val="002060"/>
                </a:solidFill>
              </a:rPr>
              <a:t>Cleanliness</a:t>
            </a:r>
          </a:p>
        </p:txBody>
      </p:sp>
      <p:sp>
        <p:nvSpPr>
          <p:cNvPr id="3" name="Content Placeholder 2">
            <a:extLst>
              <a:ext uri="{FF2B5EF4-FFF2-40B4-BE49-F238E27FC236}">
                <a16:creationId xmlns:a16="http://schemas.microsoft.com/office/drawing/2014/main" id="{1E57BF4A-BA72-472A-8793-245C43062A97}"/>
              </a:ext>
            </a:extLst>
          </p:cNvPr>
          <p:cNvSpPr>
            <a:spLocks noGrp="1"/>
          </p:cNvSpPr>
          <p:nvPr>
            <p:ph idx="1"/>
          </p:nvPr>
        </p:nvSpPr>
        <p:spPr/>
        <p:txBody>
          <a:bodyPr>
            <a:normAutofit lnSpcReduction="10000"/>
          </a:bodyPr>
          <a:lstStyle/>
          <a:p>
            <a:pPr marL="0" indent="0" algn="ctr">
              <a:buNone/>
            </a:pPr>
            <a:r>
              <a:rPr lang="en-GB" dirty="0">
                <a:solidFill>
                  <a:srgbClr val="002060"/>
                </a:solidFill>
                <a:latin typeface="+mj-lt"/>
              </a:rPr>
              <a:t>The daily cleaning of the water line, including into the skimmer mouth and both sides of the Hot Tub cover and its surroundings is vital.  </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When such cleaning has been done, the cloth used should either be discarded to waste or sent for laundering at over 60°C, it should not be taken to another Hot Tub.  </a:t>
            </a:r>
          </a:p>
          <a:p>
            <a:pPr marL="0" indent="0" algn="ctr">
              <a:buNone/>
            </a:pPr>
            <a:endParaRPr lang="en-GB" dirty="0">
              <a:solidFill>
                <a:srgbClr val="002060"/>
              </a:solidFill>
              <a:latin typeface="+mj-lt"/>
            </a:endParaRPr>
          </a:p>
          <a:p>
            <a:pPr marL="0" indent="0" algn="ctr">
              <a:buNone/>
            </a:pPr>
            <a:r>
              <a:rPr lang="en-GB" dirty="0">
                <a:solidFill>
                  <a:srgbClr val="002060"/>
                </a:solidFill>
                <a:latin typeface="+mj-lt"/>
              </a:rPr>
              <a:t>When the Hot Tub is drained down, a sample jet must be removed for cleaning and checking.</a:t>
            </a:r>
          </a:p>
        </p:txBody>
      </p:sp>
    </p:spTree>
    <p:extLst>
      <p:ext uri="{BB962C8B-B14F-4D97-AF65-F5344CB8AC3E}">
        <p14:creationId xmlns:p14="http://schemas.microsoft.com/office/powerpoint/2010/main" val="1721535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03B8C-8BDA-407A-A429-79F80AEA5260}"/>
              </a:ext>
            </a:extLst>
          </p:cNvPr>
          <p:cNvSpPr>
            <a:spLocks noGrp="1"/>
          </p:cNvSpPr>
          <p:nvPr>
            <p:ph type="title"/>
          </p:nvPr>
        </p:nvSpPr>
        <p:spPr>
          <a:xfrm>
            <a:off x="533400" y="365125"/>
            <a:ext cx="10820400" cy="1987550"/>
          </a:xfrm>
        </p:spPr>
        <p:txBody>
          <a:bodyPr/>
          <a:lstStyle/>
          <a:p>
            <a:pPr algn="ctr"/>
            <a:r>
              <a:rPr lang="en-GB" dirty="0">
                <a:solidFill>
                  <a:srgbClr val="002060"/>
                </a:solidFill>
              </a:rPr>
              <a:t>Cleanliness </a:t>
            </a:r>
            <a:r>
              <a:rPr lang="en-GB" dirty="0" err="1">
                <a:solidFill>
                  <a:srgbClr val="002060"/>
                </a:solidFill>
              </a:rPr>
              <a:t>cont</a:t>
            </a:r>
            <a:r>
              <a:rPr lang="en-GB" dirty="0">
                <a:solidFill>
                  <a:srgbClr val="002060"/>
                </a:solidFill>
              </a:rPr>
              <a:t>/d</a:t>
            </a:r>
          </a:p>
        </p:txBody>
      </p:sp>
      <p:sp>
        <p:nvSpPr>
          <p:cNvPr id="3" name="Content Placeholder 2">
            <a:extLst>
              <a:ext uri="{FF2B5EF4-FFF2-40B4-BE49-F238E27FC236}">
                <a16:creationId xmlns:a16="http://schemas.microsoft.com/office/drawing/2014/main" id="{BE6767ED-D9C4-4972-856C-0295827BD7D6}"/>
              </a:ext>
            </a:extLst>
          </p:cNvPr>
          <p:cNvSpPr>
            <a:spLocks noGrp="1"/>
          </p:cNvSpPr>
          <p:nvPr>
            <p:ph idx="1"/>
          </p:nvPr>
        </p:nvSpPr>
        <p:spPr>
          <a:xfrm>
            <a:off x="1095374" y="2819399"/>
            <a:ext cx="10258425" cy="3357563"/>
          </a:xfrm>
        </p:spPr>
        <p:txBody>
          <a:bodyPr/>
          <a:lstStyle/>
          <a:p>
            <a:pPr marL="0" indent="0" algn="ctr">
              <a:buNone/>
            </a:pPr>
            <a:r>
              <a:rPr lang="en-GB" sz="3600" dirty="0">
                <a:solidFill>
                  <a:srgbClr val="002060"/>
                </a:solidFill>
                <a:latin typeface="+mj-lt"/>
              </a:rPr>
              <a:t>Appendix 2 tells you how to make a cleaning solution of 100 mg/l of chlorine using various donors.</a:t>
            </a:r>
          </a:p>
          <a:p>
            <a:pPr marL="0" indent="0" algn="ctr">
              <a:buNone/>
            </a:pPr>
            <a:endParaRPr lang="en-GB" sz="3600" dirty="0">
              <a:solidFill>
                <a:srgbClr val="002060"/>
              </a:solidFill>
              <a:latin typeface="+mj-lt"/>
            </a:endParaRPr>
          </a:p>
          <a:p>
            <a:pPr marL="0" indent="0">
              <a:buNone/>
            </a:pPr>
            <a:endParaRPr lang="en-GB" dirty="0">
              <a:solidFill>
                <a:srgbClr val="002060"/>
              </a:solidFill>
              <a:latin typeface="+mj-lt"/>
            </a:endParaRPr>
          </a:p>
        </p:txBody>
      </p:sp>
    </p:spTree>
    <p:extLst>
      <p:ext uri="{BB962C8B-B14F-4D97-AF65-F5344CB8AC3E}">
        <p14:creationId xmlns:p14="http://schemas.microsoft.com/office/powerpoint/2010/main" val="1732049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808D4-3B34-4A26-8281-BE3F8E4217C7}"/>
              </a:ext>
            </a:extLst>
          </p:cNvPr>
          <p:cNvSpPr>
            <a:spLocks noGrp="1"/>
          </p:cNvSpPr>
          <p:nvPr>
            <p:ph type="title"/>
          </p:nvPr>
        </p:nvSpPr>
        <p:spPr>
          <a:xfrm>
            <a:off x="914400" y="365126"/>
            <a:ext cx="10439400" cy="887204"/>
          </a:xfrm>
        </p:spPr>
        <p:txBody>
          <a:bodyPr>
            <a:noAutofit/>
          </a:bodyPr>
          <a:lstStyle/>
          <a:p>
            <a:pPr algn="ctr"/>
            <a:r>
              <a:rPr lang="en-GB" sz="3600" dirty="0">
                <a:solidFill>
                  <a:srgbClr val="002060"/>
                </a:solidFill>
              </a:rPr>
              <a:t>Recommended Inspection &amp; Cleaning </a:t>
            </a:r>
            <a:br>
              <a:rPr lang="en-GB" sz="3600" dirty="0">
                <a:solidFill>
                  <a:srgbClr val="002060"/>
                </a:solidFill>
              </a:rPr>
            </a:br>
            <a:r>
              <a:rPr lang="en-GB" sz="3600" dirty="0">
                <a:solidFill>
                  <a:srgbClr val="002060"/>
                </a:solidFill>
              </a:rPr>
              <a:t>Paragraph 059</a:t>
            </a:r>
          </a:p>
        </p:txBody>
      </p:sp>
      <p:sp>
        <p:nvSpPr>
          <p:cNvPr id="3" name="Content Placeholder 2">
            <a:extLst>
              <a:ext uri="{FF2B5EF4-FFF2-40B4-BE49-F238E27FC236}">
                <a16:creationId xmlns:a16="http://schemas.microsoft.com/office/drawing/2014/main" id="{15D9311B-9170-408B-AE6A-CAE97A759F94}"/>
              </a:ext>
            </a:extLst>
          </p:cNvPr>
          <p:cNvSpPr>
            <a:spLocks noGrp="1"/>
          </p:cNvSpPr>
          <p:nvPr>
            <p:ph idx="1"/>
          </p:nvPr>
        </p:nvSpPr>
        <p:spPr>
          <a:xfrm>
            <a:off x="536713" y="1341783"/>
            <a:ext cx="11340962" cy="4835180"/>
          </a:xfrm>
        </p:spPr>
        <p:txBody>
          <a:bodyPr>
            <a:noAutofit/>
          </a:bodyPr>
          <a:lstStyle/>
          <a:p>
            <a:pPr marL="0" indent="0" algn="ctr">
              <a:buNone/>
            </a:pPr>
            <a:r>
              <a:rPr lang="en-GB" dirty="0">
                <a:solidFill>
                  <a:srgbClr val="002060"/>
                </a:solidFill>
                <a:latin typeface="+mj-lt"/>
              </a:rPr>
              <a:t>Clean scum line with a fresh damp cloth/plastic scouring pad using sodium bicarbonate.  Clean with a solution of 100mg/l free chlorine Clean both sides with a concentration of 100mg/l free chlorine. Dry and store in a clean area when not in use.  A cover lifter should be used and designed to ensure the cover is kept off the ground at all times when not in use.  Remove and clean all sides and housing.  Remove, inspect and clean as necessary. </a:t>
            </a:r>
          </a:p>
          <a:p>
            <a:pPr marL="0" indent="0" algn="ctr">
              <a:buNone/>
            </a:pPr>
            <a:r>
              <a:rPr lang="en-GB" dirty="0">
                <a:solidFill>
                  <a:srgbClr val="002060"/>
                </a:solidFill>
                <a:latin typeface="+mj-lt"/>
              </a:rPr>
              <a:t>Review control strategies as cloudiness may indicate: • low disinfectant concentration • the hot tub left unused • failure of the circulation pump • incorrect dosing of water treatment chemicals resulting in the presence of undissolved chemicals • incorrect filter cleansing procedures • algal/bacterial growth • hot tub overloaded • presence of foam</a:t>
            </a:r>
          </a:p>
        </p:txBody>
      </p:sp>
    </p:spTree>
    <p:extLst>
      <p:ext uri="{BB962C8B-B14F-4D97-AF65-F5344CB8AC3E}">
        <p14:creationId xmlns:p14="http://schemas.microsoft.com/office/powerpoint/2010/main" val="19326207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0FA9-B581-40B5-9251-40E0CA15363D}"/>
              </a:ext>
            </a:extLst>
          </p:cNvPr>
          <p:cNvSpPr>
            <a:spLocks noGrp="1"/>
          </p:cNvSpPr>
          <p:nvPr>
            <p:ph type="title"/>
          </p:nvPr>
        </p:nvSpPr>
        <p:spPr>
          <a:xfrm>
            <a:off x="825622" y="923278"/>
            <a:ext cx="10528177" cy="1322772"/>
          </a:xfrm>
        </p:spPr>
        <p:txBody>
          <a:bodyPr>
            <a:normAutofit/>
          </a:bodyPr>
          <a:lstStyle/>
          <a:p>
            <a:pPr algn="ctr"/>
            <a:r>
              <a:rPr lang="en-GB" sz="5400" dirty="0">
                <a:solidFill>
                  <a:srgbClr val="002060"/>
                </a:solidFill>
              </a:rPr>
              <a:t>Microbiology</a:t>
            </a:r>
          </a:p>
        </p:txBody>
      </p:sp>
      <p:sp>
        <p:nvSpPr>
          <p:cNvPr id="3" name="Content Placeholder 2">
            <a:extLst>
              <a:ext uri="{FF2B5EF4-FFF2-40B4-BE49-F238E27FC236}">
                <a16:creationId xmlns:a16="http://schemas.microsoft.com/office/drawing/2014/main" id="{B2B925E4-0B0D-4DE7-9799-D0DEB7036AA4}"/>
              </a:ext>
            </a:extLst>
          </p:cNvPr>
          <p:cNvSpPr>
            <a:spLocks noGrp="1"/>
          </p:cNvSpPr>
          <p:nvPr>
            <p:ph idx="1"/>
          </p:nvPr>
        </p:nvSpPr>
        <p:spPr>
          <a:xfrm>
            <a:off x="745724" y="2769833"/>
            <a:ext cx="10608076" cy="3407130"/>
          </a:xfrm>
        </p:spPr>
        <p:txBody>
          <a:bodyPr>
            <a:normAutofit/>
          </a:bodyPr>
          <a:lstStyle/>
          <a:p>
            <a:pPr marL="0" indent="0" algn="ctr">
              <a:buNone/>
            </a:pPr>
            <a:r>
              <a:rPr lang="en-GB" sz="4000" dirty="0">
                <a:solidFill>
                  <a:srgbClr val="002060"/>
                </a:solidFill>
                <a:latin typeface="+mj-lt"/>
              </a:rPr>
              <a:t>Persistent poor microbiology results requires a deep clean and use of chlorine dioxide tablets</a:t>
            </a:r>
          </a:p>
        </p:txBody>
      </p:sp>
    </p:spTree>
    <p:extLst>
      <p:ext uri="{BB962C8B-B14F-4D97-AF65-F5344CB8AC3E}">
        <p14:creationId xmlns:p14="http://schemas.microsoft.com/office/powerpoint/2010/main" val="12501050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A411-4AF3-4610-86EE-42C744902729}"/>
              </a:ext>
            </a:extLst>
          </p:cNvPr>
          <p:cNvSpPr>
            <a:spLocks noGrp="1"/>
          </p:cNvSpPr>
          <p:nvPr>
            <p:ph type="title"/>
          </p:nvPr>
        </p:nvSpPr>
        <p:spPr/>
        <p:txBody>
          <a:bodyPr/>
          <a:lstStyle/>
          <a:p>
            <a:pPr algn="ctr"/>
            <a:r>
              <a:rPr lang="en-GB" dirty="0">
                <a:solidFill>
                  <a:srgbClr val="002060"/>
                </a:solidFill>
              </a:rPr>
              <a:t>Chemical Storage – Paragraph 072</a:t>
            </a:r>
          </a:p>
        </p:txBody>
      </p:sp>
      <p:sp>
        <p:nvSpPr>
          <p:cNvPr id="3" name="Content Placeholder 2">
            <a:extLst>
              <a:ext uri="{FF2B5EF4-FFF2-40B4-BE49-F238E27FC236}">
                <a16:creationId xmlns:a16="http://schemas.microsoft.com/office/drawing/2014/main" id="{020D28CD-4BC5-455C-B704-BB1D7548DA62}"/>
              </a:ext>
            </a:extLst>
          </p:cNvPr>
          <p:cNvSpPr>
            <a:spLocks noGrp="1"/>
          </p:cNvSpPr>
          <p:nvPr>
            <p:ph idx="1"/>
          </p:nvPr>
        </p:nvSpPr>
        <p:spPr/>
        <p:txBody>
          <a:bodyPr/>
          <a:lstStyle/>
          <a:p>
            <a:pPr marL="0" indent="0" algn="ctr">
              <a:buNone/>
            </a:pPr>
            <a:r>
              <a:rPr lang="en-GB" dirty="0">
                <a:solidFill>
                  <a:srgbClr val="002060"/>
                </a:solidFill>
                <a:latin typeface="+mj-lt"/>
              </a:rPr>
              <a:t>Acids, alkalis and disinfectants should be stored appropriately in a secure, non-public, well-ventilated, dry storage area, preferably separate from any plant. Each area should have heating and frost protection and be marked with an appropriate warning sign. These should be bunded (the bund should be able to contain at least 110% of the maximum volume of liquid stored) and separated to contain any spillage of liquid chemicals and possible mixing of acids and alkalis – where highly toxic chlorine gas may be produced. Storage information is provided in the safety data sheets.</a:t>
            </a:r>
          </a:p>
        </p:txBody>
      </p:sp>
    </p:spTree>
    <p:extLst>
      <p:ext uri="{BB962C8B-B14F-4D97-AF65-F5344CB8AC3E}">
        <p14:creationId xmlns:p14="http://schemas.microsoft.com/office/powerpoint/2010/main" val="34686363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609D4-63D4-4201-92BB-062314210B90}"/>
              </a:ext>
            </a:extLst>
          </p:cNvPr>
          <p:cNvSpPr>
            <a:spLocks noGrp="1"/>
          </p:cNvSpPr>
          <p:nvPr>
            <p:ph type="title"/>
          </p:nvPr>
        </p:nvSpPr>
        <p:spPr/>
        <p:txBody>
          <a:bodyPr>
            <a:normAutofit/>
          </a:bodyPr>
          <a:lstStyle/>
          <a:p>
            <a:pPr algn="ctr"/>
            <a:r>
              <a:rPr lang="en-GB" dirty="0">
                <a:solidFill>
                  <a:srgbClr val="002060"/>
                </a:solidFill>
              </a:rPr>
              <a:t>Dangerous Goods – Paragraph 073</a:t>
            </a:r>
          </a:p>
        </p:txBody>
      </p:sp>
      <p:sp>
        <p:nvSpPr>
          <p:cNvPr id="3" name="Content Placeholder 2">
            <a:extLst>
              <a:ext uri="{FF2B5EF4-FFF2-40B4-BE49-F238E27FC236}">
                <a16:creationId xmlns:a16="http://schemas.microsoft.com/office/drawing/2014/main" id="{684412BC-A577-491D-8397-24249E5ADF53}"/>
              </a:ext>
            </a:extLst>
          </p:cNvPr>
          <p:cNvSpPr>
            <a:spLocks noGrp="1"/>
          </p:cNvSpPr>
          <p:nvPr>
            <p:ph idx="1"/>
          </p:nvPr>
        </p:nvSpPr>
        <p:spPr>
          <a:xfrm>
            <a:off x="971550" y="2133599"/>
            <a:ext cx="10382250" cy="4043363"/>
          </a:xfrm>
        </p:spPr>
        <p:txBody>
          <a:bodyPr/>
          <a:lstStyle/>
          <a:p>
            <a:pPr marL="0" indent="0">
              <a:buNone/>
            </a:pPr>
            <a:r>
              <a:rPr lang="en-GB" sz="4000" dirty="0">
                <a:solidFill>
                  <a:srgbClr val="002060"/>
                </a:solidFill>
                <a:latin typeface="+mj-lt"/>
              </a:rPr>
              <a:t>The Law requires everyone involved to have had training appropriate to their duties and for which a Certificate has to be provided</a:t>
            </a:r>
            <a:r>
              <a:rPr lang="en-GB" dirty="0">
                <a:solidFill>
                  <a:srgbClr val="002060"/>
                </a:solidFill>
                <a:latin typeface="+mj-lt"/>
              </a:rPr>
              <a:t>.</a:t>
            </a:r>
          </a:p>
        </p:txBody>
      </p:sp>
    </p:spTree>
    <p:extLst>
      <p:ext uri="{BB962C8B-B14F-4D97-AF65-F5344CB8AC3E}">
        <p14:creationId xmlns:p14="http://schemas.microsoft.com/office/powerpoint/2010/main" val="1841094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2A36-92D5-4AA2-9DBD-D2C414F76E3C}"/>
              </a:ext>
            </a:extLst>
          </p:cNvPr>
          <p:cNvSpPr>
            <a:spLocks noGrp="1"/>
          </p:cNvSpPr>
          <p:nvPr>
            <p:ph type="title"/>
          </p:nvPr>
        </p:nvSpPr>
        <p:spPr>
          <a:xfrm>
            <a:off x="994298" y="1313895"/>
            <a:ext cx="10359502" cy="1189608"/>
          </a:xfrm>
        </p:spPr>
        <p:txBody>
          <a:bodyPr/>
          <a:lstStyle/>
          <a:p>
            <a:pPr algn="ctr"/>
            <a:r>
              <a:rPr lang="en-GB" dirty="0">
                <a:solidFill>
                  <a:srgbClr val="002060"/>
                </a:solidFill>
              </a:rPr>
              <a:t>Filter Cleaning &amp; Drying</a:t>
            </a:r>
          </a:p>
        </p:txBody>
      </p:sp>
      <p:sp>
        <p:nvSpPr>
          <p:cNvPr id="3" name="Content Placeholder 2">
            <a:extLst>
              <a:ext uri="{FF2B5EF4-FFF2-40B4-BE49-F238E27FC236}">
                <a16:creationId xmlns:a16="http://schemas.microsoft.com/office/drawing/2014/main" id="{915F4129-1EEB-4DBF-9E97-59252E93CD87}"/>
              </a:ext>
            </a:extLst>
          </p:cNvPr>
          <p:cNvSpPr>
            <a:spLocks noGrp="1"/>
          </p:cNvSpPr>
          <p:nvPr>
            <p:ph idx="1"/>
          </p:nvPr>
        </p:nvSpPr>
        <p:spPr>
          <a:xfrm>
            <a:off x="994298" y="2876365"/>
            <a:ext cx="10359501" cy="3300598"/>
          </a:xfrm>
        </p:spPr>
        <p:txBody>
          <a:bodyPr/>
          <a:lstStyle/>
          <a:p>
            <a:endParaRPr lang="en-GB" dirty="0">
              <a:solidFill>
                <a:srgbClr val="002060"/>
              </a:solidFill>
              <a:latin typeface="+mj-lt"/>
            </a:endParaRPr>
          </a:p>
          <a:p>
            <a:pPr marL="0" indent="0" algn="ctr">
              <a:buNone/>
            </a:pPr>
            <a:r>
              <a:rPr lang="en-GB" dirty="0">
                <a:solidFill>
                  <a:srgbClr val="002060"/>
                </a:solidFill>
                <a:latin typeface="+mj-lt"/>
              </a:rPr>
              <a:t>Use an </a:t>
            </a:r>
            <a:r>
              <a:rPr lang="en-GB" dirty="0" err="1">
                <a:solidFill>
                  <a:srgbClr val="002060"/>
                </a:solidFill>
                <a:latin typeface="+mj-lt"/>
              </a:rPr>
              <a:t>eg</a:t>
            </a:r>
            <a:r>
              <a:rPr lang="en-GB" dirty="0">
                <a:solidFill>
                  <a:srgbClr val="002060"/>
                </a:solidFill>
                <a:latin typeface="+mj-lt"/>
              </a:rPr>
              <a:t> dedicated dishwasher</a:t>
            </a:r>
          </a:p>
        </p:txBody>
      </p:sp>
    </p:spTree>
    <p:extLst>
      <p:ext uri="{BB962C8B-B14F-4D97-AF65-F5344CB8AC3E}">
        <p14:creationId xmlns:p14="http://schemas.microsoft.com/office/powerpoint/2010/main" val="29278583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BA689-B567-45DE-800B-3AA9747DBE66}"/>
              </a:ext>
            </a:extLst>
          </p:cNvPr>
          <p:cNvSpPr>
            <a:spLocks noGrp="1"/>
          </p:cNvSpPr>
          <p:nvPr>
            <p:ph type="title"/>
          </p:nvPr>
        </p:nvSpPr>
        <p:spPr>
          <a:xfrm>
            <a:off x="932155" y="1136341"/>
            <a:ext cx="10421645" cy="1136341"/>
          </a:xfrm>
        </p:spPr>
        <p:txBody>
          <a:bodyPr>
            <a:normAutofit/>
          </a:bodyPr>
          <a:lstStyle/>
          <a:p>
            <a:pPr algn="ctr"/>
            <a:r>
              <a:rPr lang="en-GB" dirty="0">
                <a:solidFill>
                  <a:srgbClr val="002060"/>
                </a:solidFill>
              </a:rPr>
              <a:t>Recording</a:t>
            </a:r>
          </a:p>
        </p:txBody>
      </p:sp>
      <p:sp>
        <p:nvSpPr>
          <p:cNvPr id="3" name="Content Placeholder 2">
            <a:extLst>
              <a:ext uri="{FF2B5EF4-FFF2-40B4-BE49-F238E27FC236}">
                <a16:creationId xmlns:a16="http://schemas.microsoft.com/office/drawing/2014/main" id="{0DEAB294-2BD3-43CE-AD25-CEE090610581}"/>
              </a:ext>
            </a:extLst>
          </p:cNvPr>
          <p:cNvSpPr>
            <a:spLocks noGrp="1"/>
          </p:cNvSpPr>
          <p:nvPr>
            <p:ph idx="1"/>
          </p:nvPr>
        </p:nvSpPr>
        <p:spPr>
          <a:xfrm>
            <a:off x="1109708" y="2885243"/>
            <a:ext cx="10244091" cy="3291720"/>
          </a:xfrm>
        </p:spPr>
        <p:txBody>
          <a:bodyPr/>
          <a:lstStyle/>
          <a:p>
            <a:pPr marL="0" indent="0" algn="ctr">
              <a:buNone/>
            </a:pPr>
            <a:r>
              <a:rPr lang="en-GB" dirty="0">
                <a:solidFill>
                  <a:srgbClr val="002060"/>
                </a:solidFill>
                <a:latin typeface="+mj-lt"/>
              </a:rPr>
              <a:t>Record problems such as pump breakdown in the log.</a:t>
            </a:r>
          </a:p>
          <a:p>
            <a:pPr algn="ctr"/>
            <a:endParaRPr lang="en-GB" dirty="0">
              <a:solidFill>
                <a:srgbClr val="002060"/>
              </a:solidFill>
              <a:latin typeface="+mj-lt"/>
            </a:endParaRPr>
          </a:p>
          <a:p>
            <a:pPr marL="0" indent="0" algn="ctr">
              <a:buNone/>
            </a:pPr>
            <a:r>
              <a:rPr lang="en-GB" dirty="0">
                <a:solidFill>
                  <a:srgbClr val="002060"/>
                </a:solidFill>
                <a:latin typeface="+mj-lt"/>
              </a:rPr>
              <a:t>Keep testing records over 5 years</a:t>
            </a:r>
          </a:p>
        </p:txBody>
      </p:sp>
    </p:spTree>
    <p:extLst>
      <p:ext uri="{BB962C8B-B14F-4D97-AF65-F5344CB8AC3E}">
        <p14:creationId xmlns:p14="http://schemas.microsoft.com/office/powerpoint/2010/main" val="1569585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8CCD0-061D-4B90-8F7F-A51A68878272}"/>
              </a:ext>
            </a:extLst>
          </p:cNvPr>
          <p:cNvSpPr>
            <a:spLocks noGrp="1"/>
          </p:cNvSpPr>
          <p:nvPr>
            <p:ph type="title"/>
          </p:nvPr>
        </p:nvSpPr>
        <p:spPr>
          <a:xfrm>
            <a:off x="834501" y="365125"/>
            <a:ext cx="10519299" cy="709073"/>
          </a:xfrm>
        </p:spPr>
        <p:txBody>
          <a:bodyPr/>
          <a:lstStyle/>
          <a:p>
            <a:pPr algn="ctr"/>
            <a:r>
              <a:rPr lang="en-GB" dirty="0">
                <a:solidFill>
                  <a:srgbClr val="002060"/>
                </a:solidFill>
              </a:rPr>
              <a:t>                                        Always learning</a:t>
            </a:r>
          </a:p>
        </p:txBody>
      </p:sp>
      <p:pic>
        <p:nvPicPr>
          <p:cNvPr id="5" name="Content Placeholder 4">
            <a:extLst>
              <a:ext uri="{FF2B5EF4-FFF2-40B4-BE49-F238E27FC236}">
                <a16:creationId xmlns:a16="http://schemas.microsoft.com/office/drawing/2014/main" id="{1AB3965A-5D2D-4EF6-801B-B4DE0FDBCB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 r="3180" b="16517"/>
          <a:stretch/>
        </p:blipFill>
        <p:spPr>
          <a:xfrm>
            <a:off x="437434" y="201610"/>
            <a:ext cx="3796494" cy="5328000"/>
          </a:xfrm>
        </p:spPr>
      </p:pic>
      <p:sp>
        <p:nvSpPr>
          <p:cNvPr id="3" name="TextBox 2">
            <a:extLst>
              <a:ext uri="{FF2B5EF4-FFF2-40B4-BE49-F238E27FC236}">
                <a16:creationId xmlns:a16="http://schemas.microsoft.com/office/drawing/2014/main" id="{96437F2B-47A9-4C98-BAEF-9227E05E5E53}"/>
              </a:ext>
            </a:extLst>
          </p:cNvPr>
          <p:cNvSpPr txBox="1"/>
          <p:nvPr/>
        </p:nvSpPr>
        <p:spPr>
          <a:xfrm>
            <a:off x="7053613" y="2769833"/>
            <a:ext cx="3626224" cy="1754326"/>
          </a:xfrm>
          <a:prstGeom prst="rect">
            <a:avLst/>
          </a:prstGeom>
          <a:noFill/>
        </p:spPr>
        <p:txBody>
          <a:bodyPr wrap="square" rtlCol="0">
            <a:spAutoFit/>
          </a:bodyPr>
          <a:lstStyle/>
          <a:p>
            <a:r>
              <a:rPr lang="en-GB" sz="3600" dirty="0">
                <a:solidFill>
                  <a:srgbClr val="002060"/>
                </a:solidFill>
                <a:latin typeface="+mj-lt"/>
              </a:rPr>
              <a:t>Water disposal   </a:t>
            </a:r>
          </a:p>
          <a:p>
            <a:r>
              <a:rPr lang="en-GB" sz="3600" dirty="0">
                <a:solidFill>
                  <a:srgbClr val="002060"/>
                </a:solidFill>
                <a:latin typeface="+mj-lt"/>
              </a:rPr>
              <a:t>     and then </a:t>
            </a:r>
            <a:r>
              <a:rPr lang="en-GB" sz="3600" dirty="0" err="1">
                <a:solidFill>
                  <a:srgbClr val="002060"/>
                </a:solidFill>
                <a:latin typeface="+mj-lt"/>
              </a:rPr>
              <a:t>dechlorination</a:t>
            </a:r>
            <a:endParaRPr lang="en-GB" sz="3600" dirty="0">
              <a:solidFill>
                <a:srgbClr val="002060"/>
              </a:solidFill>
              <a:latin typeface="+mj-lt"/>
            </a:endParaRPr>
          </a:p>
        </p:txBody>
      </p:sp>
    </p:spTree>
    <p:extLst>
      <p:ext uri="{BB962C8B-B14F-4D97-AF65-F5344CB8AC3E}">
        <p14:creationId xmlns:p14="http://schemas.microsoft.com/office/powerpoint/2010/main" val="9877342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B373D-8B61-4B17-84C1-FC434C09AD6B}"/>
              </a:ext>
            </a:extLst>
          </p:cNvPr>
          <p:cNvSpPr>
            <a:spLocks noGrp="1"/>
          </p:cNvSpPr>
          <p:nvPr>
            <p:ph type="title"/>
          </p:nvPr>
        </p:nvSpPr>
        <p:spPr/>
        <p:txBody>
          <a:bodyPr/>
          <a:lstStyle/>
          <a:p>
            <a:r>
              <a:rPr lang="en-GB" dirty="0"/>
              <a:t>                    </a:t>
            </a:r>
          </a:p>
        </p:txBody>
      </p:sp>
      <p:pic>
        <p:nvPicPr>
          <p:cNvPr id="5" name="Content Placeholder 4" descr="A close up of a piece of paper&#10;&#10;Description automatically generated">
            <a:extLst>
              <a:ext uri="{FF2B5EF4-FFF2-40B4-BE49-F238E27FC236}">
                <a16:creationId xmlns:a16="http://schemas.microsoft.com/office/drawing/2014/main" id="{D20FE3C6-EFE5-4F1C-93B3-1D9F6FD6525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3851" b="16746"/>
          <a:stretch/>
        </p:blipFill>
        <p:spPr>
          <a:xfrm>
            <a:off x="3796131" y="188765"/>
            <a:ext cx="3836827" cy="5472000"/>
          </a:xfrm>
        </p:spPr>
      </p:pic>
    </p:spTree>
    <p:extLst>
      <p:ext uri="{BB962C8B-B14F-4D97-AF65-F5344CB8AC3E}">
        <p14:creationId xmlns:p14="http://schemas.microsoft.com/office/powerpoint/2010/main" val="40479909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E5CA5-A6DE-4DA2-BAB7-615A86B96591}"/>
              </a:ext>
            </a:extLst>
          </p:cNvPr>
          <p:cNvSpPr>
            <a:spLocks noGrp="1"/>
          </p:cNvSpPr>
          <p:nvPr>
            <p:ph type="title"/>
          </p:nvPr>
        </p:nvSpPr>
        <p:spPr/>
        <p:txBody>
          <a:bodyPr/>
          <a:lstStyle/>
          <a:p>
            <a:pPr algn="ctr"/>
            <a:r>
              <a:rPr lang="en-GB" dirty="0"/>
              <a:t>Calcium Hypochlorite</a:t>
            </a:r>
          </a:p>
        </p:txBody>
      </p:sp>
      <p:sp>
        <p:nvSpPr>
          <p:cNvPr id="3" name="Content Placeholder 2">
            <a:extLst>
              <a:ext uri="{FF2B5EF4-FFF2-40B4-BE49-F238E27FC236}">
                <a16:creationId xmlns:a16="http://schemas.microsoft.com/office/drawing/2014/main" id="{DA501656-0DE8-45A6-BD27-BF22BDA4FD1B}"/>
              </a:ext>
            </a:extLst>
          </p:cNvPr>
          <p:cNvSpPr>
            <a:spLocks noGrp="1"/>
          </p:cNvSpPr>
          <p:nvPr>
            <p:ph idx="1"/>
          </p:nvPr>
        </p:nvSpPr>
        <p:spPr/>
        <p:txBody>
          <a:bodyPr/>
          <a:lstStyle/>
          <a:p>
            <a:endParaRPr lang="en-GB" dirty="0"/>
          </a:p>
          <a:p>
            <a:pPr algn="ctr"/>
            <a:endParaRPr lang="en-GB" sz="3600" dirty="0">
              <a:latin typeface="+mj-lt"/>
            </a:endParaRPr>
          </a:p>
          <a:p>
            <a:pPr marL="0" indent="0" algn="ctr">
              <a:buNone/>
            </a:pPr>
            <a:r>
              <a:rPr lang="en-GB" sz="3600" dirty="0">
                <a:latin typeface="+mj-lt"/>
              </a:rPr>
              <a:t>Just come to the UK</a:t>
            </a:r>
          </a:p>
          <a:p>
            <a:pPr algn="ctr"/>
            <a:endParaRPr lang="en-GB" sz="3600" dirty="0">
              <a:latin typeface="+mj-lt"/>
            </a:endParaRPr>
          </a:p>
          <a:p>
            <a:pPr marL="0" indent="0" algn="ctr">
              <a:buNone/>
            </a:pPr>
            <a:r>
              <a:rPr lang="en-GB" sz="3600" dirty="0">
                <a:latin typeface="+mj-lt"/>
              </a:rPr>
              <a:t>Slow Dissolving Calcium Hypochlorite Tablets</a:t>
            </a:r>
          </a:p>
        </p:txBody>
      </p:sp>
    </p:spTree>
    <p:extLst>
      <p:ext uri="{BB962C8B-B14F-4D97-AF65-F5344CB8AC3E}">
        <p14:creationId xmlns:p14="http://schemas.microsoft.com/office/powerpoint/2010/main" val="16792639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0F919-3FC8-4BB0-A2A4-D82F113DFBA4}"/>
              </a:ext>
            </a:extLst>
          </p:cNvPr>
          <p:cNvSpPr>
            <a:spLocks noGrp="1"/>
          </p:cNvSpPr>
          <p:nvPr>
            <p:ph type="title"/>
          </p:nvPr>
        </p:nvSpPr>
        <p:spPr/>
        <p:txBody>
          <a:bodyPr/>
          <a:lstStyle/>
          <a:p>
            <a:r>
              <a:rPr lang="en-GB" dirty="0"/>
              <a:t> </a:t>
            </a:r>
          </a:p>
        </p:txBody>
      </p:sp>
      <p:pic>
        <p:nvPicPr>
          <p:cNvPr id="5" name="Content Placeholder 4" descr="A screenshot of a cell phone&#10;&#10;Description automatically generated">
            <a:extLst>
              <a:ext uri="{FF2B5EF4-FFF2-40B4-BE49-F238E27FC236}">
                <a16:creationId xmlns:a16="http://schemas.microsoft.com/office/drawing/2014/main" id="{1CFC5A41-CD5F-4DE8-81BE-5442C98521B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20248"/>
          <a:stretch/>
        </p:blipFill>
        <p:spPr>
          <a:xfrm>
            <a:off x="3917203" y="199253"/>
            <a:ext cx="4138346" cy="5436000"/>
          </a:xfrm>
        </p:spPr>
      </p:pic>
    </p:spTree>
    <p:extLst>
      <p:ext uri="{BB962C8B-B14F-4D97-AF65-F5344CB8AC3E}">
        <p14:creationId xmlns:p14="http://schemas.microsoft.com/office/powerpoint/2010/main" val="5492554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B0BC-6235-44FC-A155-CAD2ADCF0445}"/>
              </a:ext>
            </a:extLst>
          </p:cNvPr>
          <p:cNvSpPr>
            <a:spLocks noGrp="1"/>
          </p:cNvSpPr>
          <p:nvPr>
            <p:ph type="title"/>
          </p:nvPr>
        </p:nvSpPr>
        <p:spPr/>
        <p:txBody>
          <a:bodyPr/>
          <a:lstStyle/>
          <a:p>
            <a:r>
              <a:rPr lang="en-GB" dirty="0"/>
              <a:t>                 </a:t>
            </a:r>
          </a:p>
        </p:txBody>
      </p:sp>
      <p:pic>
        <p:nvPicPr>
          <p:cNvPr id="5" name="Content Placeholder 4" descr="A picture containing text&#10;&#10;Description automatically generated">
            <a:extLst>
              <a:ext uri="{FF2B5EF4-FFF2-40B4-BE49-F238E27FC236}">
                <a16:creationId xmlns:a16="http://schemas.microsoft.com/office/drawing/2014/main" id="{48843CD6-4A9B-495E-AB94-24A73681CEE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521" b="18318"/>
          <a:stretch/>
        </p:blipFill>
        <p:spPr>
          <a:xfrm>
            <a:off x="1337171" y="109330"/>
            <a:ext cx="4252114" cy="5544000"/>
          </a:xfrm>
        </p:spPr>
      </p:pic>
      <p:sp>
        <p:nvSpPr>
          <p:cNvPr id="3" name="TextBox 2">
            <a:extLst>
              <a:ext uri="{FF2B5EF4-FFF2-40B4-BE49-F238E27FC236}">
                <a16:creationId xmlns:a16="http://schemas.microsoft.com/office/drawing/2014/main" id="{BA40F374-0723-4F02-95F2-47300C09E029}"/>
              </a:ext>
            </a:extLst>
          </p:cNvPr>
          <p:cNvSpPr txBox="1"/>
          <p:nvPr/>
        </p:nvSpPr>
        <p:spPr>
          <a:xfrm>
            <a:off x="6867939" y="1818861"/>
            <a:ext cx="3426772" cy="584775"/>
          </a:xfrm>
          <a:prstGeom prst="rect">
            <a:avLst/>
          </a:prstGeom>
          <a:noFill/>
        </p:spPr>
        <p:txBody>
          <a:bodyPr wrap="none" rtlCol="0">
            <a:spAutoFit/>
          </a:bodyPr>
          <a:lstStyle/>
          <a:p>
            <a:r>
              <a:rPr lang="en-GB" sz="3200" dirty="0">
                <a:solidFill>
                  <a:srgbClr val="002060"/>
                </a:solidFill>
              </a:rPr>
              <a:t>Lonza is now </a:t>
            </a:r>
            <a:r>
              <a:rPr lang="en-GB" sz="3200" dirty="0" err="1">
                <a:solidFill>
                  <a:srgbClr val="002060"/>
                </a:solidFill>
              </a:rPr>
              <a:t>Sigura</a:t>
            </a:r>
            <a:endParaRPr lang="en-GB" sz="3200" dirty="0">
              <a:solidFill>
                <a:srgbClr val="002060"/>
              </a:solidFill>
            </a:endParaRPr>
          </a:p>
        </p:txBody>
      </p:sp>
    </p:spTree>
    <p:extLst>
      <p:ext uri="{BB962C8B-B14F-4D97-AF65-F5344CB8AC3E}">
        <p14:creationId xmlns:p14="http://schemas.microsoft.com/office/powerpoint/2010/main" val="23541192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a:xfrm>
            <a:off x="2027582" y="407504"/>
            <a:ext cx="8100667" cy="1123122"/>
          </a:xfrm>
        </p:spPr>
        <p:txBody>
          <a:bodyPr>
            <a:normAutofit fontScale="90000"/>
          </a:bodyPr>
          <a:lstStyle/>
          <a:p>
            <a:pPr algn="ctr">
              <a:defRPr/>
            </a:pPr>
            <a:r>
              <a:rPr lang="en-GB" altLang="en-US" sz="7200" dirty="0">
                <a:solidFill>
                  <a:srgbClr val="002060"/>
                </a:solidFill>
                <a:latin typeface="Calibri Light" panose="020F0302020204030204" pitchFamily="34" charset="0"/>
                <a:cs typeface="Calibri Light" panose="020F0302020204030204" pitchFamily="34" charset="0"/>
              </a:rPr>
              <a:t>SPATEX 2021</a:t>
            </a:r>
            <a:br>
              <a:rPr lang="en-GB" altLang="en-US" sz="7200" dirty="0">
                <a:solidFill>
                  <a:srgbClr val="002060"/>
                </a:solidFill>
                <a:latin typeface="Calibri Light" panose="020F0302020204030204" pitchFamily="34" charset="0"/>
                <a:cs typeface="Calibri Light" panose="020F0302020204030204" pitchFamily="34" charset="0"/>
              </a:rPr>
            </a:br>
            <a:r>
              <a:rPr lang="en-GB" altLang="en-US" sz="7200" dirty="0">
                <a:solidFill>
                  <a:srgbClr val="002060"/>
                </a:solidFill>
                <a:latin typeface="Calibri Light" panose="020F0302020204030204" pitchFamily="34" charset="0"/>
                <a:cs typeface="Calibri Light" panose="020F0302020204030204" pitchFamily="34" charset="0"/>
              </a:rPr>
              <a:t> 25</a:t>
            </a:r>
            <a:r>
              <a:rPr lang="en-GB" altLang="en-US" sz="7200" baseline="30000" dirty="0">
                <a:solidFill>
                  <a:srgbClr val="002060"/>
                </a:solidFill>
                <a:latin typeface="Calibri Light" panose="020F0302020204030204" pitchFamily="34" charset="0"/>
                <a:cs typeface="Calibri Light" panose="020F0302020204030204" pitchFamily="34" charset="0"/>
              </a:rPr>
              <a:t>th</a:t>
            </a:r>
            <a:r>
              <a:rPr lang="en-GB" altLang="en-US" sz="7200" dirty="0">
                <a:solidFill>
                  <a:srgbClr val="002060"/>
                </a:solidFill>
                <a:latin typeface="Calibri Light" panose="020F0302020204030204" pitchFamily="34" charset="0"/>
                <a:cs typeface="Calibri Light" panose="020F0302020204030204" pitchFamily="34" charset="0"/>
              </a:rPr>
              <a:t> Anniversary</a:t>
            </a:r>
          </a:p>
        </p:txBody>
      </p:sp>
      <p:sp>
        <p:nvSpPr>
          <p:cNvPr id="546819" name="Rectangle 3"/>
          <p:cNvSpPr>
            <a:spLocks noGrp="1" noChangeArrowheads="1"/>
          </p:cNvSpPr>
          <p:nvPr>
            <p:ph type="body" idx="1"/>
          </p:nvPr>
        </p:nvSpPr>
        <p:spPr>
          <a:xfrm>
            <a:off x="2253422" y="1451114"/>
            <a:ext cx="7710488" cy="4917878"/>
          </a:xfrm>
        </p:spPr>
        <p:txBody>
          <a:bodyPr>
            <a:normAutofit/>
          </a:bodyPr>
          <a:lstStyle/>
          <a:p>
            <a:pPr marL="0" indent="0">
              <a:buNone/>
            </a:pPr>
            <a:endParaRPr lang="en-GB" altLang="en-US" dirty="0"/>
          </a:p>
          <a:p>
            <a:pPr marL="0" indent="0" algn="ctr">
              <a:buNone/>
            </a:pPr>
            <a:r>
              <a:rPr lang="en-GB" altLang="en-US" dirty="0">
                <a:solidFill>
                  <a:srgbClr val="002060"/>
                </a:solidFill>
                <a:latin typeface="Calibri Light" panose="020F0302020204030204" pitchFamily="34" charset="0"/>
                <a:cs typeface="Calibri Light" panose="020F0302020204030204" pitchFamily="34" charset="0"/>
              </a:rPr>
              <a:t>Ricoh Arena Centre, Coventry</a:t>
            </a:r>
          </a:p>
          <a:p>
            <a:pPr marL="0" indent="0" algn="ctr">
              <a:buNone/>
            </a:pPr>
            <a:r>
              <a:rPr lang="en-GB" altLang="en-US" dirty="0">
                <a:solidFill>
                  <a:srgbClr val="002060"/>
                </a:solidFill>
                <a:latin typeface="Calibri Light" panose="020F0302020204030204" pitchFamily="34" charset="0"/>
                <a:cs typeface="Calibri Light" panose="020F0302020204030204" pitchFamily="34" charset="0"/>
              </a:rPr>
              <a:t>Ericsson Exhibition Hall</a:t>
            </a:r>
          </a:p>
          <a:p>
            <a:pPr marL="0" indent="0" algn="ctr">
              <a:buNone/>
            </a:pPr>
            <a:endParaRPr lang="en-GB" altLang="en-US"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dirty="0">
                <a:solidFill>
                  <a:srgbClr val="002060"/>
                </a:solidFill>
                <a:latin typeface="Calibri Light" panose="020F0302020204030204" pitchFamily="34" charset="0"/>
                <a:cs typeface="Calibri Light" panose="020F0302020204030204" pitchFamily="34" charset="0"/>
              </a:rPr>
              <a:t>2</a:t>
            </a:r>
            <a:r>
              <a:rPr lang="en-GB" altLang="en-US" baseline="30000" dirty="0">
                <a:solidFill>
                  <a:srgbClr val="002060"/>
                </a:solidFill>
                <a:latin typeface="Calibri Light" panose="020F0302020204030204" pitchFamily="34" charset="0"/>
                <a:cs typeface="Calibri Light" panose="020F0302020204030204" pitchFamily="34" charset="0"/>
              </a:rPr>
              <a:t>nd</a:t>
            </a:r>
            <a:r>
              <a:rPr lang="en-GB" altLang="en-US" dirty="0">
                <a:solidFill>
                  <a:srgbClr val="002060"/>
                </a:solidFill>
                <a:latin typeface="Calibri Light" panose="020F0302020204030204" pitchFamily="34" charset="0"/>
                <a:cs typeface="Calibri Light" panose="020F0302020204030204" pitchFamily="34" charset="0"/>
              </a:rPr>
              <a:t>,3</a:t>
            </a:r>
            <a:r>
              <a:rPr lang="en-GB" altLang="en-US" baseline="30000" dirty="0">
                <a:solidFill>
                  <a:srgbClr val="002060"/>
                </a:solidFill>
                <a:latin typeface="Calibri Light" panose="020F0302020204030204" pitchFamily="34" charset="0"/>
                <a:cs typeface="Calibri Light" panose="020F0302020204030204" pitchFamily="34" charset="0"/>
              </a:rPr>
              <a:t>rd</a:t>
            </a:r>
            <a:r>
              <a:rPr lang="en-GB" altLang="en-US" dirty="0">
                <a:solidFill>
                  <a:srgbClr val="002060"/>
                </a:solidFill>
                <a:latin typeface="Calibri Light" panose="020F0302020204030204" pitchFamily="34" charset="0"/>
                <a:cs typeface="Calibri Light" panose="020F0302020204030204" pitchFamily="34" charset="0"/>
              </a:rPr>
              <a:t>, 4</a:t>
            </a:r>
            <a:r>
              <a:rPr lang="en-GB" altLang="en-US" baseline="30000" dirty="0">
                <a:solidFill>
                  <a:srgbClr val="002060"/>
                </a:solidFill>
                <a:latin typeface="Calibri Light" panose="020F0302020204030204" pitchFamily="34" charset="0"/>
                <a:cs typeface="Calibri Light" panose="020F0302020204030204" pitchFamily="34" charset="0"/>
              </a:rPr>
              <a:t>th</a:t>
            </a:r>
            <a:r>
              <a:rPr lang="en-GB" altLang="en-US" dirty="0">
                <a:solidFill>
                  <a:srgbClr val="002060"/>
                </a:solidFill>
                <a:latin typeface="Calibri Light" panose="020F0302020204030204" pitchFamily="34" charset="0"/>
                <a:cs typeface="Calibri Light" panose="020F0302020204030204" pitchFamily="34" charset="0"/>
              </a:rPr>
              <a:t> February 2021</a:t>
            </a:r>
          </a:p>
          <a:p>
            <a:pPr marL="0" indent="0" algn="ctr">
              <a:buNone/>
            </a:pPr>
            <a:endParaRPr lang="en-GB" altLang="en-US" dirty="0">
              <a:solidFill>
                <a:srgbClr val="002060"/>
              </a:solidFill>
              <a:latin typeface="Calibri Light" panose="020F0302020204030204" pitchFamily="34" charset="0"/>
              <a:cs typeface="Calibri Light" panose="020F0302020204030204" pitchFamily="34" charset="0"/>
            </a:endParaRPr>
          </a:p>
          <a:p>
            <a:pPr marL="0" indent="0" algn="ctr">
              <a:buNone/>
            </a:pPr>
            <a:r>
              <a:rPr lang="en-GB" altLang="en-US" dirty="0">
                <a:solidFill>
                  <a:srgbClr val="002060"/>
                </a:solidFill>
                <a:latin typeface="Calibri Light" panose="020F0302020204030204" pitchFamily="34" charset="0"/>
                <a:cs typeface="Calibri Light" panose="020F0302020204030204" pitchFamily="34" charset="0"/>
              </a:rPr>
              <a:t>www.spatex.co.uk</a:t>
            </a:r>
          </a:p>
        </p:txBody>
      </p:sp>
    </p:spTree>
  </p:cSld>
  <p:clrMapOvr>
    <a:masterClrMapping/>
  </p:clrMapOvr>
  <p:transition spd="slow">
    <p:cover dir="lu"/>
  </p:transition>
</p:sld>
</file>

<file path=ppt/theme/theme1.xml><?xml version="1.0" encoding="utf-8"?>
<a:theme xmlns:a="http://schemas.openxmlformats.org/drawingml/2006/main" name="Office Them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PWTAG Presentation Template (1)</Template>
  <TotalTime>1325</TotalTime>
  <Words>2502</Words>
  <Application>Microsoft Office PowerPoint</Application>
  <PresentationFormat>Widescreen</PresentationFormat>
  <Paragraphs>249</Paragraphs>
  <Slides>52</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Arial</vt:lpstr>
      <vt:lpstr>Arial Narrow</vt:lpstr>
      <vt:lpstr>Calibri</vt:lpstr>
      <vt:lpstr>Calibri Light</vt:lpstr>
      <vt:lpstr>Wingdings</vt:lpstr>
      <vt:lpstr>Office Theme</vt:lpstr>
      <vt:lpstr>Hot Tubs for Business</vt:lpstr>
      <vt:lpstr>SPATEX 2020</vt:lpstr>
      <vt:lpstr>PowerPoint Presentation</vt:lpstr>
      <vt:lpstr>                                             </vt:lpstr>
      <vt:lpstr>The Pool Water Treatment Advisory Group has been publishing books for 22 of its 34-year existence. But that is really only two titles – Pool Water Guide (1995) and its sequel Swimming Pool Water (latest best-selling edition 2017). Swimming Pool Water has a chapter on spas, but we felt there was a need for guidance on hot tubs tailored quite carefully and specifically to its operators. Thus this book.  Hot Tubs for Business is the first of a series of three books about spas that PWTAG is publishing (commercial spas and domestic spas to come). We wanted to get this one out first, as domestic-style hot tubs – perhaps badly chosen or installed, poorly maintained or wrongly used – can be lethal, especially when they are used for business purposes. There have been a number of outbreaks of illness, including fatalities, linked to hot tubs in holiday park rental units, hotel bedrooms, holiday lets, on hire and even on display.   </vt:lpstr>
      <vt:lpstr>                  </vt:lpstr>
      <vt:lpstr>                   </vt:lpstr>
      <vt:lpstr>                   </vt:lpstr>
      <vt:lpstr>              </vt:lpstr>
      <vt:lpstr>Risk Assessments:</vt:lpstr>
      <vt:lpstr>Risk Assessment Record Keeping</vt:lpstr>
      <vt:lpstr>European Standards</vt:lpstr>
      <vt:lpstr>European Standards –   EN 17125:  2018</vt:lpstr>
      <vt:lpstr>HSG 282 Section 2b -  Settings</vt:lpstr>
      <vt:lpstr>BISHTA Standards</vt:lpstr>
      <vt:lpstr>       </vt:lpstr>
      <vt:lpstr>Spa  Illustrations</vt:lpstr>
      <vt:lpstr>                 </vt:lpstr>
      <vt:lpstr>HSG 282 - Guidance</vt:lpstr>
      <vt:lpstr>HSG 282</vt:lpstr>
      <vt:lpstr>Health &amp; Safety Law ?</vt:lpstr>
      <vt:lpstr>Scandinavian Hot Tubs</vt:lpstr>
      <vt:lpstr>Microbiological Monitoring</vt:lpstr>
      <vt:lpstr>Basic Factors Affecting the Quality of Hot Tub Water</vt:lpstr>
      <vt:lpstr>Chemicals Used for Sanitising</vt:lpstr>
      <vt:lpstr>Chlorine Standards</vt:lpstr>
      <vt:lpstr>Chlorine</vt:lpstr>
      <vt:lpstr>Tri Chlor Warning</vt:lpstr>
      <vt:lpstr>Bromine</vt:lpstr>
      <vt:lpstr>Bromine Standards</vt:lpstr>
      <vt:lpstr>PowerPoint Presentation</vt:lpstr>
      <vt:lpstr>Water Supply - Paragraph 041</vt:lpstr>
      <vt:lpstr>Commissioning – HT4B Paras 042-045</vt:lpstr>
      <vt:lpstr>Water Replacement – Paragraph 049</vt:lpstr>
      <vt:lpstr>Operational Action and Recommended Frequencies - Paragraph 051</vt:lpstr>
      <vt:lpstr>Disinfection</vt:lpstr>
      <vt:lpstr>     Water Treatment – Paragraphs 055 &amp; 056</vt:lpstr>
      <vt:lpstr>Adjusting the pH – Paragraph 057</vt:lpstr>
      <vt:lpstr>Cleanliness</vt:lpstr>
      <vt:lpstr>Cleanliness cont/d</vt:lpstr>
      <vt:lpstr>Recommended Inspection &amp; Cleaning  Paragraph 059</vt:lpstr>
      <vt:lpstr>Microbiology</vt:lpstr>
      <vt:lpstr>Chemical Storage – Paragraph 072</vt:lpstr>
      <vt:lpstr>Dangerous Goods – Paragraph 073</vt:lpstr>
      <vt:lpstr>Filter Cleaning &amp; Drying</vt:lpstr>
      <vt:lpstr>Recording</vt:lpstr>
      <vt:lpstr>                                        Always learning</vt:lpstr>
      <vt:lpstr>                    </vt:lpstr>
      <vt:lpstr>Calcium Hypochlorite</vt:lpstr>
      <vt:lpstr> </vt:lpstr>
      <vt:lpstr>                 </vt:lpstr>
      <vt:lpstr>SPATEX 2021  25th Anniversary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Howard Gosling</dc:creator>
  <cp:lastModifiedBy>Howard Gosling</cp:lastModifiedBy>
  <cp:revision>16</cp:revision>
  <dcterms:created xsi:type="dcterms:W3CDTF">2020-01-13T11:57:38Z</dcterms:created>
  <dcterms:modified xsi:type="dcterms:W3CDTF">2020-01-24T11:41:24Z</dcterms:modified>
</cp:coreProperties>
</file>