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60" r:id="rId3"/>
    <p:sldId id="269" r:id="rId4"/>
    <p:sldId id="276" r:id="rId5"/>
    <p:sldId id="267" r:id="rId6"/>
    <p:sldId id="262" r:id="rId7"/>
    <p:sldId id="271" r:id="rId8"/>
    <p:sldId id="272" r:id="rId9"/>
    <p:sldId id="283" r:id="rId10"/>
    <p:sldId id="273" r:id="rId11"/>
    <p:sldId id="274" r:id="rId12"/>
    <p:sldId id="278" r:id="rId13"/>
    <p:sldId id="280" r:id="rId14"/>
    <p:sldId id="279" r:id="rId15"/>
    <p:sldId id="281" r:id="rId16"/>
    <p:sldId id="275" r:id="rId17"/>
    <p:sldId id="282" r:id="rId18"/>
    <p:sldId id="25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000099"/>
    <a:srgbClr val="FFF3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43"/>
  </p:normalViewPr>
  <p:slideViewPr>
    <p:cSldViewPr snapToGrid="0" snapToObjects="1" showGuides="1">
      <p:cViewPr varScale="1">
        <p:scale>
          <a:sx n="70" d="100"/>
          <a:sy n="70" d="100"/>
        </p:scale>
        <p:origin x="7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F6562D-33EE-B24E-B380-CF3DCEAA7E00}"/>
              </a:ext>
            </a:extLst>
          </p:cNvPr>
          <p:cNvSpPr>
            <a:spLocks noGrp="1"/>
          </p:cNvSpPr>
          <p:nvPr>
            <p:ph type="ctrTitle"/>
          </p:nvPr>
        </p:nvSpPr>
        <p:spPr>
          <a:xfrm>
            <a:off x="1524000" y="1935163"/>
            <a:ext cx="9144000" cy="2387600"/>
          </a:xfrm>
        </p:spPr>
        <p:txBody>
          <a:bodyPr anchor="b"/>
          <a:lstStyle>
            <a:lvl1pPr algn="ctr">
              <a:defRPr sz="6000" b="1">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xmlns="" id="{DD5391DF-7AB2-0B41-A29E-57FDB87C7B8D}"/>
              </a:ext>
            </a:extLst>
          </p:cNvPr>
          <p:cNvSpPr>
            <a:spLocks noGrp="1"/>
          </p:cNvSpPr>
          <p:nvPr>
            <p:ph type="subTitle" idx="1"/>
          </p:nvPr>
        </p:nvSpPr>
        <p:spPr>
          <a:xfrm>
            <a:off x="1524000" y="44148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8" name="Picture 7">
            <a:extLst>
              <a:ext uri="{FF2B5EF4-FFF2-40B4-BE49-F238E27FC236}">
                <a16:creationId xmlns:a16="http://schemas.microsoft.com/office/drawing/2014/main" xmlns="" id="{A0154196-F4BF-F242-93B5-56B7C68A0B0D}"/>
              </a:ext>
            </a:extLst>
          </p:cNvPr>
          <p:cNvPicPr>
            <a:picLocks noChangeAspect="1"/>
          </p:cNvPicPr>
          <p:nvPr userDrawn="1"/>
        </p:nvPicPr>
        <p:blipFill>
          <a:blip r:embed="rId2"/>
          <a:stretch>
            <a:fillRect/>
          </a:stretch>
        </p:blipFill>
        <p:spPr>
          <a:xfrm>
            <a:off x="4833308" y="1030288"/>
            <a:ext cx="2525384" cy="1023031"/>
          </a:xfrm>
          <a:prstGeom prst="rect">
            <a:avLst/>
          </a:prstGeom>
        </p:spPr>
      </p:pic>
    </p:spTree>
    <p:extLst>
      <p:ext uri="{BB962C8B-B14F-4D97-AF65-F5344CB8AC3E}">
        <p14:creationId xmlns:p14="http://schemas.microsoft.com/office/powerpoint/2010/main" val="1856749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74F22-590B-C242-8741-7BE4ACC60BD8}"/>
              </a:ext>
            </a:extLst>
          </p:cNvPr>
          <p:cNvSpPr>
            <a:spLocks noGrp="1"/>
          </p:cNvSpPr>
          <p:nvPr>
            <p:ph type="title"/>
          </p:nvPr>
        </p:nvSpPr>
        <p:spPr/>
        <p:txBody>
          <a:bodyPr/>
          <a:lstStyle>
            <a:lvl1pPr>
              <a:defRPr b="1">
                <a:solidFill>
                  <a:schemeClr val="accent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xmlns="" id="{4493C247-DB14-274C-96AC-B95DA0A432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xmlns="" id="{02D92617-0B8F-7D40-BB7E-EDD9D7951C06}"/>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AAF33993-0FB3-C248-9EAE-26E9DDB03D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E3B9F35F-ED2C-074B-9ACD-CD5BD37197E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1" name="Picture 10">
            <a:extLst>
              <a:ext uri="{FF2B5EF4-FFF2-40B4-BE49-F238E27FC236}">
                <a16:creationId xmlns:a16="http://schemas.microsoft.com/office/drawing/2014/main" xmlns="" id="{D66C76BA-C419-914B-9BF2-47FD9BDCDD81}"/>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67505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87E4D9-DC88-B545-9AC6-1A0ECCC9EA0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43A757B-93DE-BB41-A00E-61E950F1EE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BA03160-C828-6D49-8AF9-3FAC46254FFE}"/>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5CF61696-81AB-7C43-82AB-4B247E7CD1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208BA1B-54A8-1B46-8401-E36F07EC1A1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E1939607-C3E0-7445-BA17-5D9AC27DD1B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4097132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7E6E08-AE85-684D-A453-A177E7B7A8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88198C6-07FD-9445-BAD6-4FB9D8873B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F6E89B6E-5DB1-074A-AE15-E40EB64531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E4324088-8140-A94D-B962-320FE59DC4FF}"/>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13B5C55D-9B83-7444-9868-388F1E2BB0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E72AF4A-75B4-624F-8030-8EF972A89B1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7CA26605-B7CB-0947-87EB-33029EFA9F5F}"/>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687659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BDED52-7788-524A-B2DD-DE345DB8B4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70564E3-CC33-A742-92EB-3DDB797A61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25E7F6F-DDCE-AA4C-B031-141B654A56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7900854-9400-4F45-9274-6F59F0CC31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AE2E974C-53BA-6C48-B766-345CF9F279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4A9AF871-E86A-1743-9C05-E4334F5D3CA8}"/>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8" name="Footer Placeholder 7">
            <a:extLst>
              <a:ext uri="{FF2B5EF4-FFF2-40B4-BE49-F238E27FC236}">
                <a16:creationId xmlns:a16="http://schemas.microsoft.com/office/drawing/2014/main" xmlns="" id="{C01F788C-DF43-1547-A762-8FA6B8C897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1F195DDF-C4CC-7546-B495-1BB8DF153861}"/>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10" name="Picture 9">
            <a:extLst>
              <a:ext uri="{FF2B5EF4-FFF2-40B4-BE49-F238E27FC236}">
                <a16:creationId xmlns:a16="http://schemas.microsoft.com/office/drawing/2014/main" xmlns="" id="{B2CBA068-D46E-7E41-B7DC-435F8A4CDBA5}"/>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33063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AA85ED-4C29-1F46-B789-5EC14076E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6880B00C-2D38-1F47-822C-0561CD75B538}"/>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4" name="Footer Placeholder 3">
            <a:extLst>
              <a:ext uri="{FF2B5EF4-FFF2-40B4-BE49-F238E27FC236}">
                <a16:creationId xmlns:a16="http://schemas.microsoft.com/office/drawing/2014/main" xmlns="" id="{ED01313C-8123-8E4D-B9FC-0E97028975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DF603D3-2271-154C-8671-8100AD371B88}"/>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xmlns="" id="{0F09F098-61A6-C140-BC1B-FD9EB6A2FD0B}"/>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07996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d slide">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9EDF2F8-9802-5C47-AE30-7C7AD552E7B1}"/>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3" name="Footer Placeholder 2">
            <a:extLst>
              <a:ext uri="{FF2B5EF4-FFF2-40B4-BE49-F238E27FC236}">
                <a16:creationId xmlns:a16="http://schemas.microsoft.com/office/drawing/2014/main" xmlns="" id="{C8A9EBF0-E697-CF42-AC5C-7D1B2A7AF1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EBB0CB91-19D5-534A-B67F-14ACBBBF0402}"/>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6" name="Picture 5">
            <a:extLst>
              <a:ext uri="{FF2B5EF4-FFF2-40B4-BE49-F238E27FC236}">
                <a16:creationId xmlns:a16="http://schemas.microsoft.com/office/drawing/2014/main" xmlns="" id="{8F3D13D9-D1CB-4845-9C28-85211614A4F1}"/>
              </a:ext>
            </a:extLst>
          </p:cNvPr>
          <p:cNvPicPr>
            <a:picLocks noChangeAspect="1"/>
          </p:cNvPicPr>
          <p:nvPr userDrawn="1"/>
        </p:nvPicPr>
        <p:blipFill>
          <a:blip r:embed="rId2"/>
          <a:stretch>
            <a:fillRect/>
          </a:stretch>
        </p:blipFill>
        <p:spPr>
          <a:xfrm>
            <a:off x="5085644" y="2394858"/>
            <a:ext cx="2020712" cy="2268764"/>
          </a:xfrm>
          <a:prstGeom prst="rect">
            <a:avLst/>
          </a:prstGeom>
        </p:spPr>
      </p:pic>
    </p:spTree>
    <p:extLst>
      <p:ext uri="{BB962C8B-B14F-4D97-AF65-F5344CB8AC3E}">
        <p14:creationId xmlns:p14="http://schemas.microsoft.com/office/powerpoint/2010/main" val="864514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C4A1ED-6391-BF4A-A4A3-9A4E60DB2E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F6A8253-7476-BA4F-9A73-515B4013E7C0}"/>
              </a:ext>
            </a:extLst>
          </p:cNvPr>
          <p:cNvSpPr>
            <a:spLocks noGrp="1"/>
          </p:cNvSpPr>
          <p:nvPr>
            <p:ph idx="1"/>
          </p:nvPr>
        </p:nvSpPr>
        <p:spPr>
          <a:xfrm>
            <a:off x="5183188" y="987425"/>
            <a:ext cx="6172200" cy="46005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6937D848-7D78-A245-8982-558719AD9CBB}"/>
              </a:ext>
            </a:extLst>
          </p:cNvPr>
          <p:cNvSpPr>
            <a:spLocks noGrp="1"/>
          </p:cNvSpPr>
          <p:nvPr>
            <p:ph type="body" sz="half" idx="2"/>
          </p:nvPr>
        </p:nvSpPr>
        <p:spPr>
          <a:xfrm>
            <a:off x="839788" y="2057400"/>
            <a:ext cx="3932237" cy="35306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A849891-6723-474A-96DB-ACAD0C9D2AE7}"/>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0E58CB5D-6042-6841-905E-F9EC3EB119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EE8BE21-6AF1-6D4E-8F68-6F64E2B0C489}"/>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999F94B8-CA5D-C449-9672-A209A8CFE278}"/>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794340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D5A416-6B77-DD49-ADC3-7AEDB675F6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8138FD2-830E-F948-93F3-A5A127F0960D}"/>
              </a:ext>
            </a:extLst>
          </p:cNvPr>
          <p:cNvSpPr>
            <a:spLocks noGrp="1"/>
          </p:cNvSpPr>
          <p:nvPr>
            <p:ph type="pic" idx="1"/>
          </p:nvPr>
        </p:nvSpPr>
        <p:spPr>
          <a:xfrm>
            <a:off x="5183188" y="987426"/>
            <a:ext cx="6172200" cy="45715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xmlns="" id="{C0FA2B37-66CC-A342-B710-941023AA3B2B}"/>
              </a:ext>
            </a:extLst>
          </p:cNvPr>
          <p:cNvSpPr>
            <a:spLocks noGrp="1"/>
          </p:cNvSpPr>
          <p:nvPr>
            <p:ph type="body" sz="half" idx="2"/>
          </p:nvPr>
        </p:nvSpPr>
        <p:spPr>
          <a:xfrm>
            <a:off x="839788" y="2057400"/>
            <a:ext cx="3932237" cy="35015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C2061F1-1BEB-4E45-96B5-6EB8509A0501}"/>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6" name="Footer Placeholder 5">
            <a:extLst>
              <a:ext uri="{FF2B5EF4-FFF2-40B4-BE49-F238E27FC236}">
                <a16:creationId xmlns:a16="http://schemas.microsoft.com/office/drawing/2014/main" xmlns="" id="{B3841C73-319D-6345-B7A7-450DDA250A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B493D64-DF05-5C45-94FB-7CFEB3772110}"/>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8" name="Picture 7">
            <a:extLst>
              <a:ext uri="{FF2B5EF4-FFF2-40B4-BE49-F238E27FC236}">
                <a16:creationId xmlns:a16="http://schemas.microsoft.com/office/drawing/2014/main" xmlns="" id="{098B86FF-E278-DB47-A150-0155BBBD74EE}"/>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212007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3F88A1-21A6-B643-AE60-2C1CF4E162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924AFA2-5F9A-C147-8B85-974C6CCC60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50821B3-73B8-3047-85F6-34DD7D6400C9}"/>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7EA5A2ED-1000-3D43-B027-CEB56C181D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FA3A157-D1F6-B242-8901-B7EB74B0FD1A}"/>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4B9294DB-CC4E-EF4E-8547-4F32EB4890A4}"/>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138126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CA44750-9434-7944-AC93-AAC34CE63095}"/>
              </a:ext>
            </a:extLst>
          </p:cNvPr>
          <p:cNvSpPr>
            <a:spLocks noGrp="1"/>
          </p:cNvSpPr>
          <p:nvPr>
            <p:ph type="title" orient="vert"/>
          </p:nvPr>
        </p:nvSpPr>
        <p:spPr>
          <a:xfrm>
            <a:off x="8724900" y="365125"/>
            <a:ext cx="2628900" cy="5179332"/>
          </a:xfrm>
        </p:spPr>
        <p:txBody>
          <a:bodyPr vert="eaVert"/>
          <a:lstStyle/>
          <a:p>
            <a:r>
              <a:rPr lang="en-US"/>
              <a:t>Click to edit Master title style</a:t>
            </a:r>
            <a:endParaRPr lang="en-GB" dirty="0"/>
          </a:p>
        </p:txBody>
      </p:sp>
      <p:sp>
        <p:nvSpPr>
          <p:cNvPr id="3" name="Vertical Text Placeholder 2">
            <a:extLst>
              <a:ext uri="{FF2B5EF4-FFF2-40B4-BE49-F238E27FC236}">
                <a16:creationId xmlns:a16="http://schemas.microsoft.com/office/drawing/2014/main" xmlns="" id="{396A6C81-CED6-334F-AE89-848FF62AC78D}"/>
              </a:ext>
            </a:extLst>
          </p:cNvPr>
          <p:cNvSpPr>
            <a:spLocks noGrp="1"/>
          </p:cNvSpPr>
          <p:nvPr>
            <p:ph type="body" orient="vert" idx="1"/>
          </p:nvPr>
        </p:nvSpPr>
        <p:spPr>
          <a:xfrm>
            <a:off x="838200" y="365125"/>
            <a:ext cx="7734300" cy="51793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DE668CE-62E0-5B4A-B974-0901320C398A}"/>
              </a:ext>
            </a:extLst>
          </p:cNvPr>
          <p:cNvSpPr>
            <a:spLocks noGrp="1"/>
          </p:cNvSpPr>
          <p:nvPr>
            <p:ph type="dt" sz="half" idx="10"/>
          </p:nvPr>
        </p:nvSpPr>
        <p:spPr/>
        <p:txBody>
          <a:body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F2D0D1EC-526C-6140-B85A-F7D605BC1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CA35BD0-7AE7-6C4A-962F-9183E71CF135}"/>
              </a:ext>
            </a:extLst>
          </p:cNvPr>
          <p:cNvSpPr>
            <a:spLocks noGrp="1"/>
          </p:cNvSpPr>
          <p:nvPr>
            <p:ph type="sldNum" sz="quarter" idx="12"/>
          </p:nvPr>
        </p:nvSpPr>
        <p:spPr/>
        <p:txBody>
          <a:bodyPr/>
          <a:lstStyle/>
          <a:p>
            <a:fld id="{96BDA444-1629-EF4C-A917-CADE53D00F27}" type="slidenum">
              <a:rPr lang="en-GB" smtClean="0"/>
              <a:t>‹#›</a:t>
            </a:fld>
            <a:endParaRPr lang="en-GB"/>
          </a:p>
        </p:txBody>
      </p:sp>
      <p:pic>
        <p:nvPicPr>
          <p:cNvPr id="7" name="Picture 6">
            <a:extLst>
              <a:ext uri="{FF2B5EF4-FFF2-40B4-BE49-F238E27FC236}">
                <a16:creationId xmlns:a16="http://schemas.microsoft.com/office/drawing/2014/main" xmlns="" id="{83D5B1E3-31FE-434D-AD35-0CED3D8E5732}"/>
              </a:ext>
            </a:extLst>
          </p:cNvPr>
          <p:cNvPicPr>
            <a:picLocks noChangeAspect="1"/>
          </p:cNvPicPr>
          <p:nvPr userDrawn="1"/>
        </p:nvPicPr>
        <p:blipFill>
          <a:blip r:embed="rId2"/>
          <a:stretch>
            <a:fillRect/>
          </a:stretch>
        </p:blipFill>
        <p:spPr>
          <a:xfrm>
            <a:off x="10164154" y="5922283"/>
            <a:ext cx="1784731" cy="722993"/>
          </a:xfrm>
          <a:prstGeom prst="rect">
            <a:avLst/>
          </a:prstGeom>
        </p:spPr>
      </p:pic>
    </p:spTree>
    <p:extLst>
      <p:ext uri="{BB962C8B-B14F-4D97-AF65-F5344CB8AC3E}">
        <p14:creationId xmlns:p14="http://schemas.microsoft.com/office/powerpoint/2010/main" val="3095689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CF0C1C2-BB4F-B242-9A83-3BD2D6D261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1123BE03-366D-2049-BC51-018EBB3E123D}"/>
              </a:ext>
            </a:extLst>
          </p:cNvPr>
          <p:cNvSpPr>
            <a:spLocks noGrp="1"/>
          </p:cNvSpPr>
          <p:nvPr>
            <p:ph type="body" idx="1"/>
          </p:nvPr>
        </p:nvSpPr>
        <p:spPr>
          <a:xfrm>
            <a:off x="838200" y="1825625"/>
            <a:ext cx="10515600" cy="37623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10EA667-1640-AE4F-B3AB-26FBC5B541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420377-029F-B249-9244-7E4B2B8F790A}" type="datetimeFigureOut">
              <a:rPr lang="en-GB" smtClean="0"/>
              <a:t>30/01/2020</a:t>
            </a:fld>
            <a:endParaRPr lang="en-GB"/>
          </a:p>
        </p:txBody>
      </p:sp>
      <p:sp>
        <p:nvSpPr>
          <p:cNvPr id="5" name="Footer Placeholder 4">
            <a:extLst>
              <a:ext uri="{FF2B5EF4-FFF2-40B4-BE49-F238E27FC236}">
                <a16:creationId xmlns:a16="http://schemas.microsoft.com/office/drawing/2014/main" xmlns="" id="{2986ECBE-AA4E-C544-BFFA-77685ABD24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6BE5C251-D3F1-4041-816C-FFDA94AFA65D}"/>
              </a:ext>
            </a:extLst>
          </p:cNvPr>
          <p:cNvSpPr>
            <a:spLocks noGrp="1"/>
          </p:cNvSpPr>
          <p:nvPr>
            <p:ph type="sldNum" sz="quarter" idx="4"/>
          </p:nvPr>
        </p:nvSpPr>
        <p:spPr>
          <a:xfrm>
            <a:off x="9205685" y="3651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BDA444-1629-EF4C-A917-CADE53D00F27}" type="slidenum">
              <a:rPr lang="en-GB" smtClean="0"/>
              <a:t>‹#›</a:t>
            </a:fld>
            <a:endParaRPr lang="en-GB"/>
          </a:p>
        </p:txBody>
      </p:sp>
      <p:cxnSp>
        <p:nvCxnSpPr>
          <p:cNvPr id="7" name="Straight Connector 6">
            <a:extLst>
              <a:ext uri="{FF2B5EF4-FFF2-40B4-BE49-F238E27FC236}">
                <a16:creationId xmlns:a16="http://schemas.microsoft.com/office/drawing/2014/main" xmlns="" id="{1ADC0BCB-D063-C74A-9F7E-BAD0A2EE2BC0}"/>
              </a:ext>
            </a:extLst>
          </p:cNvPr>
          <p:cNvCxnSpPr/>
          <p:nvPr userDrawn="1"/>
        </p:nvCxnSpPr>
        <p:spPr>
          <a:xfrm flipH="1">
            <a:off x="0" y="5747657"/>
            <a:ext cx="12192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174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pwtag.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www.carltonassociates.co.uk/" TargetMode="External"/><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palmacademy.co.uk/images/PoolMark_pre-assessment_checklist_v2a.2019.pdf" TargetMode="External"/><Relationship Id="rId2" Type="http://schemas.openxmlformats.org/officeDocument/2006/relationships/hyperlink" Target="http://www.palmacademy.co.uk/" TargetMode="Externa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hyperlink" Target="http://www.palmacadey.co.uk/" TargetMode="External"/><Relationship Id="rId2" Type="http://schemas.openxmlformats.org/officeDocument/2006/relationships/hyperlink" Target="http://www.pwtag.or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95316" y="2832754"/>
            <a:ext cx="7772400" cy="1829761"/>
          </a:xfrm>
        </p:spPr>
        <p:txBody>
          <a:bodyPr>
            <a:normAutofit fontScale="90000"/>
          </a:bodyPr>
          <a:lstStyle/>
          <a:p>
            <a:pPr algn="ctr"/>
            <a:r>
              <a:rPr lang="en-GB" dirty="0">
                <a:solidFill>
                  <a:srgbClr val="000099"/>
                </a:solidFill>
              </a:rPr>
              <a:t/>
            </a:r>
            <a:br>
              <a:rPr lang="en-GB" dirty="0">
                <a:solidFill>
                  <a:srgbClr val="000099"/>
                </a:solidFill>
              </a:rPr>
            </a:br>
            <a:r>
              <a:rPr lang="en-GB" dirty="0">
                <a:solidFill>
                  <a:srgbClr val="FFFF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Code of Practice </a:t>
            </a:r>
            <a:br>
              <a:rPr lang="en-GB" dirty="0">
                <a:solidFill>
                  <a:srgbClr val="FFFF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br>
            <a:r>
              <a:rPr lang="en-GB" dirty="0">
                <a:solidFill>
                  <a:srgbClr val="FFFF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POOLMARK Quality Award</a:t>
            </a:r>
          </a:p>
        </p:txBody>
      </p:sp>
      <p:sp>
        <p:nvSpPr>
          <p:cNvPr id="3" name="Subtitle 2"/>
          <p:cNvSpPr>
            <a:spLocks noGrp="1"/>
          </p:cNvSpPr>
          <p:nvPr>
            <p:ph type="subTitle" idx="1"/>
          </p:nvPr>
        </p:nvSpPr>
        <p:spPr>
          <a:xfrm>
            <a:off x="7490563" y="4073791"/>
            <a:ext cx="4100331" cy="1382311"/>
          </a:xfrm>
        </p:spPr>
        <p:txBody>
          <a:bodyPr>
            <a:noAutofit/>
          </a:bodyPr>
          <a:lstStyle/>
          <a:p>
            <a:endParaRPr lang="en-GB" sz="2000" dirty="0">
              <a:solidFill>
                <a:srgbClr val="660066"/>
              </a:solidFill>
              <a:effectLst>
                <a:outerShdw blurRad="38100" dist="38100" dir="2700000" algn="tl">
                  <a:srgbClr val="000000">
                    <a:alpha val="43137"/>
                  </a:srgbClr>
                </a:outerShdw>
              </a:effectLst>
            </a:endParaRPr>
          </a:p>
          <a:p>
            <a:pPr algn="r"/>
            <a:r>
              <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Mike Shuff, M.PWTAG</a:t>
            </a:r>
          </a:p>
          <a:p>
            <a:pPr algn="r"/>
            <a:r>
              <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PWTAG Council Member</a:t>
            </a:r>
          </a:p>
          <a:p>
            <a:pPr algn="r"/>
            <a:r>
              <a:rPr lang="en-GB"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PALM Academy Ltd</a:t>
            </a:r>
          </a:p>
        </p:txBody>
      </p:sp>
      <p:sp>
        <p:nvSpPr>
          <p:cNvPr id="6" name="TextBox 5">
            <a:extLst>
              <a:ext uri="{FF2B5EF4-FFF2-40B4-BE49-F238E27FC236}">
                <a16:creationId xmlns:a16="http://schemas.microsoft.com/office/drawing/2014/main" xmlns="" id="{80E40602-0880-4586-BDD3-CC30B612183D}"/>
              </a:ext>
            </a:extLst>
          </p:cNvPr>
          <p:cNvSpPr txBox="1"/>
          <p:nvPr/>
        </p:nvSpPr>
        <p:spPr>
          <a:xfrm>
            <a:off x="989556" y="4922729"/>
            <a:ext cx="3483902" cy="769441"/>
          </a:xfrm>
          <a:prstGeom prst="rect">
            <a:avLst/>
          </a:prstGeom>
          <a:noFill/>
        </p:spPr>
        <p:txBody>
          <a:bodyPr wrap="none" rtlCol="0">
            <a:spAutoFit/>
          </a:bodyPr>
          <a:lstStyle/>
          <a:p>
            <a:r>
              <a:rPr lang="en-GB" sz="4400"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SPATEX 2020</a:t>
            </a:r>
          </a:p>
        </p:txBody>
      </p:sp>
    </p:spTree>
    <p:extLst>
      <p:ext uri="{BB962C8B-B14F-4D97-AF65-F5344CB8AC3E}">
        <p14:creationId xmlns:p14="http://schemas.microsoft.com/office/powerpoint/2010/main" val="1243514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188640"/>
            <a:ext cx="6347713" cy="1320800"/>
          </a:xfrm>
        </p:spPr>
        <p:txBody>
          <a:bodyPr>
            <a:normAutofit fontScale="90000"/>
          </a:bodyPr>
          <a:lstStyle/>
          <a:p>
            <a:pPr algn="ctr"/>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 Water Treatment Advisory Group</a:t>
            </a:r>
          </a:p>
        </p:txBody>
      </p:sp>
      <p:sp>
        <p:nvSpPr>
          <p:cNvPr id="3" name="Content Placeholder 2"/>
          <p:cNvSpPr>
            <a:spLocks noGrp="1"/>
          </p:cNvSpPr>
          <p:nvPr>
            <p:ph idx="1"/>
          </p:nvPr>
        </p:nvSpPr>
        <p:spPr>
          <a:xfrm>
            <a:off x="1672871" y="1509441"/>
            <a:ext cx="8210872" cy="3880773"/>
          </a:xfrm>
        </p:spPr>
        <p:txBody>
          <a:bodyPr>
            <a:noAutofit/>
          </a:bodyPr>
          <a:lstStyle/>
          <a:p>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There is no Government involvement in the standards                      for swimming pool water since the demise of the DOE document in the LAST CENTURY!!</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Yet, there are many “government-led” pieces of legislation that will be raised against us, if we don’t observe best practices!</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PWTAG Council is made up of individuals from a wide range of interests, and it sets the standards for the industry to follow!</a:t>
            </a:r>
          </a:p>
        </p:txBody>
      </p:sp>
      <p:sp>
        <p:nvSpPr>
          <p:cNvPr id="4" name="AutoShape 2" descr="Image result for HM Government&quot;">
            <a:extLst>
              <a:ext uri="{FF2B5EF4-FFF2-40B4-BE49-F238E27FC236}">
                <a16:creationId xmlns:a16="http://schemas.microsoft.com/office/drawing/2014/main" xmlns="" id="{D89DC9BD-1889-481D-A6D9-97158DDE5E0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HM Government&quot;">
            <a:extLst>
              <a:ext uri="{FF2B5EF4-FFF2-40B4-BE49-F238E27FC236}">
                <a16:creationId xmlns:a16="http://schemas.microsoft.com/office/drawing/2014/main" xmlns="" id="{801288BC-C413-4A36-BF23-18B8491B1C38}"/>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HM Government&quot;">
            <a:extLst>
              <a:ext uri="{FF2B5EF4-FFF2-40B4-BE49-F238E27FC236}">
                <a16:creationId xmlns:a16="http://schemas.microsoft.com/office/drawing/2014/main" xmlns="" id="{2A2102D2-1837-40B3-814B-9FDB0F4B2C8E}"/>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Image result for HM Government&quot;">
            <a:extLst>
              <a:ext uri="{FF2B5EF4-FFF2-40B4-BE49-F238E27FC236}">
                <a16:creationId xmlns:a16="http://schemas.microsoft.com/office/drawing/2014/main" xmlns="" id="{3425B600-4098-44B2-A94C-E44CDA796F7B}"/>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Image result for HM Government&quot;">
            <a:extLst>
              <a:ext uri="{FF2B5EF4-FFF2-40B4-BE49-F238E27FC236}">
                <a16:creationId xmlns:a16="http://schemas.microsoft.com/office/drawing/2014/main" xmlns="" id="{3371AC16-F2F7-4B8B-B32C-E5C2FCA3C435}"/>
              </a:ext>
            </a:extLst>
          </p:cNvPr>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6" name="Picture 12" descr="Image result for HM Government">
            <a:extLst>
              <a:ext uri="{FF2B5EF4-FFF2-40B4-BE49-F238E27FC236}">
                <a16:creationId xmlns:a16="http://schemas.microsoft.com/office/drawing/2014/main" xmlns="" id="{0DAED77B-FA8C-43B4-8F6B-9C8D79FA1D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4339" y="542653"/>
            <a:ext cx="2362200" cy="1933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667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1" y="291000"/>
            <a:ext cx="6447501" cy="621032"/>
          </a:xfrm>
        </p:spPr>
        <p:txBody>
          <a:bodyPr anchor="t">
            <a:normAutofit fontScale="90000"/>
          </a:bodyPr>
          <a:lstStyle/>
          <a:p>
            <a:pPr algn="ctr"/>
            <a:r>
              <a:rPr lang="en-GB" sz="2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 Water Treatment Advisory Group</a:t>
            </a:r>
          </a:p>
        </p:txBody>
      </p:sp>
      <p:sp>
        <p:nvSpPr>
          <p:cNvPr id="2" name="Content Placeholder 1"/>
          <p:cNvSpPr>
            <a:spLocks noGrp="1"/>
          </p:cNvSpPr>
          <p:nvPr>
            <p:ph idx="1"/>
          </p:nvPr>
        </p:nvSpPr>
        <p:spPr>
          <a:xfrm>
            <a:off x="144759" y="775628"/>
            <a:ext cx="11660248" cy="5688632"/>
          </a:xfrm>
        </p:spPr>
        <p:txBody>
          <a:bodyPr>
            <a:normAutofit/>
          </a:bodyPr>
          <a:lstStyle/>
          <a:p>
            <a:pPr>
              <a:lnSpc>
                <a:spcPct val="90000"/>
              </a:lnSpc>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Anybody can write a set of guidelines; so what puts PWTAG in the forefront?</a:t>
            </a:r>
          </a:p>
          <a:p>
            <a:pPr marL="0" indent="0">
              <a:buNone/>
            </a:pPr>
            <a:endParaRPr lang="en-GB" sz="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PWTAG is recognised by the Health &amp; Safety Executive</a:t>
            </a:r>
          </a:p>
          <a:p>
            <a:pPr marL="0" indent="0">
              <a:buNone/>
            </a:pPr>
            <a:endParaRPr lang="en-GB" sz="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guidelines come from experts to give PWTAG Council the                                         correct information to put out in the industry to minimise problems                                 occurring. </a:t>
            </a:r>
          </a:p>
          <a:p>
            <a:pPr lvl="1">
              <a:lnSpc>
                <a:spcPct val="90000"/>
              </a:lnSpc>
              <a:buFont typeface="Arial" panose="020B0604020202020204" pitchFamily="34" charset="0"/>
              <a:buChar char="•"/>
            </a:pP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filtration</a:t>
            </a:r>
          </a:p>
          <a:p>
            <a:pPr lvl="1">
              <a:lnSpc>
                <a:spcPct val="90000"/>
              </a:lnSpc>
              <a:buFont typeface="Arial" panose="020B0604020202020204" pitchFamily="34" charset="0"/>
              <a:buChar char="•"/>
            </a:pP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the study of Cryptosporidium</a:t>
            </a:r>
          </a:p>
          <a:p>
            <a:pPr lvl="1">
              <a:lnSpc>
                <a:spcPct val="90000"/>
              </a:lnSpc>
              <a:buFont typeface="Arial" panose="020B0604020202020204" pitchFamily="34" charset="0"/>
              <a:buChar char="•"/>
            </a:pP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HOT TUBS!!!!</a:t>
            </a:r>
          </a:p>
          <a:p>
            <a:pPr lvl="1">
              <a:lnSpc>
                <a:spcPct val="90000"/>
              </a:lnSpc>
              <a:buFont typeface="Arial" panose="020B0604020202020204" pitchFamily="34" charset="0"/>
              <a:buChar char="•"/>
            </a:pP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Hydrotherapy-Canine-Equine.</a:t>
            </a:r>
          </a:p>
          <a:p>
            <a:pPr marL="0" indent="0">
              <a:buNone/>
            </a:pPr>
            <a:endParaRPr lang="en-GB" sz="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This will ensure that if these guidelines are followed, then the operator can be confident that should an incident occur – then the organisation can be protected.</a:t>
            </a:r>
          </a:p>
          <a:p>
            <a:pPr>
              <a:lnSpc>
                <a:spcPct val="90000"/>
              </a:lnSpc>
            </a:pPr>
            <a:endPar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Image result for hse logo">
            <a:extLst>
              <a:ext uri="{FF2B5EF4-FFF2-40B4-BE49-F238E27FC236}">
                <a16:creationId xmlns:a16="http://schemas.microsoft.com/office/drawing/2014/main" xmlns="" id="{B0F8F956-429B-42CC-AD7D-D544FFA8F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53441" y="1359077"/>
            <a:ext cx="2257425"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532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D43BF0-8D95-4B38-AE26-CE4F96695ABB}"/>
              </a:ext>
            </a:extLst>
          </p:cNvPr>
          <p:cNvSpPr>
            <a:spLocks noGrp="1"/>
          </p:cNvSpPr>
          <p:nvPr>
            <p:ph type="title"/>
          </p:nvPr>
        </p:nvSpPr>
        <p:spPr>
          <a:xfrm>
            <a:off x="2133600" y="404664"/>
            <a:ext cx="6347713" cy="659160"/>
          </a:xfrm>
        </p:spPr>
        <p:txBody>
          <a:bodyPr>
            <a:normAutofit/>
          </a:bodyPr>
          <a:lstStyle/>
          <a:p>
            <a:r>
              <a:rPr lang="en-GB" sz="32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HSG 179 (2018)  Page 4</a:t>
            </a:r>
          </a:p>
        </p:txBody>
      </p:sp>
      <p:sp>
        <p:nvSpPr>
          <p:cNvPr id="3" name="Content Placeholder 2">
            <a:extLst>
              <a:ext uri="{FF2B5EF4-FFF2-40B4-BE49-F238E27FC236}">
                <a16:creationId xmlns:a16="http://schemas.microsoft.com/office/drawing/2014/main" xmlns="" id="{11E5741F-D077-4A94-B8DA-C266F827FA8B}"/>
              </a:ext>
            </a:extLst>
          </p:cNvPr>
          <p:cNvSpPr>
            <a:spLocks noGrp="1"/>
          </p:cNvSpPr>
          <p:nvPr>
            <p:ph idx="1"/>
          </p:nvPr>
        </p:nvSpPr>
        <p:spPr>
          <a:xfrm>
            <a:off x="452216" y="1196931"/>
            <a:ext cx="11301420" cy="3880773"/>
          </a:xfrm>
        </p:spPr>
        <p:txBody>
          <a:bodyPr>
            <a:noAutofit/>
          </a:bodyPr>
          <a:lstStyle/>
          <a:p>
            <a:pPr marL="0" indent="0">
              <a:buNone/>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7      The document gives management advice and technical                                       information on health and safety in swimming pool design and                                      pool water treatment. The information on swimming pool design                                       and pool water treatment is only an introduction to these topics. </a:t>
            </a:r>
          </a:p>
          <a:p>
            <a:pPr marL="0" indent="0">
              <a:buNone/>
            </a:pPr>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For more in-depth technical information, you should refer to the                                                                                             specific industry guidance listed below: </a:t>
            </a:r>
          </a:p>
          <a:p>
            <a:pPr>
              <a:buFont typeface="Arial" panose="020B0604020202020204" pitchFamily="34" charset="0"/>
              <a:buChar char="•"/>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Pool Water Treatment Advisory Group (PWTAG) Code of                                                               Practice (www.pwtag.org); </a:t>
            </a:r>
          </a:p>
          <a:p>
            <a:pPr>
              <a:buFont typeface="Arial" panose="020B0604020202020204" pitchFamily="34" charset="0"/>
              <a:buChar char="•"/>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Swimming Pool Water Book (www.pwtag.org); </a:t>
            </a:r>
          </a:p>
          <a:p>
            <a:pPr>
              <a:buFont typeface="Arial" panose="020B0604020202020204" pitchFamily="34" charset="0"/>
              <a:buChar char="•"/>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PWTAG Technical notes </a:t>
            </a:r>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hlinkClick r:id="rId2">
                  <a:extLst>
                    <a:ext uri="{A12FA001-AC4F-418D-AE19-62706E023703}">
                      <ahyp:hlinkClr xmlns:ahyp="http://schemas.microsoft.com/office/drawing/2018/hyperlinkcolor" xmlns="" val="tx"/>
                    </a:ext>
                  </a:extLst>
                </a:hlinkClick>
              </a:rPr>
              <a:t>www.pwtag.org</a:t>
            </a:r>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p>
          <a:p>
            <a:pPr>
              <a:buFont typeface="Arial" panose="020B0604020202020204" pitchFamily="34" charset="0"/>
              <a:buChar char="•"/>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Sport England documents, etc</a:t>
            </a:r>
          </a:p>
        </p:txBody>
      </p:sp>
      <p:pic>
        <p:nvPicPr>
          <p:cNvPr id="4" name="Picture 2" descr="Image result for hsg179">
            <a:extLst>
              <a:ext uri="{FF2B5EF4-FFF2-40B4-BE49-F238E27FC236}">
                <a16:creationId xmlns:a16="http://schemas.microsoft.com/office/drawing/2014/main" xmlns="" id="{3A51C04E-1349-4B01-9BFF-F7AF47A805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4493" y="0"/>
            <a:ext cx="2717507" cy="384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17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409" y="274250"/>
            <a:ext cx="2495848" cy="3840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2"/>
          <p:cNvSpPr>
            <a:spLocks noChangeArrowheads="1"/>
          </p:cNvSpPr>
          <p:nvPr/>
        </p:nvSpPr>
        <p:spPr bwMode="auto">
          <a:xfrm>
            <a:off x="206409" y="4188153"/>
            <a:ext cx="2495848"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Code of Practice</a:t>
            </a:r>
          </a:p>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THE MANAGEMENT AND TREATMENT OF SWIMMING POOL WATER</a:t>
            </a:r>
          </a:p>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(PWTAG)</a:t>
            </a:r>
          </a:p>
          <a:p>
            <a:pPr eaLnBrk="1" hangingPunct="1">
              <a:spcBef>
                <a:spcPct val="0"/>
              </a:spcBef>
              <a:buFontTx/>
              <a:buNone/>
            </a:pPr>
            <a:endParaRPr lang="en-GB" altLang="en-US" sz="1400" dirty="0">
              <a:latin typeface="Arial Black" pitchFamily="34" charset="0"/>
            </a:endParaRPr>
          </a:p>
        </p:txBody>
      </p:sp>
      <p:sp>
        <p:nvSpPr>
          <p:cNvPr id="21508" name="TextBox 5"/>
          <p:cNvSpPr txBox="1">
            <a:spLocks noChangeArrowheads="1"/>
          </p:cNvSpPr>
          <p:nvPr/>
        </p:nvSpPr>
        <p:spPr bwMode="auto">
          <a:xfrm>
            <a:off x="3004042" y="4347785"/>
            <a:ext cx="27175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HSG 179</a:t>
            </a:r>
          </a:p>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Health and Safety in Swimming Pools</a:t>
            </a:r>
          </a:p>
        </p:txBody>
      </p:sp>
      <p:sp>
        <p:nvSpPr>
          <p:cNvPr id="21509" name="TextBox 8"/>
          <p:cNvSpPr txBox="1">
            <a:spLocks noChangeArrowheads="1"/>
          </p:cNvSpPr>
          <p:nvPr/>
        </p:nvSpPr>
        <p:spPr bwMode="auto">
          <a:xfrm>
            <a:off x="5895294" y="4352480"/>
            <a:ext cx="289216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Swimming Pool Water: Treatment and Quality Standards.</a:t>
            </a:r>
          </a:p>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The blue book from PWTAG</a:t>
            </a:r>
          </a:p>
        </p:txBody>
      </p:sp>
      <p:sp>
        <p:nvSpPr>
          <p:cNvPr id="21510" name="TextBox 10"/>
          <p:cNvSpPr txBox="1">
            <a:spLocks noChangeArrowheads="1"/>
          </p:cNvSpPr>
          <p:nvPr/>
        </p:nvSpPr>
        <p:spPr bwMode="auto">
          <a:xfrm>
            <a:off x="9234561" y="4553540"/>
            <a:ext cx="24479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2000" dirty="0">
                <a:solidFill>
                  <a:srgbClr val="FFFF00"/>
                </a:solidFill>
                <a:latin typeface="Tahoma" panose="020B0604030504040204" pitchFamily="34" charset="0"/>
                <a:ea typeface="Tahoma" panose="020B0604030504040204" pitchFamily="34" charset="0"/>
                <a:cs typeface="Tahoma" panose="020B0604030504040204" pitchFamily="34" charset="0"/>
              </a:rPr>
              <a:t>PHE/HSG 282--2017</a:t>
            </a:r>
          </a:p>
        </p:txBody>
      </p:sp>
      <p:sp>
        <p:nvSpPr>
          <p:cNvPr id="21511" name="TextBox 11"/>
          <p:cNvSpPr txBox="1">
            <a:spLocks noChangeArrowheads="1"/>
          </p:cNvSpPr>
          <p:nvPr/>
        </p:nvSpPr>
        <p:spPr bwMode="auto">
          <a:xfrm>
            <a:off x="2200618" y="6024633"/>
            <a:ext cx="74166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solidFill>
                  <a:schemeClr val="bg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These are the “MUST HAVE” guidelines!</a:t>
            </a:r>
          </a:p>
        </p:txBody>
      </p:sp>
      <p:pic>
        <p:nvPicPr>
          <p:cNvPr id="21512" name="Picture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68169" y="95534"/>
            <a:ext cx="3116523" cy="4309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Image result for hsg179">
            <a:extLst>
              <a:ext uri="{FF2B5EF4-FFF2-40B4-BE49-F238E27FC236}">
                <a16:creationId xmlns:a16="http://schemas.microsoft.com/office/drawing/2014/main" xmlns="" id="{B44AD75E-247C-44E4-8894-968EC16698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4041" y="227138"/>
            <a:ext cx="2717507" cy="38407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hsg282">
            <a:extLst>
              <a:ext uri="{FF2B5EF4-FFF2-40B4-BE49-F238E27FC236}">
                <a16:creationId xmlns:a16="http://schemas.microsoft.com/office/drawing/2014/main" xmlns="" id="{C60F5DB5-F1CD-4ACC-88D2-1DC7B7523C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42960" y="192479"/>
            <a:ext cx="2816950" cy="3995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571255"/>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7968" y="156238"/>
            <a:ext cx="4046200" cy="660400"/>
          </a:xfrm>
        </p:spPr>
        <p:txBody>
          <a:bodyPr>
            <a:normAutofit fontScale="90000"/>
          </a:bodyPr>
          <a:lstStyle/>
          <a:p>
            <a:r>
              <a:rPr lang="en-GB" sz="32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Code of Practice</a:t>
            </a:r>
          </a:p>
        </p:txBody>
      </p:sp>
      <p:sp>
        <p:nvSpPr>
          <p:cNvPr id="3" name="Content Placeholder 2"/>
          <p:cNvSpPr>
            <a:spLocks noGrp="1"/>
          </p:cNvSpPr>
          <p:nvPr>
            <p:ph idx="1"/>
          </p:nvPr>
        </p:nvSpPr>
        <p:spPr>
          <a:xfrm>
            <a:off x="4799856" y="1104670"/>
            <a:ext cx="6991810" cy="5564690"/>
          </a:xfrm>
        </p:spPr>
        <p:txBody>
          <a:bodyPr>
            <a:noAutofit/>
          </a:bodyPr>
          <a:lstStyle/>
          <a:p>
            <a:pPr>
              <a:lnSpc>
                <a:spcPct val="90000"/>
              </a:lnSpc>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This is a working document updated as needed from requirements in the industry</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It is FREE to download as we feel that all pools will benefit from the information.</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It can be used as an audit tool.</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It is not a legal document but industry best practice</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HSE recognises this in the document HSG 179</a:t>
            </a:r>
          </a:p>
        </p:txBody>
      </p:sp>
      <p:pic>
        <p:nvPicPr>
          <p:cNvPr id="4" name="Picture 2">
            <a:extLst>
              <a:ext uri="{FF2B5EF4-FFF2-40B4-BE49-F238E27FC236}">
                <a16:creationId xmlns:a16="http://schemas.microsoft.com/office/drawing/2014/main" xmlns="" id="{8A7757C8-D753-40EB-9345-192F5456ED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556" r="34307" b="1"/>
          <a:stretch/>
        </p:blipFill>
        <p:spPr bwMode="auto">
          <a:xfrm>
            <a:off x="1524001" y="581067"/>
            <a:ext cx="3425089" cy="5805265"/>
          </a:xfrm>
          <a:custGeom>
            <a:avLst/>
            <a:gdLst>
              <a:gd name="connsiteX0" fmla="*/ 842596 w 5394960"/>
              <a:gd name="connsiteY0" fmla="*/ 0 h 6858000"/>
              <a:gd name="connsiteX1" fmla="*/ 5394960 w 5394960"/>
              <a:gd name="connsiteY1" fmla="*/ 0 h 6858000"/>
              <a:gd name="connsiteX2" fmla="*/ 5394960 w 5394960"/>
              <a:gd name="connsiteY2" fmla="*/ 21851 h 6858000"/>
              <a:gd name="connsiteX3" fmla="*/ 4365943 w 5394960"/>
              <a:gd name="connsiteY3" fmla="*/ 6858000 h 6858000"/>
              <a:gd name="connsiteX4" fmla="*/ 0 w 5394960"/>
              <a:gd name="connsiteY4" fmla="*/ 6858000 h 6858000"/>
              <a:gd name="connsiteX5" fmla="*/ 0 w 5394960"/>
              <a:gd name="connsiteY5" fmla="*/ 566615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7573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88855" y="167814"/>
            <a:ext cx="6347713" cy="1320800"/>
          </a:xfrm>
        </p:spPr>
        <p:txBody>
          <a:bodyPr>
            <a:normAutofit fontScale="90000"/>
          </a:bodyPr>
          <a:lstStyle/>
          <a:p>
            <a:r>
              <a:rPr lang="en-GB"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Legalities of Guidelines and Codes of Practice</a:t>
            </a:r>
          </a:p>
        </p:txBody>
      </p:sp>
      <p:sp>
        <p:nvSpPr>
          <p:cNvPr id="2" name="Content Placeholder 1"/>
          <p:cNvSpPr>
            <a:spLocks noGrp="1"/>
          </p:cNvSpPr>
          <p:nvPr>
            <p:ph idx="1"/>
          </p:nvPr>
        </p:nvSpPr>
        <p:spPr>
          <a:xfrm>
            <a:off x="246580" y="1488614"/>
            <a:ext cx="11667916" cy="5108739"/>
          </a:xfrm>
        </p:spPr>
        <p:txBody>
          <a:bodyPr>
            <a:normAutofit lnSpcReduction="10000"/>
          </a:bodyPr>
          <a:lstStyle/>
          <a:p>
            <a:pPr marL="2286000" lvl="5" indent="0">
              <a:buNone/>
            </a:pPr>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Codes and Guidelines are Not Law  —  however ………….</a:t>
            </a:r>
          </a:p>
          <a:p>
            <a:pPr marL="2286000" lvl="5" indent="0">
              <a:buNone/>
            </a:pPr>
            <a:endParaRPr lang="en-GB" sz="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lvl="5"/>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Law professionals will seek guidance on industry guidelines to </a:t>
            </a:r>
            <a:r>
              <a:rPr lang="en-GB" sz="2800" u="sng"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ESTABLISH CAUSE</a:t>
            </a:r>
            <a:r>
              <a:rPr lang="en-GB" sz="2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could it have been avoided if guidelines were followed?</a:t>
            </a:r>
          </a:p>
          <a:p>
            <a:pPr marL="0" indent="0">
              <a:buNone/>
            </a:pPr>
            <a:endParaRPr lang="en-GB" sz="9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Insurers will </a:t>
            </a:r>
            <a:r>
              <a:rPr lang="en-GB" u="sng"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PRESUME</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that operatives are following guidelines for levels of compensation-they may refuse to pay out if there are no written procedures</a:t>
            </a:r>
          </a:p>
          <a:p>
            <a:pPr marL="0" indent="0">
              <a:buNone/>
            </a:pPr>
            <a:endParaRPr lang="en-GB" sz="9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Skills cards-training records-signed staff performance reviews-updated NOP/EAP</a:t>
            </a:r>
          </a:p>
          <a:p>
            <a:pPr marL="0" indent="0">
              <a:buNone/>
            </a:pPr>
            <a:endParaRPr lang="en-GB" sz="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Highlighting deficiencies—all covered in </a:t>
            </a:r>
            <a:r>
              <a:rPr lang="en-GB" dirty="0" err="1">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C.o.P.</a:t>
            </a:r>
            <a:endPar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endParaRPr lang="en-GB" dirty="0"/>
          </a:p>
        </p:txBody>
      </p:sp>
      <p:pic>
        <p:nvPicPr>
          <p:cNvPr id="4" name="Picture 2">
            <a:extLst>
              <a:ext uri="{FF2B5EF4-FFF2-40B4-BE49-F238E27FC236}">
                <a16:creationId xmlns:a16="http://schemas.microsoft.com/office/drawing/2014/main" xmlns="" id="{25694CD1-C817-41E8-A356-A8E3281CB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2167847" cy="3335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367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35760" y="110464"/>
            <a:ext cx="3384742" cy="979984"/>
          </a:xfrm>
        </p:spPr>
        <p:txBody>
          <a:bodyPr anchor="ctr">
            <a:normAutofit/>
          </a:bodyPr>
          <a:lstStyle/>
          <a:p>
            <a:r>
              <a:rPr lang="en-GB" dirty="0" err="1">
                <a:solidFill>
                  <a:srgbClr val="000099"/>
                </a:solidFill>
                <a:effectLst>
                  <a:outerShdw blurRad="38100" dist="38100" dir="2700000" algn="tl">
                    <a:srgbClr val="000000">
                      <a:alpha val="43137"/>
                    </a:srgbClr>
                  </a:outerShdw>
                </a:effectLst>
              </a:rPr>
              <a:t>PoolMark</a:t>
            </a:r>
            <a:endParaRPr lang="en-GB" dirty="0">
              <a:solidFill>
                <a:srgbClr val="000099"/>
              </a:solidFill>
              <a:effectLst>
                <a:outerShdw blurRad="38100" dist="38100" dir="2700000" algn="tl">
                  <a:srgbClr val="000000">
                    <a:alpha val="43137"/>
                  </a:srgbClr>
                </a:outerShdw>
              </a:effectLst>
            </a:endParaRPr>
          </a:p>
        </p:txBody>
      </p:sp>
      <p:sp>
        <p:nvSpPr>
          <p:cNvPr id="2" name="Content Placeholder 1"/>
          <p:cNvSpPr>
            <a:spLocks noGrp="1"/>
          </p:cNvSpPr>
          <p:nvPr>
            <p:ph idx="1"/>
          </p:nvPr>
        </p:nvSpPr>
        <p:spPr>
          <a:xfrm>
            <a:off x="2157573" y="880497"/>
            <a:ext cx="9675036" cy="3317938"/>
          </a:xfrm>
        </p:spPr>
        <p:txBody>
          <a:bodyPr anchor="t">
            <a:noAutofit/>
          </a:bodyPr>
          <a:lstStyle/>
          <a:p>
            <a:pPr>
              <a:lnSpc>
                <a:spcPct val="90000"/>
              </a:lnSpc>
            </a:pP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It is essential, as we have just seen, to be able to measure how safe a pool is operating. Particularly with the incidents reported in the press recently.</a:t>
            </a:r>
          </a:p>
          <a:p>
            <a:pPr>
              <a:lnSpc>
                <a:spcPct val="90000"/>
              </a:lnSpc>
            </a:pPr>
            <a:endPar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4" name="Picture 3" descr="Image result for poolmark">
            <a:extLst>
              <a:ext uri="{FF2B5EF4-FFF2-40B4-BE49-F238E27FC236}">
                <a16:creationId xmlns:a16="http://schemas.microsoft.com/office/drawing/2014/main" xmlns="" id="{9025E68A-471C-4BE9-A793-BB9817607575}"/>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576347" y="313398"/>
            <a:ext cx="3692742" cy="2380178"/>
          </a:xfrm>
          <a:prstGeom prst="rect">
            <a:avLst/>
          </a:prstGeom>
          <a:noFill/>
        </p:spPr>
      </p:pic>
      <p:pic>
        <p:nvPicPr>
          <p:cNvPr id="5" name="Picture 4">
            <a:extLst>
              <a:ext uri="{FF2B5EF4-FFF2-40B4-BE49-F238E27FC236}">
                <a16:creationId xmlns:a16="http://schemas.microsoft.com/office/drawing/2014/main" xmlns="" id="{A30D7B05-A199-49D8-AEFC-F182E574415F}"/>
              </a:ext>
            </a:extLst>
          </p:cNvPr>
          <p:cNvPicPr>
            <a:picLocks noChangeAspect="1"/>
          </p:cNvPicPr>
          <p:nvPr/>
        </p:nvPicPr>
        <p:blipFill>
          <a:blip r:embed="rId3"/>
          <a:stretch>
            <a:fillRect/>
          </a:stretch>
        </p:blipFill>
        <p:spPr>
          <a:xfrm>
            <a:off x="-17124" y="2693576"/>
            <a:ext cx="3018171" cy="3325312"/>
          </a:xfrm>
          <a:prstGeom prst="rect">
            <a:avLst/>
          </a:prstGeom>
        </p:spPr>
      </p:pic>
      <p:pic>
        <p:nvPicPr>
          <p:cNvPr id="6" name="Picture 5">
            <a:extLst>
              <a:ext uri="{FF2B5EF4-FFF2-40B4-BE49-F238E27FC236}">
                <a16:creationId xmlns:a16="http://schemas.microsoft.com/office/drawing/2014/main" xmlns="" id="{7CAED27E-60F3-41F8-BE6C-BAC03C9E3C00}"/>
              </a:ext>
            </a:extLst>
          </p:cNvPr>
          <p:cNvPicPr>
            <a:picLocks noChangeAspect="1"/>
          </p:cNvPicPr>
          <p:nvPr/>
        </p:nvPicPr>
        <p:blipFill>
          <a:blip r:embed="rId4"/>
          <a:stretch>
            <a:fillRect/>
          </a:stretch>
        </p:blipFill>
        <p:spPr>
          <a:xfrm>
            <a:off x="3116395" y="2219415"/>
            <a:ext cx="3054319" cy="2077729"/>
          </a:xfrm>
          <a:prstGeom prst="rect">
            <a:avLst/>
          </a:prstGeom>
        </p:spPr>
      </p:pic>
      <p:pic>
        <p:nvPicPr>
          <p:cNvPr id="9" name="Picture 8">
            <a:extLst>
              <a:ext uri="{FF2B5EF4-FFF2-40B4-BE49-F238E27FC236}">
                <a16:creationId xmlns:a16="http://schemas.microsoft.com/office/drawing/2014/main" xmlns="" id="{36F3B0F0-661B-40F9-9470-4635739529A0}"/>
              </a:ext>
            </a:extLst>
          </p:cNvPr>
          <p:cNvPicPr>
            <a:picLocks noChangeAspect="1"/>
          </p:cNvPicPr>
          <p:nvPr/>
        </p:nvPicPr>
        <p:blipFill>
          <a:blip r:embed="rId5"/>
          <a:stretch>
            <a:fillRect/>
          </a:stretch>
        </p:blipFill>
        <p:spPr>
          <a:xfrm>
            <a:off x="5850315" y="2263910"/>
            <a:ext cx="2686874" cy="3427584"/>
          </a:xfrm>
          <a:prstGeom prst="rect">
            <a:avLst/>
          </a:prstGeom>
        </p:spPr>
      </p:pic>
      <p:pic>
        <p:nvPicPr>
          <p:cNvPr id="10" name="Picture 9">
            <a:extLst>
              <a:ext uri="{FF2B5EF4-FFF2-40B4-BE49-F238E27FC236}">
                <a16:creationId xmlns:a16="http://schemas.microsoft.com/office/drawing/2014/main" xmlns="" id="{020B57D9-5C4D-4AEE-A7ED-E29E7F334B72}"/>
              </a:ext>
            </a:extLst>
          </p:cNvPr>
          <p:cNvPicPr>
            <a:picLocks noChangeAspect="1"/>
          </p:cNvPicPr>
          <p:nvPr/>
        </p:nvPicPr>
        <p:blipFill>
          <a:blip r:embed="rId6"/>
          <a:stretch>
            <a:fillRect/>
          </a:stretch>
        </p:blipFill>
        <p:spPr>
          <a:xfrm>
            <a:off x="3072838" y="4467864"/>
            <a:ext cx="3600234" cy="2377288"/>
          </a:xfrm>
          <a:prstGeom prst="rect">
            <a:avLst/>
          </a:prstGeom>
        </p:spPr>
      </p:pic>
      <p:pic>
        <p:nvPicPr>
          <p:cNvPr id="11" name="Picture 10">
            <a:extLst>
              <a:ext uri="{FF2B5EF4-FFF2-40B4-BE49-F238E27FC236}">
                <a16:creationId xmlns:a16="http://schemas.microsoft.com/office/drawing/2014/main" xmlns="" id="{0BA21BEF-BC36-4BC7-A36C-D50727381657}"/>
              </a:ext>
            </a:extLst>
          </p:cNvPr>
          <p:cNvPicPr>
            <a:picLocks noChangeAspect="1"/>
          </p:cNvPicPr>
          <p:nvPr/>
        </p:nvPicPr>
        <p:blipFill>
          <a:blip r:embed="rId7"/>
          <a:stretch>
            <a:fillRect/>
          </a:stretch>
        </p:blipFill>
        <p:spPr>
          <a:xfrm>
            <a:off x="8576765" y="2010868"/>
            <a:ext cx="2637875" cy="2754666"/>
          </a:xfrm>
          <a:prstGeom prst="rect">
            <a:avLst/>
          </a:prstGeom>
        </p:spPr>
      </p:pic>
      <p:pic>
        <p:nvPicPr>
          <p:cNvPr id="12" name="Picture 11">
            <a:extLst>
              <a:ext uri="{FF2B5EF4-FFF2-40B4-BE49-F238E27FC236}">
                <a16:creationId xmlns:a16="http://schemas.microsoft.com/office/drawing/2014/main" xmlns="" id="{19F00D27-2279-4FE8-A42D-FD883BE449B9}"/>
              </a:ext>
            </a:extLst>
          </p:cNvPr>
          <p:cNvPicPr>
            <a:picLocks noChangeAspect="1"/>
          </p:cNvPicPr>
          <p:nvPr/>
        </p:nvPicPr>
        <p:blipFill>
          <a:blip r:embed="rId8"/>
          <a:stretch>
            <a:fillRect/>
          </a:stretch>
        </p:blipFill>
        <p:spPr>
          <a:xfrm>
            <a:off x="10062466" y="3762658"/>
            <a:ext cx="2129534" cy="2948074"/>
          </a:xfrm>
          <a:prstGeom prst="rect">
            <a:avLst/>
          </a:prstGeom>
        </p:spPr>
      </p:pic>
    </p:spTree>
    <p:extLst>
      <p:ext uri="{BB962C8B-B14F-4D97-AF65-F5344CB8AC3E}">
        <p14:creationId xmlns:p14="http://schemas.microsoft.com/office/powerpoint/2010/main" val="1591811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35760" y="110464"/>
            <a:ext cx="3384742" cy="979984"/>
          </a:xfrm>
        </p:spPr>
        <p:txBody>
          <a:bodyPr anchor="ctr">
            <a:normAutofit/>
          </a:bodyPr>
          <a:lstStyle/>
          <a:p>
            <a:r>
              <a:rPr lang="en-GB" dirty="0" err="1">
                <a:solidFill>
                  <a:srgbClr val="000099"/>
                </a:solidFill>
                <a:effectLst>
                  <a:outerShdw blurRad="38100" dist="38100" dir="2700000" algn="tl">
                    <a:srgbClr val="000000">
                      <a:alpha val="43137"/>
                    </a:srgbClr>
                  </a:outerShdw>
                </a:effectLst>
              </a:rPr>
              <a:t>PoolMark</a:t>
            </a:r>
            <a:endParaRPr lang="en-GB" dirty="0">
              <a:solidFill>
                <a:srgbClr val="000099"/>
              </a:solidFill>
              <a:effectLst>
                <a:outerShdw blurRad="38100" dist="38100" dir="2700000" algn="tl">
                  <a:srgbClr val="000000">
                    <a:alpha val="43137"/>
                  </a:srgbClr>
                </a:outerShdw>
              </a:effectLst>
            </a:endParaRPr>
          </a:p>
        </p:txBody>
      </p:sp>
      <p:sp>
        <p:nvSpPr>
          <p:cNvPr id="2" name="Content Placeholder 1"/>
          <p:cNvSpPr>
            <a:spLocks noGrp="1"/>
          </p:cNvSpPr>
          <p:nvPr>
            <p:ph idx="1"/>
          </p:nvPr>
        </p:nvSpPr>
        <p:spPr>
          <a:xfrm>
            <a:off x="2486346" y="880497"/>
            <a:ext cx="9346263" cy="4903854"/>
          </a:xfrm>
        </p:spPr>
        <p:txBody>
          <a:bodyPr anchor="t">
            <a:noAutofit/>
          </a:bodyPr>
          <a:lstStyle/>
          <a:p>
            <a:r>
              <a:rPr lang="en-GB"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Chemical spillages</a:t>
            </a:r>
          </a:p>
          <a:p>
            <a:pPr lvl="1">
              <a:lnSpc>
                <a:spcPct val="90000"/>
              </a:lnSpc>
              <a:buFont typeface="Wingdings" panose="05000000000000000000" pitchFamily="2" charset="2"/>
              <a:buChar char="§"/>
            </a:pPr>
            <a:r>
              <a:rPr lang="en-GB" sz="2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gas alerts</a:t>
            </a:r>
          </a:p>
          <a:p>
            <a:pPr marL="0" indent="0">
              <a:buNone/>
            </a:pPr>
            <a:r>
              <a:rPr lang="en-GB" sz="32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Infection outbreaks(Giardia/Crypto)</a:t>
            </a:r>
          </a:p>
          <a:p>
            <a:pPr lvl="1">
              <a:lnSpc>
                <a:spcPct val="90000"/>
              </a:lnSpc>
              <a:buFont typeface="Wingdings" panose="05000000000000000000" pitchFamily="2" charset="2"/>
              <a:buChar char="§"/>
            </a:pPr>
            <a:r>
              <a:rPr lang="en-GB" sz="2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Fatalities </a:t>
            </a:r>
          </a:p>
          <a:p>
            <a:pPr marL="0" indent="0">
              <a:buNone/>
            </a:pPr>
            <a:r>
              <a:rPr lang="en-GB"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to point out just a few.</a:t>
            </a:r>
          </a:p>
          <a:p>
            <a:pPr marL="0" indent="0">
              <a:buNone/>
            </a:pPr>
            <a:endParaRPr lang="en-GB" sz="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lvl="7"/>
            <a:r>
              <a:rPr lang="en-GB" sz="32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Well the good news is that from                                                          the ‘Blue Book’ and the Code of                                                 Practice     ---   </a:t>
            </a:r>
            <a:r>
              <a:rPr lang="en-GB" sz="32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WE NOW CAN!!!</a:t>
            </a:r>
          </a:p>
        </p:txBody>
      </p:sp>
      <p:pic>
        <p:nvPicPr>
          <p:cNvPr id="4" name="Picture 3" descr="Image result for poolmark">
            <a:extLst>
              <a:ext uri="{FF2B5EF4-FFF2-40B4-BE49-F238E27FC236}">
                <a16:creationId xmlns:a16="http://schemas.microsoft.com/office/drawing/2014/main" xmlns="" id="{9025E68A-471C-4BE9-A793-BB9817607575}"/>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576347" y="313398"/>
            <a:ext cx="3692742" cy="2380178"/>
          </a:xfrm>
          <a:prstGeom prst="rect">
            <a:avLst/>
          </a:prstGeom>
          <a:noFill/>
        </p:spPr>
      </p:pic>
      <p:pic>
        <p:nvPicPr>
          <p:cNvPr id="3076" name="Picture 4" descr="Image result for satisfaction&quot;">
            <a:extLst>
              <a:ext uri="{FF2B5EF4-FFF2-40B4-BE49-F238E27FC236}">
                <a16:creationId xmlns:a16="http://schemas.microsoft.com/office/drawing/2014/main" xmlns="" id="{80698823-8C59-4E51-AE2A-FE4A61B000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04198"/>
            <a:ext cx="5178174" cy="345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94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015898" y="274638"/>
            <a:ext cx="6347713" cy="731168"/>
          </a:xfrm>
        </p:spPr>
        <p:txBody>
          <a:bodyPr>
            <a:normAutofit/>
          </a:bodyPr>
          <a:lstStyle/>
          <a:p>
            <a:r>
              <a:rPr lang="en-GB" b="0" dirty="0" err="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PoolMark</a:t>
            </a:r>
            <a:endParaRPr lang="en-GB" b="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2" name="Content Placeholder 1"/>
          <p:cNvSpPr>
            <a:spLocks noGrp="1"/>
          </p:cNvSpPr>
          <p:nvPr>
            <p:ph idx="1"/>
          </p:nvPr>
        </p:nvSpPr>
        <p:spPr>
          <a:xfrm>
            <a:off x="436728" y="1059732"/>
            <a:ext cx="11232108" cy="5321597"/>
          </a:xfrm>
        </p:spPr>
        <p:txBody>
          <a:bodyPr>
            <a:normAutofit/>
          </a:bodyPr>
          <a:lstStyle/>
          <a:p>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From 2019, PWTAG have offered pools the opportunity to               have their pool/organisation accredited through </a:t>
            </a:r>
          </a:p>
          <a:p>
            <a:pPr marL="0" indent="0" algn="ctr">
              <a:buNone/>
            </a:pPr>
            <a:r>
              <a:rPr lang="en-GB" sz="4400" b="1" dirty="0" err="1">
                <a:solidFill>
                  <a:srgbClr val="C00000"/>
                </a:solidFill>
                <a:latin typeface="Tahoma" panose="020B0604030504040204" pitchFamily="34" charset="0"/>
                <a:ea typeface="Tahoma" panose="020B0604030504040204" pitchFamily="34" charset="0"/>
                <a:cs typeface="Tahoma" panose="020B0604030504040204" pitchFamily="34" charset="0"/>
              </a:rPr>
              <a:t>PoolMark</a:t>
            </a:r>
            <a:r>
              <a:rPr lang="en-GB" sz="4400" b="1" dirty="0">
                <a:solidFill>
                  <a:srgbClr val="C00000"/>
                </a:solidFill>
                <a:latin typeface="Tahoma" panose="020B0604030504040204" pitchFamily="34" charset="0"/>
                <a:ea typeface="Tahoma" panose="020B0604030504040204" pitchFamily="34" charset="0"/>
                <a:cs typeface="Tahoma" panose="020B0604030504040204" pitchFamily="34" charset="0"/>
              </a:rPr>
              <a:t>.</a:t>
            </a:r>
            <a:endPar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PALM Academy Ltd </a:t>
            </a:r>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have been commissioned to offer a totally unbiased examination of the operation of a pool based on the criteria set out on the PWTAG website, this includes:</a:t>
            </a:r>
          </a:p>
          <a:p>
            <a:pPr marL="0" indent="0">
              <a:buNone/>
            </a:pPr>
            <a:endParaRPr lang="en-GB" sz="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Management strategy-training-qualifications-organisation-record keeping etc</a:t>
            </a:r>
          </a:p>
          <a:p>
            <a:endParaRPr lang="en-GB" dirty="0"/>
          </a:p>
        </p:txBody>
      </p:sp>
      <p:pic>
        <p:nvPicPr>
          <p:cNvPr id="5" name="Picture 4" descr="Image result for poolmark">
            <a:extLst>
              <a:ext uri="{FF2B5EF4-FFF2-40B4-BE49-F238E27FC236}">
                <a16:creationId xmlns:a16="http://schemas.microsoft.com/office/drawing/2014/main" xmlns="" id="{40E87F5B-BA37-4B60-A23D-1A259F87DA6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414021" y="220713"/>
            <a:ext cx="2643048" cy="1570186"/>
          </a:xfrm>
          <a:prstGeom prst="rect">
            <a:avLst/>
          </a:prstGeom>
          <a:noFill/>
          <a:ln>
            <a:noFill/>
          </a:ln>
        </p:spPr>
      </p:pic>
      <p:pic>
        <p:nvPicPr>
          <p:cNvPr id="6" name="Picture 5" descr="blue_globe_left_newfade_reverse">
            <a:extLst>
              <a:ext uri="{FF2B5EF4-FFF2-40B4-BE49-F238E27FC236}">
                <a16:creationId xmlns:a16="http://schemas.microsoft.com/office/drawing/2014/main" xmlns="" id="{6B8B1B33-EB6E-4444-AF70-E11D2F9B29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8" y="4949888"/>
            <a:ext cx="2301272" cy="191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156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07568" y="124810"/>
            <a:ext cx="8229600" cy="1143000"/>
          </a:xfrm>
        </p:spPr>
        <p:txBody>
          <a:bodyPr/>
          <a:lstStyle/>
          <a:p>
            <a:r>
              <a:rPr lang="en-GB" dirty="0" err="1">
                <a:solidFill>
                  <a:srgbClr val="C00000"/>
                </a:solidFill>
              </a:rPr>
              <a:t>PoolMark</a:t>
            </a:r>
            <a:r>
              <a:rPr lang="en-GB" dirty="0"/>
              <a:t> Assessment</a:t>
            </a:r>
          </a:p>
        </p:txBody>
      </p:sp>
      <p:sp>
        <p:nvSpPr>
          <p:cNvPr id="2" name="Content Placeholder 1"/>
          <p:cNvSpPr>
            <a:spLocks noGrp="1"/>
          </p:cNvSpPr>
          <p:nvPr>
            <p:ph idx="1"/>
          </p:nvPr>
        </p:nvSpPr>
        <p:spPr>
          <a:xfrm>
            <a:off x="382137" y="1030412"/>
            <a:ext cx="11450471" cy="5638948"/>
          </a:xfrm>
        </p:spPr>
        <p:txBody>
          <a:bodyPr>
            <a:noAutofit/>
          </a:bodyPr>
          <a:lstStyle/>
          <a:p>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assessment will comprise of a visit to assess how your                               pool performs against the current </a:t>
            </a:r>
            <a:r>
              <a:rPr lang="en-GB" dirty="0" err="1">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C.o.P.</a:t>
            </a:r>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and will look at:-</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Filtration</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Disinfection</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Record keeping </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Job tasks</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Professional training standards </a:t>
            </a:r>
          </a:p>
          <a:p>
            <a:pPr lvl="2"/>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Risk Assessments and Safety Documentation</a:t>
            </a:r>
          </a:p>
          <a:p>
            <a:pPr marL="0" indent="0">
              <a:buNone/>
            </a:pPr>
            <a:endParaRPr lang="en-GB" sz="10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marL="1371600" lvl="3" indent="0">
              <a:buNone/>
            </a:pPr>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This list is not exhaustive  (visit www.palmacademy.co.uk) for full details.</a:t>
            </a:r>
          </a:p>
        </p:txBody>
      </p:sp>
      <p:pic>
        <p:nvPicPr>
          <p:cNvPr id="5" name="Picture 4" descr="Image result for poolmark">
            <a:extLst>
              <a:ext uri="{FF2B5EF4-FFF2-40B4-BE49-F238E27FC236}">
                <a16:creationId xmlns:a16="http://schemas.microsoft.com/office/drawing/2014/main" xmlns="" id="{881F112E-FD44-4C8C-BE6E-2D485E36209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509559" y="191016"/>
            <a:ext cx="2643048" cy="1570186"/>
          </a:xfrm>
          <a:prstGeom prst="rect">
            <a:avLst/>
          </a:prstGeom>
          <a:noFill/>
          <a:ln>
            <a:noFill/>
          </a:ln>
        </p:spPr>
      </p:pic>
      <p:pic>
        <p:nvPicPr>
          <p:cNvPr id="6" name="Picture 5" descr="blue_globe_left_newfade_reverse">
            <a:extLst>
              <a:ext uri="{FF2B5EF4-FFF2-40B4-BE49-F238E27FC236}">
                <a16:creationId xmlns:a16="http://schemas.microsoft.com/office/drawing/2014/main" xmlns="" id="{4D5588C1-6184-432C-8058-10C5B817EE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8" y="4949888"/>
            <a:ext cx="2301272" cy="191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5012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07568" y="197321"/>
            <a:ext cx="8229600" cy="751203"/>
          </a:xfrm>
        </p:spPr>
        <p:txBody>
          <a:bodyPr/>
          <a:lstStyle/>
          <a:p>
            <a:r>
              <a:rPr lang="en-GB" dirty="0" err="1">
                <a:solidFill>
                  <a:srgbClr val="C00000"/>
                </a:solidFill>
              </a:rPr>
              <a:t>PoolMark</a:t>
            </a:r>
            <a:r>
              <a:rPr lang="en-GB" dirty="0"/>
              <a:t> Assessment</a:t>
            </a:r>
          </a:p>
        </p:txBody>
      </p:sp>
      <p:sp>
        <p:nvSpPr>
          <p:cNvPr id="2" name="Content Placeholder 1"/>
          <p:cNvSpPr>
            <a:spLocks noGrp="1"/>
          </p:cNvSpPr>
          <p:nvPr>
            <p:ph idx="1"/>
          </p:nvPr>
        </p:nvSpPr>
        <p:spPr>
          <a:xfrm>
            <a:off x="354841" y="948524"/>
            <a:ext cx="11709779" cy="5638948"/>
          </a:xfrm>
        </p:spPr>
        <p:txBody>
          <a:bodyPr>
            <a:noAutofit/>
          </a:bodyPr>
          <a:lstStyle/>
          <a:p>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There are several “RED-LINES”; these are the absolute                                            ‘must haves’. If you don’t have these, don’t apply for                                 accreditation!!</a:t>
            </a:r>
          </a:p>
          <a:p>
            <a:pPr lvl="3"/>
            <a:r>
              <a:rPr lang="en-GB" sz="2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Some of these, include:-</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Flow meter readings</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Backwash timings</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 schematics</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Holders of an SPTO (any accredited provider)</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Range and frequency of water testing</a:t>
            </a:r>
          </a:p>
          <a:p>
            <a:pPr lvl="4"/>
            <a:r>
              <a:rPr lang="en-GB" sz="2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Risk assessments, and NOP/EAP and PTOP …</a:t>
            </a:r>
          </a:p>
          <a:p>
            <a:pPr marL="1828800" lvl="4" indent="0">
              <a:buNone/>
            </a:pPr>
            <a:r>
              <a:rPr lang="en-GB" sz="2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a:t>
            </a:r>
            <a:r>
              <a:rPr lang="en-GB" sz="2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 TECHNICAL OPERATING PROCEDURE</a:t>
            </a:r>
          </a:p>
        </p:txBody>
      </p:sp>
      <p:pic>
        <p:nvPicPr>
          <p:cNvPr id="5" name="Picture 4" descr="Image result for poolmark">
            <a:extLst>
              <a:ext uri="{FF2B5EF4-FFF2-40B4-BE49-F238E27FC236}">
                <a16:creationId xmlns:a16="http://schemas.microsoft.com/office/drawing/2014/main" xmlns="" id="{881F112E-FD44-4C8C-BE6E-2D485E36209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482264" y="274638"/>
            <a:ext cx="2643048" cy="1570186"/>
          </a:xfrm>
          <a:prstGeom prst="rect">
            <a:avLst/>
          </a:prstGeom>
          <a:noFill/>
          <a:ln>
            <a:noFill/>
          </a:ln>
        </p:spPr>
      </p:pic>
      <p:pic>
        <p:nvPicPr>
          <p:cNvPr id="6" name="Picture 5" descr="blue_globe_left_newfade_reverse">
            <a:extLst>
              <a:ext uri="{FF2B5EF4-FFF2-40B4-BE49-F238E27FC236}">
                <a16:creationId xmlns:a16="http://schemas.microsoft.com/office/drawing/2014/main" xmlns="" id="{B5F78F9C-1348-45E8-BBC3-D567373611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8" y="4949888"/>
            <a:ext cx="2301272" cy="191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381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301D0B-2BF1-420C-8B0D-0573C9A9001A}"/>
              </a:ext>
            </a:extLst>
          </p:cNvPr>
          <p:cNvSpPr>
            <a:spLocks noGrp="1"/>
          </p:cNvSpPr>
          <p:nvPr>
            <p:ph type="title"/>
          </p:nvPr>
        </p:nvSpPr>
        <p:spPr>
          <a:xfrm>
            <a:off x="430237" y="182246"/>
            <a:ext cx="10515600" cy="704020"/>
          </a:xfrm>
        </p:spPr>
        <p:txBody>
          <a:bodyPr>
            <a:normAutofit/>
          </a:bodyPr>
          <a:lstStyle/>
          <a:p>
            <a:r>
              <a:rPr lang="en-GB" sz="3600" b="0" dirty="0">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 Technical Operating Procedure</a:t>
            </a:r>
          </a:p>
        </p:txBody>
      </p:sp>
      <p:graphicFrame>
        <p:nvGraphicFramePr>
          <p:cNvPr id="5" name="Table 4">
            <a:extLst>
              <a:ext uri="{FF2B5EF4-FFF2-40B4-BE49-F238E27FC236}">
                <a16:creationId xmlns:a16="http://schemas.microsoft.com/office/drawing/2014/main" xmlns="" id="{0597461F-7131-4225-8CD6-65C349FF90ED}"/>
              </a:ext>
            </a:extLst>
          </p:cNvPr>
          <p:cNvGraphicFramePr>
            <a:graphicFrameLocks noGrp="1"/>
          </p:cNvGraphicFramePr>
          <p:nvPr>
            <p:extLst>
              <p:ext uri="{D42A27DB-BD31-4B8C-83A1-F6EECF244321}">
                <p14:modId xmlns:p14="http://schemas.microsoft.com/office/powerpoint/2010/main" val="3726607547"/>
              </p:ext>
            </p:extLst>
          </p:nvPr>
        </p:nvGraphicFramePr>
        <p:xfrm>
          <a:off x="0" y="704020"/>
          <a:ext cx="12192000" cy="6153980"/>
        </p:xfrm>
        <a:graphic>
          <a:graphicData uri="http://schemas.openxmlformats.org/drawingml/2006/table">
            <a:tbl>
              <a:tblPr firstRow="1" firstCol="1" bandRow="1">
                <a:tableStyleId>{5C22544A-7EE6-4342-B048-85BDC9FD1C3A}</a:tableStyleId>
              </a:tblPr>
              <a:tblGrid>
                <a:gridCol w="3321231">
                  <a:extLst>
                    <a:ext uri="{9D8B030D-6E8A-4147-A177-3AD203B41FA5}">
                      <a16:colId xmlns:a16="http://schemas.microsoft.com/office/drawing/2014/main" xmlns="" val="2561134656"/>
                    </a:ext>
                  </a:extLst>
                </a:gridCol>
                <a:gridCol w="3300795">
                  <a:extLst>
                    <a:ext uri="{9D8B030D-6E8A-4147-A177-3AD203B41FA5}">
                      <a16:colId xmlns:a16="http://schemas.microsoft.com/office/drawing/2014/main" xmlns="" val="2935696844"/>
                    </a:ext>
                  </a:extLst>
                </a:gridCol>
                <a:gridCol w="5569974">
                  <a:extLst>
                    <a:ext uri="{9D8B030D-6E8A-4147-A177-3AD203B41FA5}">
                      <a16:colId xmlns:a16="http://schemas.microsoft.com/office/drawing/2014/main" xmlns="" val="3606753568"/>
                    </a:ext>
                  </a:extLst>
                </a:gridCol>
              </a:tblGrid>
              <a:tr h="6153980">
                <a:tc>
                  <a:txBody>
                    <a:bodyPr/>
                    <a:lstStyle/>
                    <a:p>
                      <a:pPr algn="l">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5.d.  Filtration</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Section 6.14</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Section 6.17</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endParaRPr lang="en-GB" sz="1400" dirty="0">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Section 6.15</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 In accordance with PWTAG model Code of Practice:</a:t>
                      </a:r>
                    </a:p>
                    <a:p>
                      <a:pPr>
                        <a:spcAft>
                          <a:spcPts val="0"/>
                        </a:spcAft>
                      </a:pPr>
                      <a:r>
                        <a:rPr lang="en-GB" sz="1400" dirty="0">
                          <a:effectLst/>
                          <a:latin typeface="Tahoma" panose="020B0604030504040204" pitchFamily="34" charset="0"/>
                          <a:ea typeface="Tahoma" panose="020B0604030504040204" pitchFamily="34" charset="0"/>
                          <a:cs typeface="Tahoma" panose="020B0604030504040204" pitchFamily="34" charset="0"/>
                        </a:rPr>
                        <a:t>Section 6.16</a:t>
                      </a:r>
                    </a:p>
                  </a:txBody>
                  <a:tcPr marL="27597" marR="27597" marT="0" marB="0"/>
                </a:tc>
                <a:tc>
                  <a:txBody>
                    <a:bodyPr/>
                    <a:lstStyle/>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Filters and filtration rate</a:t>
                      </a:r>
                    </a:p>
                    <a:p>
                      <a:pPr>
                        <a:spcAft>
                          <a:spcPts val="0"/>
                        </a:spcAft>
                      </a:pPr>
                      <a:r>
                        <a:rPr lang="en-GB" sz="14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ensure that adequate filtration is provided, for the type and use of the pool.</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Backwashing</a:t>
                      </a:r>
                    </a:p>
                    <a:p>
                      <a:pPr>
                        <a:spcAft>
                          <a:spcPts val="0"/>
                        </a:spcAft>
                      </a:pPr>
                      <a:r>
                        <a:rPr lang="en-GB" sz="14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ensure that filters and media are cleaned and able to perform at their optimum level.</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endPar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Serviceable filters</a:t>
                      </a:r>
                    </a:p>
                    <a:p>
                      <a:pPr>
                        <a:spcAft>
                          <a:spcPts val="0"/>
                        </a:spcAft>
                      </a:pPr>
                      <a:r>
                        <a:rPr lang="en-GB" sz="14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ensure that filtration services are adequate for the use of the pool.</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solidFill>
                            <a:srgbClr val="C00000"/>
                          </a:solidFill>
                          <a:effectLst/>
                          <a:latin typeface="Tahoma" panose="020B0604030504040204" pitchFamily="34" charset="0"/>
                          <a:ea typeface="Tahoma" panose="020B0604030504040204" pitchFamily="34" charset="0"/>
                          <a:cs typeface="Tahoma" panose="020B0604030504040204" pitchFamily="34" charset="0"/>
                        </a:rPr>
                        <a:t>Annual inspection</a:t>
                      </a:r>
                    </a:p>
                    <a:p>
                      <a:pPr>
                        <a:spcAft>
                          <a:spcPts val="0"/>
                        </a:spcAft>
                      </a:pPr>
                      <a:r>
                        <a:rPr lang="en-GB" sz="1400" b="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identify any damage or fall off in efficiency.</a:t>
                      </a:r>
                    </a:p>
                  </a:txBody>
                  <a:tcPr marL="27597" marR="27597" marT="0" marB="0">
                    <a:solidFill>
                      <a:srgbClr val="FFF3FF"/>
                    </a:solidFill>
                  </a:tcPr>
                </a:tc>
                <a:tc>
                  <a:txBody>
                    <a:bodyPr/>
                    <a:lstStyle/>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is the:-</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Type and number of filters</a:t>
                      </a:r>
                    </a:p>
                    <a:p>
                      <a:pPr marL="228600">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is the total surface area and bed depth of filter media?</a:t>
                      </a:r>
                    </a:p>
                    <a:p>
                      <a:pPr marL="457200">
                        <a:lnSpc>
                          <a:spcPct val="107000"/>
                        </a:lnSpc>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is the filter media, and frequency of media change</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are the:-</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are the frequency and timings of filter backwashing?</a:t>
                      </a:r>
                    </a:p>
                    <a:p>
                      <a:pPr marL="228600">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are the trigger points for backwashing?</a:t>
                      </a:r>
                    </a:p>
                    <a:p>
                      <a:pPr marL="457200">
                        <a:lnSpc>
                          <a:spcPct val="107000"/>
                        </a:lnSpc>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342900" lvl="0" indent="-342900">
                        <a:spcAft>
                          <a:spcPts val="0"/>
                        </a:spcAft>
                        <a:buFont typeface="+mj-lt"/>
                        <a:buAutoNum type="arabicPeriod"/>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Are working pressure gauges installed?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Are the filters designed in accordance with industry standards and requirements?</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endPar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400" dirty="0">
                          <a:solidFill>
                            <a:srgbClr val="000099"/>
                          </a:solidFill>
                          <a:effectLst/>
                          <a:latin typeface="Tahoma" panose="020B0604030504040204" pitchFamily="34" charset="0"/>
                          <a:ea typeface="Tahoma" panose="020B0604030504040204" pitchFamily="34" charset="0"/>
                          <a:cs typeface="Tahoma" panose="020B0604030504040204" pitchFamily="34" charset="0"/>
                        </a:rPr>
                        <a:t>What is the frequency for the internal inspection of filters for wear and tear, or other damage, and issues with the filter medium?</a:t>
                      </a:r>
                    </a:p>
                  </a:txBody>
                  <a:tcPr marL="27597" marR="27597" marT="0" marB="0">
                    <a:solidFill>
                      <a:schemeClr val="accent4">
                        <a:lumMod val="20000"/>
                        <a:lumOff val="80000"/>
                      </a:schemeClr>
                    </a:solidFill>
                  </a:tcPr>
                </a:tc>
                <a:extLst>
                  <a:ext uri="{0D108BD9-81ED-4DB2-BD59-A6C34878D82A}">
                    <a16:rowId xmlns:a16="http://schemas.microsoft.com/office/drawing/2014/main" xmlns="" val="438427044"/>
                  </a:ext>
                </a:extLst>
              </a:tr>
            </a:tbl>
          </a:graphicData>
        </a:graphic>
      </p:graphicFrame>
      <p:sp>
        <p:nvSpPr>
          <p:cNvPr id="6" name="Rectangle 2">
            <a:extLst>
              <a:ext uri="{FF2B5EF4-FFF2-40B4-BE49-F238E27FC236}">
                <a16:creationId xmlns:a16="http://schemas.microsoft.com/office/drawing/2014/main" xmlns="" id="{22B7E38C-9FF9-4ACF-81B6-6875818CDBB2}"/>
              </a:ext>
            </a:extLst>
          </p:cNvPr>
          <p:cNvSpPr>
            <a:spLocks noChangeArrowheads="1"/>
          </p:cNvSpPr>
          <p:nvPr/>
        </p:nvSpPr>
        <p:spPr bwMode="auto">
          <a:xfrm>
            <a:off x="255637" y="956250"/>
            <a:ext cx="39792509" cy="692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Tahoma" panose="020B0604030504040204" pitchFamily="34" charset="0"/>
                <a:ea typeface="Calibri" panose="020F0502020204030204" pitchFamily="34" charset="0"/>
                <a:cs typeface="Tahoma" panose="020B0604030504040204" pitchFamily="34" charset="0"/>
              </a:rPr>
              <a:t/>
            </a:r>
            <a:br>
              <a:rPr kumimoji="0" lang="en-GB" altLang="en-US" sz="1000" b="0" i="0" u="none" strike="noStrike" cap="none" normalizeH="0" baseline="0">
                <a:ln>
                  <a:noFill/>
                </a:ln>
                <a:solidFill>
                  <a:schemeClr val="tx1"/>
                </a:solidFill>
                <a:effectLst/>
                <a:latin typeface="Tahoma" panose="020B0604030504040204" pitchFamily="34" charset="0"/>
                <a:ea typeface="Calibri" panose="020F0502020204030204" pitchFamily="34" charset="0"/>
                <a:cs typeface="Tahoma" panose="020B0604030504040204" pitchFamily="34" charset="0"/>
              </a:rPr>
            </a:b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83417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a:extLst>
              <a:ext uri="{FF2B5EF4-FFF2-40B4-BE49-F238E27FC236}">
                <a16:creationId xmlns:a16="http://schemas.microsoft.com/office/drawing/2014/main" xmlns="" id="{2ACF3A9E-8CF3-488F-A568-4207FC0F505A}"/>
              </a:ext>
            </a:extLst>
          </p:cNvPr>
          <p:cNvSpPr>
            <a:spLocks noChangeArrowheads="1"/>
          </p:cNvSpPr>
          <p:nvPr/>
        </p:nvSpPr>
        <p:spPr bwMode="auto">
          <a:xfrm>
            <a:off x="-1" y="58548"/>
            <a:ext cx="40644753" cy="692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Tahoma" panose="020B0604030504040204" pitchFamily="34" charset="0"/>
                <a:ea typeface="Calibri" panose="020F0502020204030204" pitchFamily="34" charset="0"/>
                <a:cs typeface="Tahoma" panose="020B0604030504040204" pitchFamily="34" charset="0"/>
              </a:rPr>
              <a:t/>
            </a:r>
            <a:br>
              <a:rPr kumimoji="0" lang="en-GB" altLang="en-US" sz="1000" b="0" i="0" u="none" strike="noStrike" cap="none" normalizeH="0" baseline="0">
                <a:ln>
                  <a:noFill/>
                </a:ln>
                <a:solidFill>
                  <a:schemeClr val="tx1"/>
                </a:solidFill>
                <a:effectLst/>
                <a:latin typeface="Tahoma" panose="020B0604030504040204" pitchFamily="34" charset="0"/>
                <a:ea typeface="Calibri" panose="020F0502020204030204" pitchFamily="34" charset="0"/>
                <a:cs typeface="Tahoma" panose="020B0604030504040204" pitchFamily="34" charset="0"/>
              </a:rPr>
            </a:b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10" name="Table 10">
            <a:extLst>
              <a:ext uri="{FF2B5EF4-FFF2-40B4-BE49-F238E27FC236}">
                <a16:creationId xmlns:a16="http://schemas.microsoft.com/office/drawing/2014/main" xmlns="" id="{16D1DCC9-3801-4644-AE18-614831842579}"/>
              </a:ext>
            </a:extLst>
          </p:cNvPr>
          <p:cNvGraphicFramePr>
            <a:graphicFrameLocks noGrp="1"/>
          </p:cNvGraphicFramePr>
          <p:nvPr>
            <p:extLst>
              <p:ext uri="{D42A27DB-BD31-4B8C-83A1-F6EECF244321}">
                <p14:modId xmlns:p14="http://schemas.microsoft.com/office/powerpoint/2010/main" val="3637268537"/>
              </p:ext>
            </p:extLst>
          </p:nvPr>
        </p:nvGraphicFramePr>
        <p:xfrm>
          <a:off x="0" y="0"/>
          <a:ext cx="12192000" cy="7263004"/>
        </p:xfrm>
        <a:graphic>
          <a:graphicData uri="http://schemas.openxmlformats.org/drawingml/2006/table">
            <a:tbl>
              <a:tblPr firstRow="1" bandRow="1">
                <a:tableStyleId>{5C22544A-7EE6-4342-B048-85BDC9FD1C3A}</a:tableStyleId>
              </a:tblPr>
              <a:tblGrid>
                <a:gridCol w="3347884">
                  <a:extLst>
                    <a:ext uri="{9D8B030D-6E8A-4147-A177-3AD203B41FA5}">
                      <a16:colId xmlns:a16="http://schemas.microsoft.com/office/drawing/2014/main" xmlns="" val="1828533148"/>
                    </a:ext>
                  </a:extLst>
                </a:gridCol>
                <a:gridCol w="3746090">
                  <a:extLst>
                    <a:ext uri="{9D8B030D-6E8A-4147-A177-3AD203B41FA5}">
                      <a16:colId xmlns:a16="http://schemas.microsoft.com/office/drawing/2014/main" xmlns="" val="2980790820"/>
                    </a:ext>
                  </a:extLst>
                </a:gridCol>
                <a:gridCol w="5098026">
                  <a:extLst>
                    <a:ext uri="{9D8B030D-6E8A-4147-A177-3AD203B41FA5}">
                      <a16:colId xmlns:a16="http://schemas.microsoft.com/office/drawing/2014/main" xmlns="" val="2990799885"/>
                    </a:ext>
                  </a:extLst>
                </a:gridCol>
              </a:tblGrid>
              <a:tr h="412955">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xmlns="" val="426307426"/>
                  </a:ext>
                </a:extLst>
              </a:tr>
              <a:tr h="5126087">
                <a:tc>
                  <a:txBody>
                    <a:bodyPr/>
                    <a:lstStyle/>
                    <a:p>
                      <a:pPr algn="l">
                        <a:spcAft>
                          <a:spcPts val="0"/>
                        </a:spcAft>
                      </a:pPr>
                      <a:r>
                        <a:rPr lang="en-GB" sz="16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5.e.  Disinfection</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Primary disinfection:</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Section 6.5</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endPar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endPar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6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Secondary disinfection:</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Section 6.6</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 </a:t>
                      </a:r>
                    </a:p>
                    <a:p>
                      <a:pPr>
                        <a:spcAft>
                          <a:spcPts val="0"/>
                        </a:spcAft>
                      </a:pPr>
                      <a:r>
                        <a:rPr lang="en-GB" sz="16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Dilution: </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In accordance with PWTAG model Code of Practice:</a:t>
                      </a:r>
                    </a:p>
                    <a:p>
                      <a:pPr>
                        <a:spcAft>
                          <a:spcPts val="0"/>
                        </a:spcAft>
                      </a:pPr>
                      <a:r>
                        <a:rPr lang="en-GB" sz="1600" dirty="0">
                          <a:solidFill>
                            <a:schemeClr val="bg1"/>
                          </a:solidFill>
                          <a:effectLst/>
                          <a:latin typeface="Tahoma" panose="020B0604030504040204" pitchFamily="34" charset="0"/>
                          <a:ea typeface="Tahoma" panose="020B0604030504040204" pitchFamily="34" charset="0"/>
                          <a:cs typeface="Tahoma" panose="020B0604030504040204" pitchFamily="34" charset="0"/>
                        </a:rPr>
                        <a:t>Section 6.7</a:t>
                      </a:r>
                    </a:p>
                  </a:txBody>
                  <a:tcPr marL="27597" marR="27597" marT="0" marB="0">
                    <a:solidFill>
                      <a:srgbClr val="C00000"/>
                    </a:solidFill>
                  </a:tcPr>
                </a:tc>
                <a:tc>
                  <a:txBody>
                    <a:bodyPr/>
                    <a:lstStyle/>
                    <a:p>
                      <a:pPr>
                        <a:spcAft>
                          <a:spcPts val="0"/>
                        </a:spcAft>
                      </a:pPr>
                      <a:r>
                        <a:rPr lang="en-GB" sz="16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Primary disinfection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assist in the destruction of bacteria, spores and other organic material</a:t>
                      </a:r>
                    </a:p>
                    <a:p>
                      <a:pPr>
                        <a:spcAft>
                          <a:spcPts val="0"/>
                        </a:spcAft>
                      </a:pPr>
                      <a:endPar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marL="4572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4572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4572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457200">
                        <a:spcAft>
                          <a:spcPts val="0"/>
                        </a:spcAft>
                      </a:pPr>
                      <a:endPar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6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Secondary disinfection</a:t>
                      </a:r>
                    </a:p>
                    <a:p>
                      <a:pPr>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assist in the prevention of cryptosporidium and to reduce combined chlorine levels</a:t>
                      </a:r>
                    </a:p>
                    <a:p>
                      <a:pPr marL="2286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2286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228600">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 </a:t>
                      </a:r>
                    </a:p>
                    <a:p>
                      <a:pPr marL="228600">
                        <a:spcAft>
                          <a:spcPts val="0"/>
                        </a:spcAft>
                      </a:pPr>
                      <a:endPar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600" b="1" dirty="0">
                          <a:solidFill>
                            <a:srgbClr val="C00000"/>
                          </a:solidFill>
                          <a:effectLst/>
                          <a:latin typeface="Tahoma" panose="020B0604030504040204" pitchFamily="34" charset="0"/>
                          <a:ea typeface="Tahoma" panose="020B0604030504040204" pitchFamily="34" charset="0"/>
                          <a:cs typeface="Tahoma" panose="020B0604030504040204" pitchFamily="34" charset="0"/>
                        </a:rPr>
                        <a:t>Dilution with fresh water</a:t>
                      </a:r>
                    </a:p>
                    <a:p>
                      <a:pPr>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reduce and remove the amount of pollution within the pool, including the build-up of chemical compounds.</a:t>
                      </a:r>
                    </a:p>
                  </a:txBody>
                  <a:tcPr marL="27597" marR="27597" marT="0" marB="0">
                    <a:solidFill>
                      <a:srgbClr val="FFF3FF"/>
                    </a:solidFill>
                  </a:tcPr>
                </a:tc>
                <a:tc>
                  <a:txBody>
                    <a:bodyPr/>
                    <a:lstStyle/>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1. What is the primary disinfectant used and the method used to introduce it.</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2. What are the acceptable levels for safe operation</a:t>
                      </a:r>
                    </a:p>
                    <a:p>
                      <a:pPr marL="457200" indent="0">
                        <a:lnSpc>
                          <a:spcPct val="107000"/>
                        </a:lnSpc>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3. How is it monitored? </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1. If any secondary disinfection is installed, how is it administered and monitored?</a:t>
                      </a:r>
                    </a:p>
                    <a:p>
                      <a:pPr marL="22860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2. If Ultra Violet light is installed, is it validated to NSF/ANSI 50 and what is the frequency of re-validation?</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1. What is the rate of dilution.</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2. How is it measured and recorded. </a:t>
                      </a:r>
                    </a:p>
                    <a:p>
                      <a:pPr mar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txBody>
                  <a:tcPr marL="27597" marR="27597" marT="0" marB="0">
                    <a:solidFill>
                      <a:schemeClr val="accent4">
                        <a:lumMod val="20000"/>
                        <a:lumOff val="80000"/>
                      </a:schemeClr>
                    </a:solidFill>
                  </a:tcPr>
                </a:tc>
                <a:extLst>
                  <a:ext uri="{0D108BD9-81ED-4DB2-BD59-A6C34878D82A}">
                    <a16:rowId xmlns:a16="http://schemas.microsoft.com/office/drawing/2014/main" xmlns="" val="3144447639"/>
                  </a:ext>
                </a:extLst>
              </a:tr>
              <a:tr h="1441597">
                <a:tc>
                  <a:txBody>
                    <a:bodyPr/>
                    <a:lstStyle/>
                    <a:p>
                      <a:pPr algn="l">
                        <a:spcAft>
                          <a:spcPts val="0"/>
                        </a:spcAft>
                      </a:pPr>
                      <a:endParaRPr lang="en-GB" sz="1600" b="1"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p>
                      <a:pPr algn="l">
                        <a:spcAft>
                          <a:spcPts val="0"/>
                        </a:spcAft>
                      </a:pPr>
                      <a:r>
                        <a:rPr lang="en-GB" sz="1600" b="1" dirty="0">
                          <a:solidFill>
                            <a:schemeClr val="bg1"/>
                          </a:solidFill>
                          <a:effectLst/>
                          <a:latin typeface="Tahoma" panose="020B0604030504040204" pitchFamily="34" charset="0"/>
                          <a:ea typeface="Tahoma" panose="020B0604030504040204" pitchFamily="34" charset="0"/>
                          <a:cs typeface="Tahoma" panose="020B0604030504040204" pitchFamily="34" charset="0"/>
                        </a:rPr>
                        <a:t>5.f.  pH stabilisation</a:t>
                      </a:r>
                    </a:p>
                  </a:txBody>
                  <a:tcPr marL="27597" marR="27597" marT="0" marB="0">
                    <a:solidFill>
                      <a:srgbClr val="C00000"/>
                    </a:solidFill>
                  </a:tcPr>
                </a:tc>
                <a:tc>
                  <a:txBody>
                    <a:bodyPr/>
                    <a:lstStyle/>
                    <a:p>
                      <a:pPr>
                        <a:spcAft>
                          <a:spcPts val="0"/>
                        </a:spcAft>
                      </a:pPr>
                      <a:endPar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endParaRPr>
                    </a:p>
                    <a:p>
                      <a:pPr>
                        <a:spcAft>
                          <a:spcPts val="0"/>
                        </a:spcAft>
                      </a:pPr>
                      <a:r>
                        <a:rPr lang="en-GB" sz="1600" dirty="0">
                          <a:solidFill>
                            <a:srgbClr val="C00000"/>
                          </a:solidFill>
                          <a:effectLst/>
                          <a:latin typeface="Tahoma" panose="020B0604030504040204" pitchFamily="34" charset="0"/>
                          <a:ea typeface="Tahoma" panose="020B0604030504040204" pitchFamily="34" charset="0"/>
                          <a:cs typeface="Tahoma" panose="020B0604030504040204" pitchFamily="34" charset="0"/>
                        </a:rPr>
                        <a:t>To control the pH of pool water, to enable optimum performance of disinfectants, and provide bather comfort.</a:t>
                      </a:r>
                    </a:p>
                  </a:txBody>
                  <a:tcPr marL="27597" marR="27597" marT="0" marB="0">
                    <a:solidFill>
                      <a:srgbClr val="FFF3FF"/>
                    </a:solidFill>
                  </a:tcPr>
                </a:tc>
                <a:tc>
                  <a:txBody>
                    <a:bodyPr/>
                    <a:lstStyle/>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1. What is the primary pH stabiliser used and the method used to introduce it.</a:t>
                      </a:r>
                    </a:p>
                    <a:p>
                      <a:pPr marL="228600">
                        <a:spcAft>
                          <a:spcPts val="0"/>
                        </a:spcAft>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2. What are the acceptable levels for safe operation</a:t>
                      </a:r>
                    </a:p>
                    <a:p>
                      <a:pPr marL="457200">
                        <a:lnSpc>
                          <a:spcPct val="107000"/>
                        </a:lnSpc>
                        <a:spcAft>
                          <a:spcPts val="0"/>
                        </a:spcAft>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p>
                      <a:pPr marL="0" lvl="0" indent="0">
                        <a:spcAft>
                          <a:spcPts val="0"/>
                        </a:spcAft>
                        <a:buFont typeface="+mj-lt"/>
                        <a:buNone/>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3. How is it monitored? </a:t>
                      </a:r>
                    </a:p>
                    <a:p>
                      <a:pPr>
                        <a:spcAft>
                          <a:spcPts val="0"/>
                        </a:spcAft>
                      </a:pPr>
                      <a:r>
                        <a:rPr lang="en-GB" sz="1600" dirty="0">
                          <a:solidFill>
                            <a:srgbClr val="000099"/>
                          </a:solidFill>
                          <a:effectLst/>
                          <a:latin typeface="Tahoma" panose="020B0604030504040204" pitchFamily="34" charset="0"/>
                          <a:ea typeface="Tahoma" panose="020B0604030504040204" pitchFamily="34" charset="0"/>
                          <a:cs typeface="Tahoma" panose="020B0604030504040204" pitchFamily="34" charset="0"/>
                        </a:rPr>
                        <a:t> </a:t>
                      </a:r>
                    </a:p>
                  </a:txBody>
                  <a:tcPr marL="27597" marR="27597" marT="0" marB="0">
                    <a:solidFill>
                      <a:schemeClr val="accent4">
                        <a:lumMod val="20000"/>
                        <a:lumOff val="80000"/>
                      </a:schemeClr>
                    </a:solidFill>
                  </a:tcPr>
                </a:tc>
                <a:extLst>
                  <a:ext uri="{0D108BD9-81ED-4DB2-BD59-A6C34878D82A}">
                    <a16:rowId xmlns:a16="http://schemas.microsoft.com/office/drawing/2014/main" xmlns="" val="2833462902"/>
                  </a:ext>
                </a:extLst>
              </a:tr>
            </a:tbl>
          </a:graphicData>
        </a:graphic>
      </p:graphicFrame>
    </p:spTree>
    <p:extLst>
      <p:ext uri="{BB962C8B-B14F-4D97-AF65-F5344CB8AC3E}">
        <p14:creationId xmlns:p14="http://schemas.microsoft.com/office/powerpoint/2010/main" val="2656919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1.jpeg">
            <a:extLst>
              <a:ext uri="{FF2B5EF4-FFF2-40B4-BE49-F238E27FC236}">
                <a16:creationId xmlns:a16="http://schemas.microsoft.com/office/drawing/2014/main" xmlns="" id="{BA991A29-FAC7-4640-B37E-D8B237A057E8}"/>
              </a:ext>
            </a:extLst>
          </p:cNvPr>
          <p:cNvPicPr/>
          <p:nvPr/>
        </p:nvPicPr>
        <p:blipFill>
          <a:blip r:embed="rId2" cstate="print"/>
          <a:stretch>
            <a:fillRect/>
          </a:stretch>
        </p:blipFill>
        <p:spPr>
          <a:xfrm>
            <a:off x="0" y="0"/>
            <a:ext cx="12192000" cy="6858000"/>
          </a:xfrm>
          <a:prstGeom prst="rect">
            <a:avLst/>
          </a:prstGeom>
        </p:spPr>
      </p:pic>
      <p:graphicFrame>
        <p:nvGraphicFramePr>
          <p:cNvPr id="6" name="Table 5">
            <a:extLst>
              <a:ext uri="{FF2B5EF4-FFF2-40B4-BE49-F238E27FC236}">
                <a16:creationId xmlns:a16="http://schemas.microsoft.com/office/drawing/2014/main" xmlns="" id="{1E125183-E30D-4097-BC8E-5C2503A01807}"/>
              </a:ext>
            </a:extLst>
          </p:cNvPr>
          <p:cNvGraphicFramePr>
            <a:graphicFrameLocks noGrp="1"/>
          </p:cNvGraphicFramePr>
          <p:nvPr/>
        </p:nvGraphicFramePr>
        <p:xfrm>
          <a:off x="0" y="1607574"/>
          <a:ext cx="12192000" cy="5594763"/>
        </p:xfrm>
        <a:graphic>
          <a:graphicData uri="http://schemas.openxmlformats.org/drawingml/2006/table">
            <a:tbl>
              <a:tblPr firstRow="1" firstCol="1" lastRow="1" lastCol="1" bandRow="1" bandCol="1">
                <a:tableStyleId>{5C22544A-7EE6-4342-B048-85BDC9FD1C3A}</a:tableStyleId>
              </a:tblPr>
              <a:tblGrid>
                <a:gridCol w="1902542">
                  <a:extLst>
                    <a:ext uri="{9D8B030D-6E8A-4147-A177-3AD203B41FA5}">
                      <a16:colId xmlns:a16="http://schemas.microsoft.com/office/drawing/2014/main" xmlns="" val="2590411515"/>
                    </a:ext>
                  </a:extLst>
                </a:gridCol>
                <a:gridCol w="4159045">
                  <a:extLst>
                    <a:ext uri="{9D8B030D-6E8A-4147-A177-3AD203B41FA5}">
                      <a16:colId xmlns:a16="http://schemas.microsoft.com/office/drawing/2014/main" xmlns="" val="2763231335"/>
                    </a:ext>
                  </a:extLst>
                </a:gridCol>
                <a:gridCol w="176981">
                  <a:extLst>
                    <a:ext uri="{9D8B030D-6E8A-4147-A177-3AD203B41FA5}">
                      <a16:colId xmlns:a16="http://schemas.microsoft.com/office/drawing/2014/main" xmlns="" val="766582108"/>
                    </a:ext>
                  </a:extLst>
                </a:gridCol>
                <a:gridCol w="5715057">
                  <a:extLst>
                    <a:ext uri="{9D8B030D-6E8A-4147-A177-3AD203B41FA5}">
                      <a16:colId xmlns:a16="http://schemas.microsoft.com/office/drawing/2014/main" xmlns="" val="2026850074"/>
                    </a:ext>
                  </a:extLst>
                </a:gridCol>
                <a:gridCol w="238375">
                  <a:extLst>
                    <a:ext uri="{9D8B030D-6E8A-4147-A177-3AD203B41FA5}">
                      <a16:colId xmlns:a16="http://schemas.microsoft.com/office/drawing/2014/main" xmlns="" val="3200018819"/>
                    </a:ext>
                  </a:extLst>
                </a:gridCol>
              </a:tblGrid>
              <a:tr h="616172">
                <a:tc>
                  <a:txBody>
                    <a:bodyPr/>
                    <a:lstStyle/>
                    <a:p>
                      <a:pPr marL="318770" marR="256540" indent="-45720">
                        <a:lnSpc>
                          <a:spcPts val="1440"/>
                        </a:lnSpc>
                        <a:spcBef>
                          <a:spcPts val="60"/>
                        </a:spcBef>
                        <a:spcAft>
                          <a:spcPts val="0"/>
                        </a:spcAft>
                      </a:pPr>
                      <a:r>
                        <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rPr>
                        <a:t>ESSENTIAL CRITERIA</a:t>
                      </a:r>
                    </a:p>
                  </a:txBody>
                  <a:tcPr marL="0" marR="0" marT="0" marB="0"/>
                </a:tc>
                <a:tc>
                  <a:txBody>
                    <a:bodyPr/>
                    <a:lstStyle/>
                    <a:p>
                      <a:pPr marL="836930" marR="202565" indent="-622300">
                        <a:spcBef>
                          <a:spcPts val="15"/>
                        </a:spcBef>
                        <a:spcAft>
                          <a:spcPts val="0"/>
                        </a:spcAft>
                      </a:pPr>
                      <a:r>
                        <a:rPr lang="en-GB" sz="1400" dirty="0">
                          <a:solidFill>
                            <a:srgbClr val="FFFF00"/>
                          </a:solidFill>
                          <a:effectLst/>
                          <a:latin typeface="Tahoma" panose="020B0604030504040204" pitchFamily="34" charset="0"/>
                          <a:ea typeface="Tahoma" panose="020B0604030504040204" pitchFamily="34" charset="0"/>
                          <a:cs typeface="Tahoma" panose="020B0604030504040204" pitchFamily="34" charset="0"/>
                        </a:rPr>
                        <a:t>These are the items or processes that should be in place</a:t>
                      </a:r>
                    </a:p>
                  </a:txBody>
                  <a:tcPr marL="0" marR="0" marT="0" marB="0"/>
                </a:tc>
                <a:tc>
                  <a:txBody>
                    <a:bodyPr/>
                    <a:lstStyle/>
                    <a:p>
                      <a:pPr>
                        <a:spcAft>
                          <a:spcPts val="0"/>
                        </a:spcAft>
                      </a:pPr>
                      <a:r>
                        <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tc>
                <a:tc>
                  <a:txBody>
                    <a:bodyPr/>
                    <a:lstStyle/>
                    <a:p>
                      <a:pPr marL="1700530" indent="-1433195">
                        <a:spcBef>
                          <a:spcPts val="15"/>
                        </a:spcBef>
                        <a:spcAft>
                          <a:spcPts val="0"/>
                        </a:spcAft>
                      </a:pPr>
                      <a:r>
                        <a:rPr lang="en-GB" sz="1400" dirty="0">
                          <a:solidFill>
                            <a:srgbClr val="FFFF00"/>
                          </a:solidFill>
                          <a:effectLst/>
                          <a:latin typeface="Tahoma" panose="020B0604030504040204" pitchFamily="34" charset="0"/>
                          <a:ea typeface="Tahoma" panose="020B0604030504040204" pitchFamily="34" charset="0"/>
                          <a:cs typeface="Tahoma" panose="020B0604030504040204" pitchFamily="34" charset="0"/>
                        </a:rPr>
                        <a:t>What you must be able to produce or demonstrate, during the assessment visit.</a:t>
                      </a:r>
                    </a:p>
                  </a:txBody>
                  <a:tcPr marL="0" marR="0" marT="0" marB="0"/>
                </a:tc>
                <a:tc>
                  <a:txBody>
                    <a:bodyPr/>
                    <a:lstStyle/>
                    <a:p>
                      <a:pPr>
                        <a:spcAft>
                          <a:spcPts val="0"/>
                        </a:spcAft>
                      </a:pPr>
                      <a:r>
                        <a:rPr lang="en-GB" sz="1100">
                          <a:effectLst/>
                        </a:rPr>
                        <a:t> </a:t>
                      </a:r>
                      <a:endParaRPr lang="en-GB" sz="1100">
                        <a:effectLst/>
                        <a:latin typeface="Tahoma" panose="020B0604030504040204" pitchFamily="34" charset="0"/>
                        <a:ea typeface="Tahoma" panose="020B0604030504040204" pitchFamily="34" charset="0"/>
                      </a:endParaRPr>
                    </a:p>
                  </a:txBody>
                  <a:tcPr marL="0" marR="0" marT="0" marB="0"/>
                </a:tc>
                <a:extLst>
                  <a:ext uri="{0D108BD9-81ED-4DB2-BD59-A6C34878D82A}">
                    <a16:rowId xmlns:a16="http://schemas.microsoft.com/office/drawing/2014/main" xmlns="" val="897334954"/>
                  </a:ext>
                </a:extLst>
              </a:tr>
              <a:tr h="2291060">
                <a:tc>
                  <a:txBody>
                    <a:bodyPr/>
                    <a:lstStyle/>
                    <a:p>
                      <a:pPr>
                        <a:spcBef>
                          <a:spcPts val="15"/>
                        </a:spcBef>
                        <a:spcAft>
                          <a:spcPts val="0"/>
                        </a:spcAft>
                      </a:pPr>
                      <a:r>
                        <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rPr>
                        <a:t> </a:t>
                      </a:r>
                    </a:p>
                    <a:p>
                      <a:pPr marL="67310" marR="156845">
                        <a:spcBef>
                          <a:spcPts val="5"/>
                        </a:spcBef>
                        <a:spcAft>
                          <a:spcPts val="0"/>
                        </a:spcAft>
                      </a:pPr>
                      <a:r>
                        <a:rPr lang="en-GB" sz="1400" u="sng">
                          <a:solidFill>
                            <a:srgbClr val="FFFF00"/>
                          </a:solidFill>
                          <a:effectLst/>
                          <a:uFill>
                            <a:solidFill>
                              <a:srgbClr val="000099"/>
                            </a:solidFill>
                          </a:uFill>
                          <a:latin typeface="Tahoma" panose="020B0604030504040204" pitchFamily="34" charset="0"/>
                          <a:ea typeface="Tahoma" panose="020B0604030504040204" pitchFamily="34" charset="0"/>
                          <a:cs typeface="Tahoma" panose="020B0604030504040204" pitchFamily="34" charset="0"/>
                        </a:rPr>
                        <a:t>MANAGEMENT</a:t>
                      </a:r>
                      <a:r>
                        <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n-GB" sz="1400" u="sng">
                          <a:solidFill>
                            <a:srgbClr val="FFFF00"/>
                          </a:solidFill>
                          <a:effectLst/>
                          <a:uFill>
                            <a:solidFill>
                              <a:srgbClr val="000099"/>
                            </a:solidFill>
                          </a:uFill>
                          <a:latin typeface="Tahoma" panose="020B0604030504040204" pitchFamily="34" charset="0"/>
                          <a:ea typeface="Tahoma" panose="020B0604030504040204" pitchFamily="34" charset="0"/>
                          <a:cs typeface="Tahoma" panose="020B0604030504040204" pitchFamily="34" charset="0"/>
                        </a:rPr>
                        <a:t>PROTOCOLS and</a:t>
                      </a:r>
                      <a:r>
                        <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n-GB" sz="1400" u="sng">
                          <a:solidFill>
                            <a:srgbClr val="FFFF00"/>
                          </a:solidFill>
                          <a:effectLst/>
                          <a:uFill>
                            <a:solidFill>
                              <a:srgbClr val="000099"/>
                            </a:solidFill>
                          </a:uFill>
                          <a:latin typeface="Tahoma" panose="020B0604030504040204" pitchFamily="34" charset="0"/>
                          <a:ea typeface="Tahoma" panose="020B0604030504040204" pitchFamily="34" charset="0"/>
                          <a:cs typeface="Tahoma" panose="020B0604030504040204" pitchFamily="34" charset="0"/>
                        </a:rPr>
                        <a:t>DOCUMENTATION</a:t>
                      </a:r>
                      <a:endParaRPr lang="en-GB" sz="1400">
                        <a:solidFill>
                          <a:srgbClr val="FFFF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tc>
                <a:tc>
                  <a:txBody>
                    <a:bodyPr/>
                    <a:lstStyle/>
                    <a:p>
                      <a:pPr marL="67310" marR="918845">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Pool Safety Operating Procedure        </a:t>
                      </a:r>
                    </a:p>
                    <a:p>
                      <a:pPr marL="67310" marR="918845">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Pool Risk Assessments</a:t>
                      </a:r>
                    </a:p>
                    <a:p>
                      <a:pPr marL="67310" marR="500380">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Pool Technical Operating Procedure Lone working and noise risk</a:t>
                      </a:r>
                      <a:r>
                        <a:rPr lang="en-GB" sz="1600" spc="-90"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assessment Legionella risk assessment </a:t>
                      </a:r>
                      <a:r>
                        <a:rPr lang="en-GB" sz="1600" dirty="0" err="1">
                          <a:solidFill>
                            <a:srgbClr val="660066"/>
                          </a:solidFill>
                          <a:effectLst/>
                          <a:latin typeface="Tahoma" panose="020B0604030504040204" pitchFamily="34" charset="0"/>
                          <a:ea typeface="Tahoma" panose="020B0604030504040204" pitchFamily="34" charset="0"/>
                          <a:cs typeface="Tahoma" panose="020B0604030504040204" pitchFamily="34" charset="0"/>
                        </a:rPr>
                        <a:t>Cryptosporidia</a:t>
                      </a: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 risk</a:t>
                      </a:r>
                      <a:r>
                        <a:rPr lang="en-GB" sz="1600" spc="-10"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assessment</a:t>
                      </a:r>
                    </a:p>
                    <a:p>
                      <a:pPr marL="67310" marR="1005205">
                        <a:lnSpc>
                          <a:spcPct val="100000"/>
                        </a:lnSpc>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Blood and Vomit procedures </a:t>
                      </a:r>
                    </a:p>
                    <a:p>
                      <a:pPr marL="67310" marR="1005205">
                        <a:lnSpc>
                          <a:spcPct val="100000"/>
                        </a:lnSpc>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Baby and young children</a:t>
                      </a:r>
                      <a:r>
                        <a:rPr lang="en-GB" sz="1600" spc="-75"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policy</a:t>
                      </a:r>
                    </a:p>
                  </a:txBody>
                  <a:tcPr marL="0" marR="0" marT="0" marB="0">
                    <a:solidFill>
                      <a:schemeClr val="bg1">
                        <a:lumMod val="85000"/>
                      </a:schemeClr>
                    </a:solidFill>
                  </a:tcPr>
                </a:tc>
                <a:tc>
                  <a:txBody>
                    <a:bodyPr/>
                    <a:lstStyle/>
                    <a:p>
                      <a:pPr>
                        <a:spcAft>
                          <a:spcPts val="0"/>
                        </a:spcAft>
                      </a:pPr>
                      <a:r>
                        <a:rPr lang="en-GB" sz="1600">
                          <a:solidFill>
                            <a:srgbClr val="660066"/>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solidFill>
                      <a:srgbClr val="C00000"/>
                    </a:solidFill>
                  </a:tcPr>
                </a:tc>
                <a:tc>
                  <a:txBody>
                    <a:bodyPr/>
                    <a:lstStyle/>
                    <a:p>
                      <a:pPr marL="64135" marR="706755">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You must be able to produce an up-to-date copy of each of these. They must be relevant; complete, in date and properly signed.</a:t>
                      </a:r>
                    </a:p>
                    <a:p>
                      <a:pPr>
                        <a:spcBef>
                          <a:spcPts val="25"/>
                        </a:spcBef>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p>
                    <a:p>
                      <a:pPr marL="64135">
                        <a:lnSpc>
                          <a:spcPct val="100000"/>
                        </a:lnSpc>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template for the Pool Technical Operating Certificate can be found at </a:t>
                      </a:r>
                      <a:r>
                        <a:rPr lang="en-GB" sz="1600" u="sng"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hlinkClick r:id="rId3">
                            <a:extLst>
                              <a:ext uri="{A12FA001-AC4F-418D-AE19-62706E023703}">
                                <ahyp:hlinkClr xmlns:ahyp="http://schemas.microsoft.com/office/drawing/2018/hyperlinkcolor" xmlns="" val="tx"/>
                              </a:ext>
                            </a:extLst>
                          </a:hlinkClick>
                        </a:rPr>
                        <a:t>www.carltonassociates.co.uk</a:t>
                      </a:r>
                      <a:endPar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a:spcBef>
                          <a:spcPts val="35"/>
                        </a:spcBef>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p>
                    <a:p>
                      <a:pPr marL="64135">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PWTAG Handbook “Swimming Pool Water; Treatment &amp; Quality Standards”.    (pages 248 – 258), or download at </a:t>
                      </a:r>
                      <a:r>
                        <a:rPr lang="en-GB" sz="16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www.publichealthwales. org/</a:t>
                      </a:r>
                      <a:r>
                        <a:rPr lang="en-GB" sz="1600" dirty="0" err="1">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cryptopoolguidance</a:t>
                      </a:r>
                      <a:endParaRPr lang="en-GB" sz="16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marL="64135">
                        <a:spcAft>
                          <a:spcPts val="0"/>
                        </a:spcAft>
                      </a:pPr>
                      <a:endParaRPr lang="en-GB" sz="16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txBody>
                  <a:tcPr marL="0" marR="0" marT="0" marB="0">
                    <a:solidFill>
                      <a:schemeClr val="bg1">
                        <a:lumMod val="85000"/>
                      </a:schemeClr>
                    </a:solidFill>
                  </a:tcPr>
                </a:tc>
                <a:tc>
                  <a:txBody>
                    <a:bodyPr/>
                    <a:lstStyle/>
                    <a:p>
                      <a:pPr>
                        <a:spcAft>
                          <a:spcPts val="0"/>
                        </a:spcAft>
                      </a:pPr>
                      <a:r>
                        <a:rPr lang="en-GB" sz="1100">
                          <a:effectLst/>
                        </a:rPr>
                        <a:t> </a:t>
                      </a:r>
                      <a:endParaRPr lang="en-GB" sz="1100">
                        <a:effectLst/>
                        <a:latin typeface="Tahoma" panose="020B0604030504040204" pitchFamily="34" charset="0"/>
                        <a:ea typeface="Tahoma" panose="020B0604030504040204" pitchFamily="34" charset="0"/>
                      </a:endParaRPr>
                    </a:p>
                  </a:txBody>
                  <a:tcPr marL="0" marR="0" marT="0" marB="0">
                    <a:solidFill>
                      <a:srgbClr val="C00000"/>
                    </a:solidFill>
                  </a:tcPr>
                </a:tc>
                <a:extLst>
                  <a:ext uri="{0D108BD9-81ED-4DB2-BD59-A6C34878D82A}">
                    <a16:rowId xmlns:a16="http://schemas.microsoft.com/office/drawing/2014/main" xmlns="" val="2164986791"/>
                  </a:ext>
                </a:extLst>
              </a:tr>
              <a:tr h="2296351">
                <a:tc>
                  <a:txBody>
                    <a:bodyPr/>
                    <a:lstStyle/>
                    <a:p>
                      <a:pPr>
                        <a:spcBef>
                          <a:spcPts val="25"/>
                        </a:spcBef>
                        <a:spcAft>
                          <a:spcPts val="0"/>
                        </a:spcAft>
                      </a:pPr>
                      <a:r>
                        <a:rPr lang="en-GB" sz="1400" dirty="0">
                          <a:solidFill>
                            <a:srgbClr val="FFFF00"/>
                          </a:solidFill>
                          <a:effectLst/>
                          <a:latin typeface="Tahoma" panose="020B0604030504040204" pitchFamily="34" charset="0"/>
                          <a:ea typeface="Tahoma" panose="020B0604030504040204" pitchFamily="34" charset="0"/>
                          <a:cs typeface="Tahoma" panose="020B0604030504040204" pitchFamily="34" charset="0"/>
                        </a:rPr>
                        <a:t> </a:t>
                      </a:r>
                    </a:p>
                    <a:p>
                      <a:pPr marL="67310" marR="95250">
                        <a:spcAft>
                          <a:spcPts val="0"/>
                        </a:spcAft>
                      </a:pPr>
                      <a:r>
                        <a:rPr lang="en-GB" sz="1400" u="sng" dirty="0">
                          <a:solidFill>
                            <a:srgbClr val="FFFF00"/>
                          </a:solidFill>
                          <a:effectLst/>
                          <a:uFill>
                            <a:solidFill>
                              <a:srgbClr val="000099"/>
                            </a:solidFill>
                          </a:uFill>
                          <a:latin typeface="Tahoma" panose="020B0604030504040204" pitchFamily="34" charset="0"/>
                          <a:ea typeface="Tahoma" panose="020B0604030504040204" pitchFamily="34" charset="0"/>
                          <a:cs typeface="Tahoma" panose="020B0604030504040204" pitchFamily="34" charset="0"/>
                        </a:rPr>
                        <a:t>PLANT ROOM AND</a:t>
                      </a:r>
                      <a:r>
                        <a:rPr lang="en-GB" sz="1400" dirty="0">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n-GB" sz="1400" u="sng" dirty="0">
                          <a:solidFill>
                            <a:srgbClr val="FFFF00"/>
                          </a:solidFill>
                          <a:effectLst/>
                          <a:uFill>
                            <a:solidFill>
                              <a:srgbClr val="000099"/>
                            </a:solidFill>
                          </a:uFill>
                          <a:latin typeface="Tahoma" panose="020B0604030504040204" pitchFamily="34" charset="0"/>
                          <a:ea typeface="Tahoma" panose="020B0604030504040204" pitchFamily="34" charset="0"/>
                          <a:cs typeface="Tahoma" panose="020B0604030504040204" pitchFamily="34" charset="0"/>
                        </a:rPr>
                        <a:t>CHEMICAL STORES</a:t>
                      </a:r>
                    </a:p>
                    <a:p>
                      <a:pPr marL="67310" marR="95250">
                        <a:spcAft>
                          <a:spcPts val="0"/>
                        </a:spcAft>
                      </a:pPr>
                      <a:endParaRPr lang="en-GB" sz="1400" dirty="0">
                        <a:solidFill>
                          <a:srgbClr val="FFFF00"/>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tc>
                <a:tc>
                  <a:txBody>
                    <a:bodyPr/>
                    <a:lstStyle/>
                    <a:p>
                      <a:pPr marL="67310">
                        <a:lnSpc>
                          <a:spcPts val="1175"/>
                        </a:lnSpc>
                        <a:spcAft>
                          <a:spcPts val="0"/>
                        </a:spcAft>
                      </a:pPr>
                      <a:endPar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67310">
                        <a:lnSpc>
                          <a:spcPts val="1175"/>
                        </a:lnSpc>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Security</a:t>
                      </a:r>
                    </a:p>
                    <a:p>
                      <a:pPr marL="67310">
                        <a:lnSpc>
                          <a:spcPts val="1200"/>
                        </a:lnSpc>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Skills cards/SOP’s</a:t>
                      </a:r>
                    </a:p>
                    <a:p>
                      <a:pPr marL="67310">
                        <a:lnSpc>
                          <a:spcPts val="1205"/>
                        </a:lnSpc>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Written procedures for:-</a:t>
                      </a:r>
                    </a:p>
                    <a:p>
                      <a:pPr marL="342900" lvl="0" indent="-342900">
                        <a:lnSpc>
                          <a:spcPts val="1225"/>
                        </a:lnSpc>
                        <a:spcBef>
                          <a:spcPts val="5"/>
                        </a:spcBef>
                        <a:spcAft>
                          <a:spcPts val="0"/>
                        </a:spcAft>
                        <a:buClr>
                          <a:srgbClr val="000099"/>
                        </a:buClr>
                        <a:buSzPts val="1000"/>
                        <a:buFont typeface="Symbol" panose="05050102010706020507" pitchFamily="18" charset="2"/>
                        <a:buChar char=""/>
                        <a:tabLst>
                          <a:tab pos="295910" algn="l"/>
                          <a:tab pos="296545" algn="l"/>
                        </a:tabLst>
                      </a:pPr>
                      <a:endPar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342900" lvl="0" indent="-342900">
                        <a:lnSpc>
                          <a:spcPts val="1225"/>
                        </a:lnSpc>
                        <a:spcBef>
                          <a:spcPts val="5"/>
                        </a:spcBef>
                        <a:spcAft>
                          <a:spcPts val="0"/>
                        </a:spcAft>
                        <a:buClr>
                          <a:srgbClr val="000099"/>
                        </a:buClr>
                        <a:buSzPts val="1000"/>
                        <a:buFont typeface="Symbol" panose="05050102010706020507" pitchFamily="18" charset="2"/>
                        <a:buChar char=""/>
                        <a:tabLst>
                          <a:tab pos="295910" algn="l"/>
                          <a:tab pos="296545" algn="l"/>
                        </a:tabLst>
                      </a:pP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Dosing preparation</a:t>
                      </a:r>
                      <a:r>
                        <a:rPr lang="en-GB" sz="1600" b="0" spc="5"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procedure</a:t>
                      </a:r>
                    </a:p>
                    <a:p>
                      <a:pPr marL="342900" lvl="0" indent="-342900">
                        <a:lnSpc>
                          <a:spcPts val="1220"/>
                        </a:lnSpc>
                        <a:spcAft>
                          <a:spcPts val="0"/>
                        </a:spcAft>
                        <a:buClr>
                          <a:srgbClr val="000099"/>
                        </a:buClr>
                        <a:buSzPts val="1000"/>
                        <a:buFont typeface="Symbol" panose="05050102010706020507" pitchFamily="18" charset="2"/>
                        <a:buChar char=""/>
                        <a:tabLst>
                          <a:tab pos="295910" algn="l"/>
                          <a:tab pos="296545" algn="l"/>
                        </a:tabLst>
                      </a:pPr>
                      <a:endPar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342900" lvl="0" indent="-342900">
                        <a:lnSpc>
                          <a:spcPts val="1220"/>
                        </a:lnSpc>
                        <a:spcAft>
                          <a:spcPts val="0"/>
                        </a:spcAft>
                        <a:buClr>
                          <a:srgbClr val="000099"/>
                        </a:buClr>
                        <a:buSzPts val="1000"/>
                        <a:buFont typeface="Symbol" panose="05050102010706020507" pitchFamily="18" charset="2"/>
                        <a:buChar char=""/>
                        <a:tabLst>
                          <a:tab pos="295910" algn="l"/>
                          <a:tab pos="296545" algn="l"/>
                        </a:tabLst>
                      </a:pPr>
                      <a:r>
                        <a:rPr lang="en-GB" sz="1600" b="0" dirty="0" err="1">
                          <a:solidFill>
                            <a:srgbClr val="660066"/>
                          </a:solidFill>
                          <a:effectLst/>
                          <a:latin typeface="Tahoma" panose="020B0604030504040204" pitchFamily="34" charset="0"/>
                          <a:ea typeface="Tahoma" panose="020B0604030504040204" pitchFamily="34" charset="0"/>
                          <a:cs typeface="Tahoma" panose="020B0604030504040204" pitchFamily="34" charset="0"/>
                        </a:rPr>
                        <a:t>Daytank</a:t>
                      </a: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 filling</a:t>
                      </a:r>
                      <a:r>
                        <a:rPr lang="en-GB" sz="1600" b="0" spc="5"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procedure</a:t>
                      </a:r>
                    </a:p>
                    <a:p>
                      <a:pPr marL="342900" lvl="0" indent="-342900">
                        <a:lnSpc>
                          <a:spcPts val="1210"/>
                        </a:lnSpc>
                        <a:spcAft>
                          <a:spcPts val="0"/>
                        </a:spcAft>
                        <a:buClr>
                          <a:srgbClr val="000099"/>
                        </a:buClr>
                        <a:buSzPts val="1000"/>
                        <a:buFont typeface="Symbol" panose="05050102010706020507" pitchFamily="18" charset="2"/>
                        <a:buChar char=""/>
                        <a:tabLst>
                          <a:tab pos="295910" algn="l"/>
                          <a:tab pos="296545" algn="l"/>
                        </a:tabLst>
                      </a:pPr>
                      <a:endPar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342900" lvl="0" indent="-342900">
                        <a:lnSpc>
                          <a:spcPts val="1210"/>
                        </a:lnSpc>
                        <a:spcAft>
                          <a:spcPts val="0"/>
                        </a:spcAft>
                        <a:buClr>
                          <a:srgbClr val="000099"/>
                        </a:buClr>
                        <a:buSzPts val="1000"/>
                        <a:buFont typeface="Symbol" panose="05050102010706020507" pitchFamily="18" charset="2"/>
                        <a:buChar char=""/>
                        <a:tabLst>
                          <a:tab pos="295910" algn="l"/>
                          <a:tab pos="296545" algn="l"/>
                        </a:tabLst>
                      </a:pP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Injector cleaning procedure</a:t>
                      </a:r>
                    </a:p>
                    <a:p>
                      <a:pPr marL="342900" lvl="0" indent="-342900">
                        <a:lnSpc>
                          <a:spcPts val="1210"/>
                        </a:lnSpc>
                        <a:spcAft>
                          <a:spcPts val="0"/>
                        </a:spcAft>
                        <a:buClr>
                          <a:srgbClr val="000099"/>
                        </a:buClr>
                        <a:buSzPts val="1000"/>
                        <a:buFont typeface="Symbol" panose="05050102010706020507" pitchFamily="18" charset="2"/>
                        <a:buChar char=""/>
                        <a:tabLst>
                          <a:tab pos="295910" algn="l"/>
                          <a:tab pos="296545" algn="l"/>
                        </a:tabLst>
                      </a:pPr>
                      <a:endPar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342900" lvl="0" indent="-342900">
                        <a:lnSpc>
                          <a:spcPts val="1210"/>
                        </a:lnSpc>
                        <a:spcAft>
                          <a:spcPts val="0"/>
                        </a:spcAft>
                        <a:buClr>
                          <a:srgbClr val="000099"/>
                        </a:buClr>
                        <a:buSzPts val="1000"/>
                        <a:buFont typeface="Symbol" panose="05050102010706020507" pitchFamily="18" charset="2"/>
                        <a:buChar char=""/>
                        <a:tabLst>
                          <a:tab pos="295910" algn="l"/>
                          <a:tab pos="296545" algn="l"/>
                        </a:tabLst>
                      </a:pP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Circulation feeders</a:t>
                      </a:r>
                    </a:p>
                    <a:p>
                      <a:pPr marL="342900" marR="1458595" lvl="0" indent="-342900">
                        <a:lnSpc>
                          <a:spcPts val="1200"/>
                        </a:lnSpc>
                        <a:spcBef>
                          <a:spcPts val="45"/>
                        </a:spcBef>
                        <a:spcAft>
                          <a:spcPts val="0"/>
                        </a:spcAft>
                        <a:buClr>
                          <a:srgbClr val="000099"/>
                        </a:buClr>
                        <a:buSzPts val="1000"/>
                        <a:buFont typeface="Symbol" panose="05050102010706020507" pitchFamily="18" charset="2"/>
                        <a:buChar char=""/>
                        <a:tabLst>
                          <a:tab pos="295910" algn="l"/>
                          <a:tab pos="296545" algn="l"/>
                        </a:tabLst>
                      </a:pPr>
                      <a:endPar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endParaRPr>
                    </a:p>
                    <a:p>
                      <a:pPr marL="342900" marR="1458595" lvl="0" indent="-342900">
                        <a:lnSpc>
                          <a:spcPts val="1200"/>
                        </a:lnSpc>
                        <a:spcBef>
                          <a:spcPts val="45"/>
                        </a:spcBef>
                        <a:spcAft>
                          <a:spcPts val="0"/>
                        </a:spcAft>
                        <a:buClr>
                          <a:srgbClr val="000099"/>
                        </a:buClr>
                        <a:buSzPts val="1000"/>
                        <a:buFont typeface="Symbol" panose="05050102010706020507" pitchFamily="18" charset="2"/>
                        <a:buChar char=""/>
                        <a:tabLst>
                          <a:tab pos="295910" algn="l"/>
                          <a:tab pos="296545" algn="l"/>
                        </a:tabLst>
                      </a:pP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Chemical</a:t>
                      </a:r>
                      <a:r>
                        <a:rPr lang="en-GB" sz="1600" b="0" spc="-50"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r>
                        <a:rPr lang="en-GB" sz="1600" b="0" dirty="0">
                          <a:solidFill>
                            <a:srgbClr val="660066"/>
                          </a:solidFill>
                          <a:effectLst/>
                          <a:latin typeface="Tahoma" panose="020B0604030504040204" pitchFamily="34" charset="0"/>
                          <a:ea typeface="Tahoma" panose="020B0604030504040204" pitchFamily="34" charset="0"/>
                          <a:cs typeface="Tahoma" panose="020B0604030504040204" pitchFamily="34" charset="0"/>
                        </a:rPr>
                        <a:t>deliveries </a:t>
                      </a:r>
                    </a:p>
                  </a:txBody>
                  <a:tcPr marL="0" marR="0" marT="0" marB="0">
                    <a:solidFill>
                      <a:schemeClr val="bg1">
                        <a:lumMod val="85000"/>
                      </a:schemeClr>
                    </a:solidFill>
                  </a:tcPr>
                </a:tc>
                <a:tc>
                  <a:txBody>
                    <a:bodyPr/>
                    <a:lstStyle/>
                    <a:p>
                      <a:pPr>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p>
                  </a:txBody>
                  <a:tcPr marL="0" marR="0" marT="0" marB="0">
                    <a:solidFill>
                      <a:srgbClr val="C00000"/>
                    </a:solidFill>
                  </a:tcPr>
                </a:tc>
                <a:tc>
                  <a:txBody>
                    <a:bodyPr/>
                    <a:lstStyle/>
                    <a:p>
                      <a:pPr>
                        <a:spcAft>
                          <a:spcPts val="0"/>
                        </a:spcAft>
                      </a:pPr>
                      <a:r>
                        <a:rPr lang="en-GB" sz="1600" dirty="0">
                          <a:solidFill>
                            <a:srgbClr val="660066"/>
                          </a:solidFill>
                          <a:effectLst/>
                          <a:latin typeface="Tahoma" panose="020B0604030504040204" pitchFamily="34" charset="0"/>
                          <a:ea typeface="Tahoma" panose="020B0604030504040204" pitchFamily="34" charset="0"/>
                          <a:cs typeface="Tahoma" panose="020B0604030504040204" pitchFamily="34" charset="0"/>
                        </a:rPr>
                        <a:t> </a:t>
                      </a:r>
                    </a:p>
                    <a:p>
                      <a:pPr marL="64135">
                        <a:lnSpc>
                          <a:spcPct val="100000"/>
                        </a:lnSpc>
                        <a:spcBef>
                          <a:spcPts val="920"/>
                        </a:spcBef>
                        <a:spcAft>
                          <a:spcPts val="0"/>
                        </a:spcAft>
                      </a:pPr>
                      <a:r>
                        <a:rPr lang="en-GB" sz="16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There should be written instruction and procedures, for the range of tasks within a plant room; these will need to be seen.</a:t>
                      </a:r>
                    </a:p>
                  </a:txBody>
                  <a:tcPr marL="0" marR="0" marT="0" marB="0">
                    <a:solidFill>
                      <a:schemeClr val="bg1">
                        <a:lumMod val="85000"/>
                      </a:schemeClr>
                    </a:solidFill>
                  </a:tcPr>
                </a:tc>
                <a:tc>
                  <a:txBody>
                    <a:bodyPr/>
                    <a:lstStyle/>
                    <a:p>
                      <a:pPr>
                        <a:spcAft>
                          <a:spcPts val="0"/>
                        </a:spcAft>
                      </a:pPr>
                      <a:r>
                        <a:rPr lang="en-GB" sz="1100" dirty="0">
                          <a:effectLst/>
                        </a:rPr>
                        <a:t> </a:t>
                      </a:r>
                      <a:endParaRPr lang="en-GB" sz="1100" dirty="0">
                        <a:effectLst/>
                        <a:latin typeface="Tahoma" panose="020B0604030504040204" pitchFamily="34" charset="0"/>
                        <a:ea typeface="Tahoma" panose="020B0604030504040204" pitchFamily="34" charset="0"/>
                      </a:endParaRPr>
                    </a:p>
                  </a:txBody>
                  <a:tcPr marL="0" marR="0" marT="0" marB="0">
                    <a:solidFill>
                      <a:srgbClr val="C00000"/>
                    </a:solidFill>
                  </a:tcPr>
                </a:tc>
                <a:extLst>
                  <a:ext uri="{0D108BD9-81ED-4DB2-BD59-A6C34878D82A}">
                    <a16:rowId xmlns:a16="http://schemas.microsoft.com/office/drawing/2014/main" xmlns="" val="3020113571"/>
                  </a:ext>
                </a:extLst>
              </a:tr>
            </a:tbl>
          </a:graphicData>
        </a:graphic>
      </p:graphicFrame>
      <p:sp>
        <p:nvSpPr>
          <p:cNvPr id="7" name="Rectangle 1">
            <a:extLst>
              <a:ext uri="{FF2B5EF4-FFF2-40B4-BE49-F238E27FC236}">
                <a16:creationId xmlns:a16="http://schemas.microsoft.com/office/drawing/2014/main" xmlns="" id="{DD436CC2-EB63-4B42-895F-B89A8FC6FBE1}"/>
              </a:ext>
            </a:extLst>
          </p:cNvPr>
          <p:cNvSpPr>
            <a:spLocks noChangeArrowheads="1"/>
          </p:cNvSpPr>
          <p:nvPr/>
        </p:nvSpPr>
        <p:spPr bwMode="auto">
          <a:xfrm>
            <a:off x="1710813" y="698328"/>
            <a:ext cx="972901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1pPr>
            <a:lvl2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2pPr>
            <a:lvl3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3pPr>
            <a:lvl4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4pPr>
            <a:lvl5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5pPr>
            <a:lvl6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6pPr>
            <a:lvl7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7pPr>
            <a:lvl8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8pPr>
            <a:lvl9pPr eaLnBrk="0" fontAlgn="base" hangingPunct="0">
              <a:spcBef>
                <a:spcPct val="0"/>
              </a:spcBef>
              <a:spcAft>
                <a:spcPct val="0"/>
              </a:spcAft>
              <a:tabLst>
                <a:tab pos="295275" algn="l"/>
                <a:tab pos="296863"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95275" algn="l"/>
                <a:tab pos="296863" algn="l"/>
              </a:tabLst>
            </a:pPr>
            <a:r>
              <a:rPr kumimoji="0" lang="en-GB" altLang="en-US" sz="2800" b="0" i="0" u="none" strike="noStrike" cap="none" normalizeH="0" baseline="0" dirty="0">
                <a:ln>
                  <a:noFill/>
                </a:ln>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THE POOLMARK ASSESSMENT CHECKLIST</a:t>
            </a:r>
            <a:endParaRPr kumimoji="0" lang="en-GB" altLang="en-US" sz="1100" b="0" i="0" u="none" strike="noStrike" cap="none" normalizeH="0" baseline="0" dirty="0">
              <a:ln>
                <a:noFill/>
              </a:ln>
              <a:solidFill>
                <a:schemeClr val="tx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95275" algn="l"/>
                <a:tab pos="296863" algn="l"/>
              </a:tabLst>
            </a:pPr>
            <a:r>
              <a:rPr kumimoji="0" lang="en-GB" altLang="en-US" sz="1800" b="1" i="0" u="none" strike="noStrike" cap="none" normalizeH="0" baseline="0" dirty="0">
                <a:ln>
                  <a:noFill/>
                </a:ln>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What will you need to do; what will you need to produce?</a:t>
            </a:r>
            <a:endParaRPr kumimoji="0" lang="en-GB" altLang="en-US" sz="1100" b="0" i="0" u="none" strike="noStrike" cap="none" normalizeH="0" baseline="0" dirty="0">
              <a:ln>
                <a:noFill/>
              </a:ln>
              <a:solidFill>
                <a:schemeClr val="tx1"/>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5275" algn="l"/>
                <a:tab pos="296863" algn="l"/>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06324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33600" y="135238"/>
            <a:ext cx="6347713" cy="731168"/>
          </a:xfrm>
        </p:spPr>
        <p:txBody>
          <a:bodyPr/>
          <a:lstStyle/>
          <a:p>
            <a:r>
              <a:rPr lang="en-GB" dirty="0" err="1">
                <a:solidFill>
                  <a:srgbClr val="C00000"/>
                </a:solidFill>
              </a:rPr>
              <a:t>PoolMark</a:t>
            </a:r>
            <a:r>
              <a:rPr lang="en-GB" dirty="0"/>
              <a:t> Accreditation</a:t>
            </a:r>
          </a:p>
        </p:txBody>
      </p:sp>
      <p:sp>
        <p:nvSpPr>
          <p:cNvPr id="2" name="Content Placeholder 1"/>
          <p:cNvSpPr>
            <a:spLocks noGrp="1"/>
          </p:cNvSpPr>
          <p:nvPr>
            <p:ph idx="1"/>
          </p:nvPr>
        </p:nvSpPr>
        <p:spPr>
          <a:xfrm>
            <a:off x="354842" y="886650"/>
            <a:ext cx="11655188" cy="3880773"/>
          </a:xfrm>
        </p:spPr>
        <p:txBody>
          <a:bodyPr>
            <a:noAutofit/>
          </a:bodyPr>
          <a:lstStyle/>
          <a:p>
            <a:pPr marL="0" indent="0">
              <a:buNone/>
            </a:pPr>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What does a pool get out of it?</a:t>
            </a:r>
          </a:p>
          <a:p>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Knowledge that the pool is operating to current industry standards.</a:t>
            </a:r>
          </a:p>
          <a:p>
            <a:endParaRPr lang="en-GB" sz="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Staff are being trained regularly as prescribed and not just updated every few years.</a:t>
            </a:r>
          </a:p>
          <a:p>
            <a:endParaRPr lang="en-GB" sz="8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Documentation is available for external review if needed by EHO, and seen by the public, etc.</a:t>
            </a:r>
          </a:p>
          <a:p>
            <a:endParaRPr lang="en-GB" sz="8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Satisfaction that should a legal claim be made then the Operator/Manager can show that they have followed the current industry best practice</a:t>
            </a:r>
          </a:p>
          <a:p>
            <a:pPr marL="0" indent="0">
              <a:buNone/>
            </a:pPr>
            <a:endParaRPr lang="en-GB" sz="8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sz="2400" dirty="0">
                <a:solidFill>
                  <a:srgbClr val="660066"/>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FEES!!!! </a:t>
            </a: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£550 for up to </a:t>
            </a:r>
            <a:r>
              <a:rPr lang="en-GB" sz="2400" u="sng"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5 facilities</a:t>
            </a:r>
            <a:r>
              <a:rPr lang="en-GB" sz="24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plus £100 for the PWTAG plaque for each facility.</a:t>
            </a:r>
          </a:p>
        </p:txBody>
      </p:sp>
      <p:pic>
        <p:nvPicPr>
          <p:cNvPr id="5" name="Picture 4" descr="Image result for poolmark">
            <a:extLst>
              <a:ext uri="{FF2B5EF4-FFF2-40B4-BE49-F238E27FC236}">
                <a16:creationId xmlns:a16="http://schemas.microsoft.com/office/drawing/2014/main" xmlns="" id="{CF8D8FAF-91F4-4B9B-A6B8-68E9EA6A52E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500418" y="272381"/>
            <a:ext cx="2643048" cy="1570186"/>
          </a:xfrm>
          <a:prstGeom prst="rect">
            <a:avLst/>
          </a:prstGeom>
          <a:noFill/>
          <a:ln>
            <a:noFill/>
          </a:ln>
        </p:spPr>
      </p:pic>
      <p:pic>
        <p:nvPicPr>
          <p:cNvPr id="6" name="Picture 5" descr="blue_globe_left_newfade_reverse">
            <a:extLst>
              <a:ext uri="{FF2B5EF4-FFF2-40B4-BE49-F238E27FC236}">
                <a16:creationId xmlns:a16="http://schemas.microsoft.com/office/drawing/2014/main" xmlns="" id="{EA303ACA-2E22-43B2-8FA5-8ABF271AF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8" y="5640512"/>
            <a:ext cx="1472523" cy="1227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688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33600" y="135238"/>
            <a:ext cx="6347713" cy="731168"/>
          </a:xfrm>
        </p:spPr>
        <p:txBody>
          <a:bodyPr/>
          <a:lstStyle/>
          <a:p>
            <a:r>
              <a:rPr lang="en-GB" dirty="0" err="1">
                <a:solidFill>
                  <a:srgbClr val="C00000"/>
                </a:solidFill>
              </a:rPr>
              <a:t>PoolMark</a:t>
            </a:r>
            <a:r>
              <a:rPr lang="en-GB" dirty="0"/>
              <a:t> Accreditation</a:t>
            </a:r>
          </a:p>
        </p:txBody>
      </p:sp>
      <p:sp>
        <p:nvSpPr>
          <p:cNvPr id="2" name="Content Placeholder 1"/>
          <p:cNvSpPr>
            <a:spLocks noGrp="1"/>
          </p:cNvSpPr>
          <p:nvPr>
            <p:ph idx="1"/>
          </p:nvPr>
        </p:nvSpPr>
        <p:spPr>
          <a:xfrm>
            <a:off x="256365" y="886650"/>
            <a:ext cx="11785579" cy="5021781"/>
          </a:xfrm>
        </p:spPr>
        <p:txBody>
          <a:bodyPr>
            <a:noAutofit/>
          </a:bodyPr>
          <a:lstStyle/>
          <a:p>
            <a:pPr marL="0" indent="0">
              <a:buNone/>
            </a:pPr>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How do you get started, then?</a:t>
            </a: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Go to </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hlinkClick r:id="rId2"/>
              </a:rPr>
              <a:t>www.palmacademy.co.uk</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and click on ‘</a:t>
            </a:r>
            <a:r>
              <a:rPr lang="en-GB" dirty="0" err="1">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PoolMark</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Click on ‘</a:t>
            </a:r>
            <a:r>
              <a:rPr lang="en-GB" dirty="0">
                <a:latin typeface="Tahoma" panose="020B0604030504040204" pitchFamily="34" charset="0"/>
                <a:ea typeface="Tahoma" panose="020B0604030504040204" pitchFamily="34" charset="0"/>
                <a:cs typeface="Tahoma" panose="020B0604030504040204" pitchFamily="34" charset="0"/>
                <a:hlinkClick r:id="rId3"/>
              </a:rPr>
              <a:t>PoolMark_pre-assessment_checklist_v2a.2019.pdf</a:t>
            </a:r>
            <a:r>
              <a:rPr lang="en-GB" dirty="0">
                <a:latin typeface="Tahoma" panose="020B0604030504040204" pitchFamily="34" charset="0"/>
                <a:ea typeface="Tahoma" panose="020B0604030504040204" pitchFamily="34" charset="0"/>
                <a:cs typeface="Tahoma" panose="020B0604030504040204" pitchFamily="34" charset="0"/>
              </a:rPr>
              <a:t>, and see how you compare.</a:t>
            </a:r>
          </a:p>
          <a:p>
            <a:pPr marL="0" indent="0">
              <a:buNone/>
            </a:pPr>
            <a:endParaRPr lang="en-GB" sz="1000"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Complete the Application Form and submit to PALM Academy </a:t>
            </a:r>
            <a:r>
              <a:rPr lang="en-GB">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Ltd </a:t>
            </a:r>
            <a:r>
              <a:rPr lang="en-GB">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hlinkClick r:id="rId2"/>
              </a:rPr>
              <a:t>(www</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hlinkClick r:id="rId2"/>
              </a:rPr>
              <a:t>.palmacademy.co.uk</a:t>
            </a:r>
            <a:r>
              <a:rPr lang="en-GB" dirty="0">
                <a:solidFill>
                  <a:srgbClr val="C0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p>
          <a:p>
            <a:pPr marL="0" indent="0">
              <a:buNone/>
            </a:pPr>
            <a:endParaRPr lang="en-GB" sz="1000"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a:p>
            <a:r>
              <a:rPr lang="en-GB" dirty="0">
                <a:solidFill>
                  <a:srgbClr val="000099"/>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You will then be contacted to see of you want a pre-assessment visit, or whether you want to go for it, straight away! </a:t>
            </a:r>
          </a:p>
        </p:txBody>
      </p:sp>
      <p:pic>
        <p:nvPicPr>
          <p:cNvPr id="5" name="Picture 4" descr="Image result for poolmark">
            <a:extLst>
              <a:ext uri="{FF2B5EF4-FFF2-40B4-BE49-F238E27FC236}">
                <a16:creationId xmlns:a16="http://schemas.microsoft.com/office/drawing/2014/main" xmlns="" id="{CF8D8FAF-91F4-4B9B-A6B8-68E9EA6A52E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00418" y="272381"/>
            <a:ext cx="2643048" cy="1570186"/>
          </a:xfrm>
          <a:prstGeom prst="rect">
            <a:avLst/>
          </a:prstGeom>
          <a:noFill/>
          <a:ln>
            <a:noFill/>
          </a:ln>
        </p:spPr>
      </p:pic>
      <p:pic>
        <p:nvPicPr>
          <p:cNvPr id="6" name="Picture 5" descr="blue_globe_left_newfade_reverse">
            <a:extLst>
              <a:ext uri="{FF2B5EF4-FFF2-40B4-BE49-F238E27FC236}">
                <a16:creationId xmlns:a16="http://schemas.microsoft.com/office/drawing/2014/main" xmlns="" id="{7AA061F8-7EF2-44BB-9E46-25B3FE7EDE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88" y="5609147"/>
            <a:ext cx="1510161" cy="1258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1699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1BF23A3-7500-4289-ABBF-1CBBE276FD6F}"/>
              </a:ext>
            </a:extLst>
          </p:cNvPr>
          <p:cNvSpPr txBox="1"/>
          <p:nvPr/>
        </p:nvSpPr>
        <p:spPr>
          <a:xfrm>
            <a:off x="4109549" y="597637"/>
            <a:ext cx="4377930" cy="1107996"/>
          </a:xfrm>
          <a:prstGeom prst="rect">
            <a:avLst/>
          </a:prstGeom>
          <a:noFill/>
        </p:spPr>
        <p:txBody>
          <a:bodyPr wrap="none" rtlCol="0">
            <a:spAutoFit/>
          </a:bodyPr>
          <a:lstStyle/>
          <a:p>
            <a:r>
              <a:rPr lang="en-GB" sz="6600" dirty="0">
                <a:solidFill>
                  <a:srgbClr val="FFFF00"/>
                </a:solidFill>
                <a:latin typeface="Tahoma" panose="020B0604030504040204" pitchFamily="34" charset="0"/>
                <a:ea typeface="Tahoma" panose="020B0604030504040204" pitchFamily="34" charset="0"/>
                <a:cs typeface="Tahoma" panose="020B0604030504040204" pitchFamily="34" charset="0"/>
              </a:rPr>
              <a:t>Thank you!</a:t>
            </a:r>
          </a:p>
        </p:txBody>
      </p:sp>
      <p:sp>
        <p:nvSpPr>
          <p:cNvPr id="3" name="TextBox 2">
            <a:extLst>
              <a:ext uri="{FF2B5EF4-FFF2-40B4-BE49-F238E27FC236}">
                <a16:creationId xmlns:a16="http://schemas.microsoft.com/office/drawing/2014/main" xmlns="" id="{27072141-E0C7-43B2-99EC-5706E780ECD3}"/>
              </a:ext>
            </a:extLst>
          </p:cNvPr>
          <p:cNvSpPr txBox="1"/>
          <p:nvPr/>
        </p:nvSpPr>
        <p:spPr>
          <a:xfrm>
            <a:off x="3032510" y="4940490"/>
            <a:ext cx="6447919" cy="1600438"/>
          </a:xfrm>
          <a:prstGeom prst="rect">
            <a:avLst/>
          </a:prstGeom>
          <a:noFill/>
        </p:spPr>
        <p:txBody>
          <a:bodyPr wrap="none" rtlCol="0">
            <a:spAutoFit/>
          </a:bodyPr>
          <a:lstStyle/>
          <a:p>
            <a:pPr algn="ctr"/>
            <a:r>
              <a:rPr lang="en-GB" sz="4000" dirty="0">
                <a:solidFill>
                  <a:srgbClr val="FFFF00"/>
                </a:solidFill>
                <a:latin typeface="Tahoma" panose="020B0604030504040204" pitchFamily="34" charset="0"/>
                <a:ea typeface="Tahoma" panose="020B0604030504040204" pitchFamily="34" charset="0"/>
                <a:cs typeface="Tahoma" panose="020B0604030504040204" pitchFamily="34" charset="0"/>
                <a:hlinkClick r:id="rId2">
                  <a:extLst>
                    <a:ext uri="{A12FA001-AC4F-418D-AE19-62706E023703}">
                      <ahyp:hlinkClr xmlns:ahyp="http://schemas.microsoft.com/office/drawing/2018/hyperlinkcolor" xmlns="" val="tx"/>
                    </a:ext>
                  </a:extLst>
                </a:hlinkClick>
              </a:rPr>
              <a:t>www.pwtag.org</a:t>
            </a:r>
            <a:endParaRPr lang="en-GB" sz="4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pPr algn="ctr"/>
            <a:r>
              <a:rPr lang="en-GB" sz="4000" dirty="0">
                <a:solidFill>
                  <a:srgbClr val="FFFF00"/>
                </a:solidFill>
                <a:latin typeface="Tahoma" panose="020B0604030504040204" pitchFamily="34" charset="0"/>
                <a:ea typeface="Tahoma" panose="020B0604030504040204" pitchFamily="34" charset="0"/>
                <a:cs typeface="Tahoma" panose="020B0604030504040204" pitchFamily="34" charset="0"/>
                <a:hlinkClick r:id="rId3">
                  <a:extLst>
                    <a:ext uri="{A12FA001-AC4F-418D-AE19-62706E023703}">
                      <ahyp:hlinkClr xmlns:ahyp="http://schemas.microsoft.com/office/drawing/2018/hyperlinkcolor" xmlns="" val="tx"/>
                    </a:ext>
                  </a:extLst>
                </a:hlinkClick>
              </a:rPr>
              <a:t>www.palmacademy.co.uk</a:t>
            </a:r>
            <a:endParaRPr lang="en-GB" sz="4000" dirty="0">
              <a:solidFill>
                <a:srgbClr val="FFFF00"/>
              </a:solidFill>
              <a:latin typeface="Tahoma" panose="020B0604030504040204" pitchFamily="34" charset="0"/>
              <a:ea typeface="Tahoma" panose="020B0604030504040204" pitchFamily="34" charset="0"/>
              <a:cs typeface="Tahoma" panose="020B0604030504040204" pitchFamily="34" charset="0"/>
            </a:endParaRPr>
          </a:p>
          <a:p>
            <a:endParaRPr lang="en-GB" dirty="0"/>
          </a:p>
        </p:txBody>
      </p:sp>
    </p:spTree>
    <p:extLst>
      <p:ext uri="{BB962C8B-B14F-4D97-AF65-F5344CB8AC3E}">
        <p14:creationId xmlns:p14="http://schemas.microsoft.com/office/powerpoint/2010/main" val="2228787529"/>
      </p:ext>
    </p:extLst>
  </p:cSld>
  <p:clrMapOvr>
    <a:masterClrMapping/>
  </p:clrMapOvr>
</p:sld>
</file>

<file path=ppt/theme/theme1.xml><?xml version="1.0" encoding="utf-8"?>
<a:theme xmlns:a="http://schemas.openxmlformats.org/drawingml/2006/main" name="Office Theme">
  <a:themeElements>
    <a:clrScheme name="PWTAG">
      <a:dk1>
        <a:srgbClr val="000000"/>
      </a:dk1>
      <a:lt1>
        <a:srgbClr val="FFFFFF"/>
      </a:lt1>
      <a:dk2>
        <a:srgbClr val="44546A"/>
      </a:dk2>
      <a:lt2>
        <a:srgbClr val="E7E6E6"/>
      </a:lt2>
      <a:accent1>
        <a:srgbClr val="BC252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WTAG Presentation Template.potx [Read-Only]" id="{137782D1-0111-453A-AA18-331E97E7B1F7}" vid="{D1A37A1F-E637-417D-845C-4514180530F0}"/>
    </a:ext>
  </a:extLst>
</a:theme>
</file>

<file path=docProps/app.xml><?xml version="1.0" encoding="utf-8"?>
<Properties xmlns="http://schemas.openxmlformats.org/officeDocument/2006/extended-properties" xmlns:vt="http://schemas.openxmlformats.org/officeDocument/2006/docPropsVTypes">
  <Template>PWTAG Presentation Template (1)</Template>
  <TotalTime>121</TotalTime>
  <Words>1106</Words>
  <Application>Microsoft Office PowerPoint</Application>
  <PresentationFormat>Widescreen</PresentationFormat>
  <Paragraphs>287</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Arial Black</vt:lpstr>
      <vt:lpstr>Calibri</vt:lpstr>
      <vt:lpstr>Calibri Light</vt:lpstr>
      <vt:lpstr>Symbol</vt:lpstr>
      <vt:lpstr>Tahoma</vt:lpstr>
      <vt:lpstr>Wingdings</vt:lpstr>
      <vt:lpstr>Office Theme</vt:lpstr>
      <vt:lpstr> Code of Practice  POOLMARK Quality Award</vt:lpstr>
      <vt:lpstr>Pool Water Treatment Advisory Group</vt:lpstr>
      <vt:lpstr>Pool Water Treatment Advisory Group</vt:lpstr>
      <vt:lpstr>HSG 179 (2018)  Page 4</vt:lpstr>
      <vt:lpstr>PowerPoint Presentation</vt:lpstr>
      <vt:lpstr>The Code of Practice</vt:lpstr>
      <vt:lpstr>Legalities of Guidelines and Codes of Practice</vt:lpstr>
      <vt:lpstr>PoolMark</vt:lpstr>
      <vt:lpstr>PoolMark</vt:lpstr>
      <vt:lpstr>PoolMark</vt:lpstr>
      <vt:lpstr>PoolMark Assessment</vt:lpstr>
      <vt:lpstr>PoolMark Assessment</vt:lpstr>
      <vt:lpstr>Pool Technical Operating Procedure</vt:lpstr>
      <vt:lpstr>PowerPoint Presentation</vt:lpstr>
      <vt:lpstr>PowerPoint Presentation</vt:lpstr>
      <vt:lpstr>PoolMark Accreditation</vt:lpstr>
      <vt:lpstr>PoolMark Accreditation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Code of Practice  POOLMARK Quality Award</dc:title>
  <dc:creator>mike shuff</dc:creator>
  <cp:lastModifiedBy>Jason Dankenbring</cp:lastModifiedBy>
  <cp:revision>12</cp:revision>
  <dcterms:created xsi:type="dcterms:W3CDTF">2020-01-21T18:39:06Z</dcterms:created>
  <dcterms:modified xsi:type="dcterms:W3CDTF">2020-01-30T09:33:35Z</dcterms:modified>
</cp:coreProperties>
</file>